
<file path=[Content_Types].xml><?xml version="1.0" encoding="utf-8"?>
<Types xmlns="http://schemas.openxmlformats.org/package/2006/content-types">
  <Default Extension="png" ContentType="image/png"/>
  <Default Extension="png&amp;ehk=ZwWT0pFfU3nAkRnvWz" ContentType="image/png"/>
  <Default Extension="jpeg" ContentType="image/jpeg"/>
  <Default Extension="png&amp;ehk=p5x03YekpyV3tEXB7GSLYg&amp;r=0&amp;pid=OfficeInsert" ContentType="image/png"/>
  <Default Extension="rels" ContentType="application/vnd.openxmlformats-package.relationships+xml"/>
  <Default Extension="xml" ContentType="application/xml"/>
  <Default Extension="jpg&amp;ehk=KfmTlxPxSWHDrqkNGBO7qQ&amp;r=0&amp;pid=OfficeInsert" ContentType="image/jpeg"/>
  <Default Extension="gif&amp;ehk=CYghPujxi6UJNX1K82UuSw&amp;r=0&amp;pid=OfficeInsert" ContentType="image/gif"/>
  <Default Extension="jpg&amp;ehk=PPgcMN2Zj3aLgmfgONDWCw&amp;r=0&amp;pid=OfficeInsert" ContentType="image/jpeg"/>
  <Default Extension="jpg" ContentType="image/jpeg"/>
  <Default Extension="jpg&amp;ehk=sYdEWIFKl3GlxeyMDoaJog&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93" r:id="rId3"/>
    <p:sldId id="282" r:id="rId4"/>
    <p:sldId id="298" r:id="rId5"/>
    <p:sldId id="284" r:id="rId6"/>
    <p:sldId id="281" r:id="rId7"/>
    <p:sldId id="262" r:id="rId8"/>
    <p:sldId id="272" r:id="rId9"/>
    <p:sldId id="274" r:id="rId10"/>
    <p:sldId id="288" r:id="rId11"/>
    <p:sldId id="289" r:id="rId12"/>
    <p:sldId id="273" r:id="rId13"/>
    <p:sldId id="285" r:id="rId14"/>
    <p:sldId id="286" r:id="rId15"/>
    <p:sldId id="287" r:id="rId16"/>
    <p:sldId id="275" r:id="rId17"/>
    <p:sldId id="294" r:id="rId18"/>
    <p:sldId id="295" r:id="rId19"/>
    <p:sldId id="290" r:id="rId20"/>
    <p:sldId id="291" r:id="rId21"/>
    <p:sldId id="297" r:id="rId22"/>
    <p:sldId id="292"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5369" autoAdjust="0"/>
  </p:normalViewPr>
  <p:slideViewPr>
    <p:cSldViewPr snapToGrid="0">
      <p:cViewPr varScale="1">
        <p:scale>
          <a:sx n="75" d="100"/>
          <a:sy n="75" d="100"/>
        </p:scale>
        <p:origin x="7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26CDD-2863-4640-952B-86F34B1036C5}" type="doc">
      <dgm:prSet loTypeId="urn:microsoft.com/office/officeart/2018/layout/CircleProcess" loCatId="simpleprocesssa" qsTypeId="urn:microsoft.com/office/officeart/2005/8/quickstyle/simple4" qsCatId="simple" csTypeId="urn:microsoft.com/office/officeart/2005/8/colors/colorful5" csCatId="colorful"/>
      <dgm:spPr/>
      <dgm:t>
        <a:bodyPr/>
        <a:lstStyle/>
        <a:p>
          <a:endParaRPr lang="en-US"/>
        </a:p>
      </dgm:t>
    </dgm:pt>
    <dgm:pt modelId="{8E078FC6-FC79-4774-BA78-BFC3CF23AD06}">
      <dgm:prSet/>
      <dgm:spPr/>
      <dgm:t>
        <a:bodyPr/>
        <a:lstStyle/>
        <a:p>
          <a:r>
            <a:rPr lang="en-US"/>
            <a:t>Administered over multiple sessions, in short lengths of time tolerable by the student</a:t>
          </a:r>
        </a:p>
      </dgm:t>
    </dgm:pt>
    <dgm:pt modelId="{8154D1B8-AF8E-43FA-B494-49F826A874F9}" type="parTrans" cxnId="{5E79ECF0-76BA-4531-9FD9-0450EC4302DE}">
      <dgm:prSet/>
      <dgm:spPr/>
      <dgm:t>
        <a:bodyPr/>
        <a:lstStyle/>
        <a:p>
          <a:endParaRPr lang="en-US"/>
        </a:p>
      </dgm:t>
    </dgm:pt>
    <dgm:pt modelId="{B8873854-E48B-4D19-BAAD-6B11B220ABAB}" type="sibTrans" cxnId="{5E79ECF0-76BA-4531-9FD9-0450EC4302DE}">
      <dgm:prSet/>
      <dgm:spPr/>
      <dgm:t>
        <a:bodyPr/>
        <a:lstStyle/>
        <a:p>
          <a:endParaRPr lang="en-US"/>
        </a:p>
      </dgm:t>
    </dgm:pt>
    <dgm:pt modelId="{59E125DF-583F-4083-8894-9AD9ECB88CF6}">
      <dgm:prSet/>
      <dgm:spPr/>
      <dgm:t>
        <a:bodyPr/>
        <a:lstStyle/>
        <a:p>
          <a:r>
            <a:rPr lang="en-US"/>
            <a:t>Due to the similarity in content for the English and primary language items, should be administered in random order, with at least an hour between sessions</a:t>
          </a:r>
        </a:p>
      </dgm:t>
    </dgm:pt>
    <dgm:pt modelId="{1AFC315B-215B-4315-A8A0-40943B0401D9}" type="parTrans" cxnId="{8F0F69B3-67DE-40C6-832F-CE8AFE8B4ED2}">
      <dgm:prSet/>
      <dgm:spPr/>
      <dgm:t>
        <a:bodyPr/>
        <a:lstStyle/>
        <a:p>
          <a:endParaRPr lang="en-US"/>
        </a:p>
      </dgm:t>
    </dgm:pt>
    <dgm:pt modelId="{085B8FE9-4995-490D-8635-7B998BCFC5BB}" type="sibTrans" cxnId="{8F0F69B3-67DE-40C6-832F-CE8AFE8B4ED2}">
      <dgm:prSet/>
      <dgm:spPr/>
      <dgm:t>
        <a:bodyPr/>
        <a:lstStyle/>
        <a:p>
          <a:endParaRPr lang="en-US"/>
        </a:p>
      </dgm:t>
    </dgm:pt>
    <dgm:pt modelId="{C2162DBB-CE81-4A22-8A95-541212E675E2}">
      <dgm:prSet/>
      <dgm:spPr/>
      <dgm:t>
        <a:bodyPr/>
        <a:lstStyle/>
        <a:p>
          <a:r>
            <a:rPr lang="en-US" dirty="0"/>
            <a:t>Permissible to use extensive observations </a:t>
          </a:r>
        </a:p>
      </dgm:t>
    </dgm:pt>
    <dgm:pt modelId="{77DACF04-3066-4E8A-9562-22C0E3E345C1}" type="parTrans" cxnId="{85C76BF6-28D3-4DA4-8FB5-5EA8440AB420}">
      <dgm:prSet/>
      <dgm:spPr/>
      <dgm:t>
        <a:bodyPr/>
        <a:lstStyle/>
        <a:p>
          <a:endParaRPr lang="en-US"/>
        </a:p>
      </dgm:t>
    </dgm:pt>
    <dgm:pt modelId="{B9844F3F-2698-41D4-8F60-389489C2C4CD}" type="sibTrans" cxnId="{85C76BF6-28D3-4DA4-8FB5-5EA8440AB420}">
      <dgm:prSet/>
      <dgm:spPr/>
      <dgm:t>
        <a:bodyPr/>
        <a:lstStyle/>
        <a:p>
          <a:endParaRPr lang="en-US"/>
        </a:p>
      </dgm:t>
    </dgm:pt>
    <dgm:pt modelId="{2E8C6711-C289-4DFE-BCE2-DB69B48365C3}">
      <dgm:prSet/>
      <dgm:spPr/>
      <dgm:t>
        <a:bodyPr/>
        <a:lstStyle/>
        <a:p>
          <a:r>
            <a:rPr lang="en-US"/>
            <a:t>Completed by those who know the student well (teacher and/or primary caregiver)</a:t>
          </a:r>
        </a:p>
      </dgm:t>
    </dgm:pt>
    <dgm:pt modelId="{114AF49C-A0B8-4261-B37E-2896C1C6ABEA}" type="parTrans" cxnId="{F83C98D4-DE0A-4F3F-AB16-0A22422A0223}">
      <dgm:prSet/>
      <dgm:spPr/>
      <dgm:t>
        <a:bodyPr/>
        <a:lstStyle/>
        <a:p>
          <a:endParaRPr lang="en-US"/>
        </a:p>
      </dgm:t>
    </dgm:pt>
    <dgm:pt modelId="{ACE62D3A-CC4D-4C27-BA9A-B9E6ED4C71BA}" type="sibTrans" cxnId="{F83C98D4-DE0A-4F3F-AB16-0A22422A0223}">
      <dgm:prSet/>
      <dgm:spPr/>
      <dgm:t>
        <a:bodyPr/>
        <a:lstStyle/>
        <a:p>
          <a:endParaRPr lang="en-US"/>
        </a:p>
      </dgm:t>
    </dgm:pt>
    <dgm:pt modelId="{75C761E7-ED44-4123-A0DB-25B6EB5DD0A4}" type="pres">
      <dgm:prSet presAssocID="{A7526CDD-2863-4640-952B-86F34B1036C5}" presName="Name0" presStyleCnt="0">
        <dgm:presLayoutVars>
          <dgm:chMax val="11"/>
          <dgm:chPref val="11"/>
          <dgm:dir/>
          <dgm:resizeHandles/>
        </dgm:presLayoutVars>
      </dgm:prSet>
      <dgm:spPr/>
    </dgm:pt>
    <dgm:pt modelId="{CEBF4817-B6F5-472F-BA0F-D590FD10797D}" type="pres">
      <dgm:prSet presAssocID="{2E8C6711-C289-4DFE-BCE2-DB69B48365C3}" presName="Accent4" presStyleCnt="0"/>
      <dgm:spPr/>
    </dgm:pt>
    <dgm:pt modelId="{65FFDD44-86D5-4EE0-96E8-5D0FA3254695}" type="pres">
      <dgm:prSet presAssocID="{2E8C6711-C289-4DFE-BCE2-DB69B48365C3}" presName="Accent" presStyleLbl="node1" presStyleIdx="0" presStyleCnt="8"/>
      <dgm:spPr/>
    </dgm:pt>
    <dgm:pt modelId="{A3835D98-6D61-464A-94C5-A0316D97D4C9}" type="pres">
      <dgm:prSet presAssocID="{2E8C6711-C289-4DFE-BCE2-DB69B48365C3}" presName="ParentBackground4" presStyleCnt="0"/>
      <dgm:spPr/>
    </dgm:pt>
    <dgm:pt modelId="{2625ABD5-B797-4849-A68F-B3229FF30783}" type="pres">
      <dgm:prSet presAssocID="{2E8C6711-C289-4DFE-BCE2-DB69B48365C3}" presName="ParentBackground" presStyleLbl="node1" presStyleIdx="1" presStyleCnt="8"/>
      <dgm:spPr/>
    </dgm:pt>
    <dgm:pt modelId="{B61641E6-2BCA-4D32-B79F-ACB4AB745C46}" type="pres">
      <dgm:prSet presAssocID="{2E8C6711-C289-4DFE-BCE2-DB69B48365C3}" presName="Parent4" presStyleLbl="fgAcc0" presStyleIdx="0" presStyleCnt="0">
        <dgm:presLayoutVars>
          <dgm:chMax val="1"/>
          <dgm:chPref val="1"/>
          <dgm:bulletEnabled val="1"/>
        </dgm:presLayoutVars>
      </dgm:prSet>
      <dgm:spPr/>
    </dgm:pt>
    <dgm:pt modelId="{54B6F41C-70EF-4F7A-8397-A373CA3E189D}" type="pres">
      <dgm:prSet presAssocID="{C2162DBB-CE81-4A22-8A95-541212E675E2}" presName="Accent3" presStyleCnt="0"/>
      <dgm:spPr/>
    </dgm:pt>
    <dgm:pt modelId="{06EEDF5A-621D-43D7-8EB0-B4EE8453B9F4}" type="pres">
      <dgm:prSet presAssocID="{C2162DBB-CE81-4A22-8A95-541212E675E2}" presName="Accent" presStyleLbl="node1" presStyleIdx="2" presStyleCnt="8"/>
      <dgm:spPr/>
    </dgm:pt>
    <dgm:pt modelId="{644713C3-188C-4A6C-8EF6-FECB8CD7BD3E}" type="pres">
      <dgm:prSet presAssocID="{C2162DBB-CE81-4A22-8A95-541212E675E2}" presName="ParentBackground3" presStyleCnt="0"/>
      <dgm:spPr/>
    </dgm:pt>
    <dgm:pt modelId="{AD02A3B3-53BD-4DE3-8E09-57926CF8C679}" type="pres">
      <dgm:prSet presAssocID="{C2162DBB-CE81-4A22-8A95-541212E675E2}" presName="ParentBackground" presStyleLbl="node1" presStyleIdx="3" presStyleCnt="8"/>
      <dgm:spPr/>
    </dgm:pt>
    <dgm:pt modelId="{98C03E19-C320-4BE9-8529-8B5E4D819D81}" type="pres">
      <dgm:prSet presAssocID="{C2162DBB-CE81-4A22-8A95-541212E675E2}" presName="Parent3" presStyleLbl="fgAcc0" presStyleIdx="0" presStyleCnt="0">
        <dgm:presLayoutVars>
          <dgm:chMax val="1"/>
          <dgm:chPref val="1"/>
          <dgm:bulletEnabled val="1"/>
        </dgm:presLayoutVars>
      </dgm:prSet>
      <dgm:spPr/>
    </dgm:pt>
    <dgm:pt modelId="{345EF2D4-FA36-4C21-8BF0-6404F3264014}" type="pres">
      <dgm:prSet presAssocID="{59E125DF-583F-4083-8894-9AD9ECB88CF6}" presName="Accent2" presStyleCnt="0"/>
      <dgm:spPr/>
    </dgm:pt>
    <dgm:pt modelId="{EC5FEE82-F1B8-4B25-9496-76280AD5EA74}" type="pres">
      <dgm:prSet presAssocID="{59E125DF-583F-4083-8894-9AD9ECB88CF6}" presName="Accent" presStyleLbl="node1" presStyleIdx="4" presStyleCnt="8"/>
      <dgm:spPr/>
    </dgm:pt>
    <dgm:pt modelId="{2B47A50A-7B12-48B5-A2DC-3E439C2FC059}" type="pres">
      <dgm:prSet presAssocID="{59E125DF-583F-4083-8894-9AD9ECB88CF6}" presName="ParentBackground2" presStyleCnt="0"/>
      <dgm:spPr/>
    </dgm:pt>
    <dgm:pt modelId="{521EDEEF-EFF4-4C2C-BEBF-4F10C958C52D}" type="pres">
      <dgm:prSet presAssocID="{59E125DF-583F-4083-8894-9AD9ECB88CF6}" presName="ParentBackground" presStyleLbl="node1" presStyleIdx="5" presStyleCnt="8"/>
      <dgm:spPr/>
    </dgm:pt>
    <dgm:pt modelId="{1CCB3894-AA5D-439D-A885-470918738795}" type="pres">
      <dgm:prSet presAssocID="{59E125DF-583F-4083-8894-9AD9ECB88CF6}" presName="Parent2" presStyleLbl="fgAcc0" presStyleIdx="0" presStyleCnt="0">
        <dgm:presLayoutVars>
          <dgm:chMax val="1"/>
          <dgm:chPref val="1"/>
          <dgm:bulletEnabled val="1"/>
        </dgm:presLayoutVars>
      </dgm:prSet>
      <dgm:spPr/>
    </dgm:pt>
    <dgm:pt modelId="{C4C7824A-ED2D-40BF-A361-DF3A16D24D7D}" type="pres">
      <dgm:prSet presAssocID="{8E078FC6-FC79-4774-BA78-BFC3CF23AD06}" presName="Accent1" presStyleCnt="0"/>
      <dgm:spPr/>
    </dgm:pt>
    <dgm:pt modelId="{68DB315A-7B8A-46FB-BB48-D24B2FFE3CC8}" type="pres">
      <dgm:prSet presAssocID="{8E078FC6-FC79-4774-BA78-BFC3CF23AD06}" presName="Accent" presStyleLbl="node1" presStyleIdx="6" presStyleCnt="8"/>
      <dgm:spPr/>
    </dgm:pt>
    <dgm:pt modelId="{23E86202-865F-4FF0-B8F1-F29CE12E3CC5}" type="pres">
      <dgm:prSet presAssocID="{8E078FC6-FC79-4774-BA78-BFC3CF23AD06}" presName="ParentBackground1" presStyleCnt="0"/>
      <dgm:spPr/>
    </dgm:pt>
    <dgm:pt modelId="{8B3E074C-DD9B-4FEA-9045-88B90E9EC1F9}" type="pres">
      <dgm:prSet presAssocID="{8E078FC6-FC79-4774-BA78-BFC3CF23AD06}" presName="ParentBackground" presStyleLbl="node1" presStyleIdx="7" presStyleCnt="8"/>
      <dgm:spPr/>
    </dgm:pt>
    <dgm:pt modelId="{150B1D44-1593-45C2-9BE3-1B8ADC5544C5}" type="pres">
      <dgm:prSet presAssocID="{8E078FC6-FC79-4774-BA78-BFC3CF23AD06}" presName="Parent1" presStyleLbl="fgAcc0" presStyleIdx="0" presStyleCnt="0">
        <dgm:presLayoutVars>
          <dgm:chMax val="1"/>
          <dgm:chPref val="1"/>
          <dgm:bulletEnabled val="1"/>
        </dgm:presLayoutVars>
      </dgm:prSet>
      <dgm:spPr/>
    </dgm:pt>
  </dgm:ptLst>
  <dgm:cxnLst>
    <dgm:cxn modelId="{443A9D18-4FB4-41DA-896E-A26CC5E9ABEB}" type="presOf" srcId="{8E078FC6-FC79-4774-BA78-BFC3CF23AD06}" destId="{8B3E074C-DD9B-4FEA-9045-88B90E9EC1F9}" srcOrd="0" destOrd="0" presId="urn:microsoft.com/office/officeart/2018/layout/CircleProcess"/>
    <dgm:cxn modelId="{18A13E31-D0F2-4A72-A9DC-A743ABCE6DC5}" type="presOf" srcId="{2E8C6711-C289-4DFE-BCE2-DB69B48365C3}" destId="{2625ABD5-B797-4849-A68F-B3229FF30783}" srcOrd="0" destOrd="0" presId="urn:microsoft.com/office/officeart/2018/layout/CircleProcess"/>
    <dgm:cxn modelId="{5C7B3F32-21F3-4FFC-9F1B-D7799B797FF6}" type="presOf" srcId="{A7526CDD-2863-4640-952B-86F34B1036C5}" destId="{75C761E7-ED44-4123-A0DB-25B6EB5DD0A4}" srcOrd="0" destOrd="0" presId="urn:microsoft.com/office/officeart/2018/layout/CircleProcess"/>
    <dgm:cxn modelId="{0254214B-A928-44B9-9221-068666EDC919}" type="presOf" srcId="{59E125DF-583F-4083-8894-9AD9ECB88CF6}" destId="{521EDEEF-EFF4-4C2C-BEBF-4F10C958C52D}" srcOrd="0" destOrd="0" presId="urn:microsoft.com/office/officeart/2018/layout/CircleProcess"/>
    <dgm:cxn modelId="{9C3AC578-7D75-4F3F-B789-00ECB02BA19C}" type="presOf" srcId="{2E8C6711-C289-4DFE-BCE2-DB69B48365C3}" destId="{B61641E6-2BCA-4D32-B79F-ACB4AB745C46}" srcOrd="1" destOrd="0" presId="urn:microsoft.com/office/officeart/2018/layout/CircleProcess"/>
    <dgm:cxn modelId="{63621BAA-A520-4911-B6B0-3F2AEEADBEA2}" type="presOf" srcId="{C2162DBB-CE81-4A22-8A95-541212E675E2}" destId="{98C03E19-C320-4BE9-8529-8B5E4D819D81}" srcOrd="1" destOrd="0" presId="urn:microsoft.com/office/officeart/2018/layout/CircleProcess"/>
    <dgm:cxn modelId="{8F0F69B3-67DE-40C6-832F-CE8AFE8B4ED2}" srcId="{A7526CDD-2863-4640-952B-86F34B1036C5}" destId="{59E125DF-583F-4083-8894-9AD9ECB88CF6}" srcOrd="1" destOrd="0" parTransId="{1AFC315B-215B-4315-A8A0-40943B0401D9}" sibTransId="{085B8FE9-4995-490D-8635-7B998BCFC5BB}"/>
    <dgm:cxn modelId="{C21937B9-CD77-4CDD-944C-05E2D630B722}" type="presOf" srcId="{59E125DF-583F-4083-8894-9AD9ECB88CF6}" destId="{1CCB3894-AA5D-439D-A885-470918738795}" srcOrd="1" destOrd="0" presId="urn:microsoft.com/office/officeart/2018/layout/CircleProcess"/>
    <dgm:cxn modelId="{E66BF0C5-E67F-43E4-BFED-83DDE8880E5D}" type="presOf" srcId="{8E078FC6-FC79-4774-BA78-BFC3CF23AD06}" destId="{150B1D44-1593-45C2-9BE3-1B8ADC5544C5}" srcOrd="1" destOrd="0" presId="urn:microsoft.com/office/officeart/2018/layout/CircleProcess"/>
    <dgm:cxn modelId="{F83C98D4-DE0A-4F3F-AB16-0A22422A0223}" srcId="{A7526CDD-2863-4640-952B-86F34B1036C5}" destId="{2E8C6711-C289-4DFE-BCE2-DB69B48365C3}" srcOrd="3" destOrd="0" parTransId="{114AF49C-A0B8-4261-B37E-2896C1C6ABEA}" sibTransId="{ACE62D3A-CC4D-4C27-BA9A-B9E6ED4C71BA}"/>
    <dgm:cxn modelId="{5E79ECF0-76BA-4531-9FD9-0450EC4302DE}" srcId="{A7526CDD-2863-4640-952B-86F34B1036C5}" destId="{8E078FC6-FC79-4774-BA78-BFC3CF23AD06}" srcOrd="0" destOrd="0" parTransId="{8154D1B8-AF8E-43FA-B494-49F826A874F9}" sibTransId="{B8873854-E48B-4D19-BAAD-6B11B220ABAB}"/>
    <dgm:cxn modelId="{85C76BF6-28D3-4DA4-8FB5-5EA8440AB420}" srcId="{A7526CDD-2863-4640-952B-86F34B1036C5}" destId="{C2162DBB-CE81-4A22-8A95-541212E675E2}" srcOrd="2" destOrd="0" parTransId="{77DACF04-3066-4E8A-9562-22C0E3E345C1}" sibTransId="{B9844F3F-2698-41D4-8F60-389489C2C4CD}"/>
    <dgm:cxn modelId="{249840FD-9217-4B66-9D5D-6A7729444C66}" type="presOf" srcId="{C2162DBB-CE81-4A22-8A95-541212E675E2}" destId="{AD02A3B3-53BD-4DE3-8E09-57926CF8C679}" srcOrd="0" destOrd="0" presId="urn:microsoft.com/office/officeart/2018/layout/CircleProcess"/>
    <dgm:cxn modelId="{3A20FAB8-D979-4812-B7AE-4B25F45C3AC3}" type="presParOf" srcId="{75C761E7-ED44-4123-A0DB-25B6EB5DD0A4}" destId="{CEBF4817-B6F5-472F-BA0F-D590FD10797D}" srcOrd="0" destOrd="0" presId="urn:microsoft.com/office/officeart/2018/layout/CircleProcess"/>
    <dgm:cxn modelId="{4CA5AA37-9F79-4BD0-A6CD-39DAABF93567}" type="presParOf" srcId="{CEBF4817-B6F5-472F-BA0F-D590FD10797D}" destId="{65FFDD44-86D5-4EE0-96E8-5D0FA3254695}" srcOrd="0" destOrd="0" presId="urn:microsoft.com/office/officeart/2018/layout/CircleProcess"/>
    <dgm:cxn modelId="{525E4CE7-2144-4602-9A97-8E615278FAE1}" type="presParOf" srcId="{75C761E7-ED44-4123-A0DB-25B6EB5DD0A4}" destId="{A3835D98-6D61-464A-94C5-A0316D97D4C9}" srcOrd="1" destOrd="0" presId="urn:microsoft.com/office/officeart/2018/layout/CircleProcess"/>
    <dgm:cxn modelId="{B4319AD4-7DA9-44EC-A408-2F04D4E6C94C}" type="presParOf" srcId="{A3835D98-6D61-464A-94C5-A0316D97D4C9}" destId="{2625ABD5-B797-4849-A68F-B3229FF30783}" srcOrd="0" destOrd="0" presId="urn:microsoft.com/office/officeart/2018/layout/CircleProcess"/>
    <dgm:cxn modelId="{91A22195-8C3C-41B0-AB07-996719227FBA}" type="presParOf" srcId="{75C761E7-ED44-4123-A0DB-25B6EB5DD0A4}" destId="{B61641E6-2BCA-4D32-B79F-ACB4AB745C46}" srcOrd="2" destOrd="0" presId="urn:microsoft.com/office/officeart/2018/layout/CircleProcess"/>
    <dgm:cxn modelId="{96E223D6-9927-4A64-A09D-31FFEF62FF48}" type="presParOf" srcId="{75C761E7-ED44-4123-A0DB-25B6EB5DD0A4}" destId="{54B6F41C-70EF-4F7A-8397-A373CA3E189D}" srcOrd="3" destOrd="0" presId="urn:microsoft.com/office/officeart/2018/layout/CircleProcess"/>
    <dgm:cxn modelId="{5D3A10D9-B58A-4371-807E-50C2D8B80E84}" type="presParOf" srcId="{54B6F41C-70EF-4F7A-8397-A373CA3E189D}" destId="{06EEDF5A-621D-43D7-8EB0-B4EE8453B9F4}" srcOrd="0" destOrd="0" presId="urn:microsoft.com/office/officeart/2018/layout/CircleProcess"/>
    <dgm:cxn modelId="{E29C48D0-CA08-4B87-A58A-E5AC7F1166A6}" type="presParOf" srcId="{75C761E7-ED44-4123-A0DB-25B6EB5DD0A4}" destId="{644713C3-188C-4A6C-8EF6-FECB8CD7BD3E}" srcOrd="4" destOrd="0" presId="urn:microsoft.com/office/officeart/2018/layout/CircleProcess"/>
    <dgm:cxn modelId="{9F203ACB-BA7F-40D7-ACF5-EBC4FA603D11}" type="presParOf" srcId="{644713C3-188C-4A6C-8EF6-FECB8CD7BD3E}" destId="{AD02A3B3-53BD-4DE3-8E09-57926CF8C679}" srcOrd="0" destOrd="0" presId="urn:microsoft.com/office/officeart/2018/layout/CircleProcess"/>
    <dgm:cxn modelId="{3929F080-FDFE-403B-89D4-F9B57708579D}" type="presParOf" srcId="{75C761E7-ED44-4123-A0DB-25B6EB5DD0A4}" destId="{98C03E19-C320-4BE9-8529-8B5E4D819D81}" srcOrd="5" destOrd="0" presId="urn:microsoft.com/office/officeart/2018/layout/CircleProcess"/>
    <dgm:cxn modelId="{170BAE78-1BF8-43A4-8156-B1E56C9EAB3D}" type="presParOf" srcId="{75C761E7-ED44-4123-A0DB-25B6EB5DD0A4}" destId="{345EF2D4-FA36-4C21-8BF0-6404F3264014}" srcOrd="6" destOrd="0" presId="urn:microsoft.com/office/officeart/2018/layout/CircleProcess"/>
    <dgm:cxn modelId="{9A6ADE47-5BC4-41E2-A3C4-4DBA02B37858}" type="presParOf" srcId="{345EF2D4-FA36-4C21-8BF0-6404F3264014}" destId="{EC5FEE82-F1B8-4B25-9496-76280AD5EA74}" srcOrd="0" destOrd="0" presId="urn:microsoft.com/office/officeart/2018/layout/CircleProcess"/>
    <dgm:cxn modelId="{BFE9A103-D13C-483D-A58A-A3E95AB0FFEA}" type="presParOf" srcId="{75C761E7-ED44-4123-A0DB-25B6EB5DD0A4}" destId="{2B47A50A-7B12-48B5-A2DC-3E439C2FC059}" srcOrd="7" destOrd="0" presId="urn:microsoft.com/office/officeart/2018/layout/CircleProcess"/>
    <dgm:cxn modelId="{DA19A955-BAB8-431A-A1CF-7DA3E48310BB}" type="presParOf" srcId="{2B47A50A-7B12-48B5-A2DC-3E439C2FC059}" destId="{521EDEEF-EFF4-4C2C-BEBF-4F10C958C52D}" srcOrd="0" destOrd="0" presId="urn:microsoft.com/office/officeart/2018/layout/CircleProcess"/>
    <dgm:cxn modelId="{580A5084-83AF-4B7B-826A-7E9CAE4221A0}" type="presParOf" srcId="{75C761E7-ED44-4123-A0DB-25B6EB5DD0A4}" destId="{1CCB3894-AA5D-439D-A885-470918738795}" srcOrd="8" destOrd="0" presId="urn:microsoft.com/office/officeart/2018/layout/CircleProcess"/>
    <dgm:cxn modelId="{2282FB8C-526B-43FB-B5A4-A7B74AEDD80B}" type="presParOf" srcId="{75C761E7-ED44-4123-A0DB-25B6EB5DD0A4}" destId="{C4C7824A-ED2D-40BF-A361-DF3A16D24D7D}" srcOrd="9" destOrd="0" presId="urn:microsoft.com/office/officeart/2018/layout/CircleProcess"/>
    <dgm:cxn modelId="{D15EEB33-EC10-4787-990B-9D4B0D81D921}" type="presParOf" srcId="{C4C7824A-ED2D-40BF-A361-DF3A16D24D7D}" destId="{68DB315A-7B8A-46FB-BB48-D24B2FFE3CC8}" srcOrd="0" destOrd="0" presId="urn:microsoft.com/office/officeart/2018/layout/CircleProcess"/>
    <dgm:cxn modelId="{94442B72-148B-4F76-93B6-43E2F0D87042}" type="presParOf" srcId="{75C761E7-ED44-4123-A0DB-25B6EB5DD0A4}" destId="{23E86202-865F-4FF0-B8F1-F29CE12E3CC5}" srcOrd="10" destOrd="0" presId="urn:microsoft.com/office/officeart/2018/layout/CircleProcess"/>
    <dgm:cxn modelId="{0151397B-EAA6-4946-A862-FE7152CA8AB2}" type="presParOf" srcId="{23E86202-865F-4FF0-B8F1-F29CE12E3CC5}" destId="{8B3E074C-DD9B-4FEA-9045-88B90E9EC1F9}" srcOrd="0" destOrd="0" presId="urn:microsoft.com/office/officeart/2018/layout/CircleProcess"/>
    <dgm:cxn modelId="{D005DEB7-B647-447D-B2F4-50789BF15028}" type="presParOf" srcId="{75C761E7-ED44-4123-A0DB-25B6EB5DD0A4}" destId="{150B1D44-1593-45C2-9BE3-1B8ADC5544C5}" srcOrd="11" destOrd="0" presId="urn:microsoft.com/office/officeart/2018/layout/Circle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24AFB-D2EB-49DE-9685-EF436BB3A9B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E5D670F-2458-4044-86F7-DC99C5E775DE}">
      <dgm:prSet/>
      <dgm:spPr/>
      <dgm:t>
        <a:bodyPr/>
        <a:lstStyle/>
        <a:p>
          <a:r>
            <a:rPr lang="en-US"/>
            <a:t>Scores and levels included on IEP: Present Levels of Performance page and ELD page</a:t>
          </a:r>
        </a:p>
      </dgm:t>
    </dgm:pt>
    <dgm:pt modelId="{577E8A8B-0D6D-4549-A06C-5FC9D7CC580E}" type="parTrans" cxnId="{62B777EA-B027-4349-94C7-467414C6CFD8}">
      <dgm:prSet/>
      <dgm:spPr/>
      <dgm:t>
        <a:bodyPr/>
        <a:lstStyle/>
        <a:p>
          <a:endParaRPr lang="en-US"/>
        </a:p>
      </dgm:t>
    </dgm:pt>
    <dgm:pt modelId="{B0569809-42FD-4446-B02E-B70D50001948}" type="sibTrans" cxnId="{62B777EA-B027-4349-94C7-467414C6CFD8}">
      <dgm:prSet/>
      <dgm:spPr/>
      <dgm:t>
        <a:bodyPr/>
        <a:lstStyle/>
        <a:p>
          <a:endParaRPr lang="en-US"/>
        </a:p>
      </dgm:t>
    </dgm:pt>
    <dgm:pt modelId="{304E0A45-CC20-4261-BDE7-D589E366F7B8}">
      <dgm:prSet/>
      <dgm:spPr/>
      <dgm:t>
        <a:bodyPr/>
        <a:lstStyle/>
        <a:p>
          <a:r>
            <a:rPr lang="en-US"/>
            <a:t>Goals that involve language must be linguistically appropriate </a:t>
          </a:r>
        </a:p>
      </dgm:t>
    </dgm:pt>
    <dgm:pt modelId="{371F5FAE-D1C0-4C62-8429-88568077E765}" type="parTrans" cxnId="{0B5C8FBB-7337-4008-8048-6DC1970E610F}">
      <dgm:prSet/>
      <dgm:spPr/>
      <dgm:t>
        <a:bodyPr/>
        <a:lstStyle/>
        <a:p>
          <a:endParaRPr lang="en-US"/>
        </a:p>
      </dgm:t>
    </dgm:pt>
    <dgm:pt modelId="{E3BF7580-C98C-45FF-BB5D-E69820826014}" type="sibTrans" cxnId="{0B5C8FBB-7337-4008-8048-6DC1970E610F}">
      <dgm:prSet/>
      <dgm:spPr/>
      <dgm:t>
        <a:bodyPr/>
        <a:lstStyle/>
        <a:p>
          <a:endParaRPr lang="en-US"/>
        </a:p>
      </dgm:t>
    </dgm:pt>
    <dgm:pt modelId="{0EB66A76-4F9B-4512-B7C7-9E13F40B5DDF}" type="pres">
      <dgm:prSet presAssocID="{DA124AFB-D2EB-49DE-9685-EF436BB3A9BB}" presName="hierChild1" presStyleCnt="0">
        <dgm:presLayoutVars>
          <dgm:chPref val="1"/>
          <dgm:dir/>
          <dgm:animOne val="branch"/>
          <dgm:animLvl val="lvl"/>
          <dgm:resizeHandles/>
        </dgm:presLayoutVars>
      </dgm:prSet>
      <dgm:spPr/>
    </dgm:pt>
    <dgm:pt modelId="{F1F7E033-A161-4920-9B8F-EE82048375C0}" type="pres">
      <dgm:prSet presAssocID="{6E5D670F-2458-4044-86F7-DC99C5E775DE}" presName="hierRoot1" presStyleCnt="0"/>
      <dgm:spPr/>
    </dgm:pt>
    <dgm:pt modelId="{931BAAE7-71A9-4E82-A23D-770526654B09}" type="pres">
      <dgm:prSet presAssocID="{6E5D670F-2458-4044-86F7-DC99C5E775DE}" presName="composite" presStyleCnt="0"/>
      <dgm:spPr/>
    </dgm:pt>
    <dgm:pt modelId="{BF289106-62B3-4319-8AC2-ABD07EA593B5}" type="pres">
      <dgm:prSet presAssocID="{6E5D670F-2458-4044-86F7-DC99C5E775DE}" presName="background" presStyleLbl="node0" presStyleIdx="0" presStyleCnt="2"/>
      <dgm:spPr/>
    </dgm:pt>
    <dgm:pt modelId="{F1BEA078-4478-4CDC-AF0D-1AACBD30D020}" type="pres">
      <dgm:prSet presAssocID="{6E5D670F-2458-4044-86F7-DC99C5E775DE}" presName="text" presStyleLbl="fgAcc0" presStyleIdx="0" presStyleCnt="2">
        <dgm:presLayoutVars>
          <dgm:chPref val="3"/>
        </dgm:presLayoutVars>
      </dgm:prSet>
      <dgm:spPr/>
    </dgm:pt>
    <dgm:pt modelId="{9699C40F-C00F-4880-86E4-A1EBDDA03716}" type="pres">
      <dgm:prSet presAssocID="{6E5D670F-2458-4044-86F7-DC99C5E775DE}" presName="hierChild2" presStyleCnt="0"/>
      <dgm:spPr/>
    </dgm:pt>
    <dgm:pt modelId="{EEDCFF10-6D0F-4CD4-A156-110CA39E531C}" type="pres">
      <dgm:prSet presAssocID="{304E0A45-CC20-4261-BDE7-D589E366F7B8}" presName="hierRoot1" presStyleCnt="0"/>
      <dgm:spPr/>
    </dgm:pt>
    <dgm:pt modelId="{EB5C4D4A-4E20-4A06-AE98-BA2CC6463EE4}" type="pres">
      <dgm:prSet presAssocID="{304E0A45-CC20-4261-BDE7-D589E366F7B8}" presName="composite" presStyleCnt="0"/>
      <dgm:spPr/>
    </dgm:pt>
    <dgm:pt modelId="{E7E306BD-CAF5-49DF-8B71-7CB5CC7741E1}" type="pres">
      <dgm:prSet presAssocID="{304E0A45-CC20-4261-BDE7-D589E366F7B8}" presName="background" presStyleLbl="node0" presStyleIdx="1" presStyleCnt="2"/>
      <dgm:spPr/>
    </dgm:pt>
    <dgm:pt modelId="{A6B39B11-3640-41E5-937C-6271E0FF9846}" type="pres">
      <dgm:prSet presAssocID="{304E0A45-CC20-4261-BDE7-D589E366F7B8}" presName="text" presStyleLbl="fgAcc0" presStyleIdx="1" presStyleCnt="2">
        <dgm:presLayoutVars>
          <dgm:chPref val="3"/>
        </dgm:presLayoutVars>
      </dgm:prSet>
      <dgm:spPr/>
    </dgm:pt>
    <dgm:pt modelId="{CF93A6D0-4D7C-4F4E-9CCF-BD89251291E1}" type="pres">
      <dgm:prSet presAssocID="{304E0A45-CC20-4261-BDE7-D589E366F7B8}" presName="hierChild2" presStyleCnt="0"/>
      <dgm:spPr/>
    </dgm:pt>
  </dgm:ptLst>
  <dgm:cxnLst>
    <dgm:cxn modelId="{B015E713-9363-4D7B-8959-9C1D6C197646}" type="presOf" srcId="{304E0A45-CC20-4261-BDE7-D589E366F7B8}" destId="{A6B39B11-3640-41E5-937C-6271E0FF9846}" srcOrd="0" destOrd="0" presId="urn:microsoft.com/office/officeart/2005/8/layout/hierarchy1"/>
    <dgm:cxn modelId="{F341BE2E-406F-44F9-9BF1-DF81EBA9DF19}" type="presOf" srcId="{DA124AFB-D2EB-49DE-9685-EF436BB3A9BB}" destId="{0EB66A76-4F9B-4512-B7C7-9E13F40B5DDF}" srcOrd="0" destOrd="0" presId="urn:microsoft.com/office/officeart/2005/8/layout/hierarchy1"/>
    <dgm:cxn modelId="{0B5C8FBB-7337-4008-8048-6DC1970E610F}" srcId="{DA124AFB-D2EB-49DE-9685-EF436BB3A9BB}" destId="{304E0A45-CC20-4261-BDE7-D589E366F7B8}" srcOrd="1" destOrd="0" parTransId="{371F5FAE-D1C0-4C62-8429-88568077E765}" sibTransId="{E3BF7580-C98C-45FF-BB5D-E69820826014}"/>
    <dgm:cxn modelId="{EBE0D4C7-C4A3-46A6-90F8-48ED810F747A}" type="presOf" srcId="{6E5D670F-2458-4044-86F7-DC99C5E775DE}" destId="{F1BEA078-4478-4CDC-AF0D-1AACBD30D020}" srcOrd="0" destOrd="0" presId="urn:microsoft.com/office/officeart/2005/8/layout/hierarchy1"/>
    <dgm:cxn modelId="{62B777EA-B027-4349-94C7-467414C6CFD8}" srcId="{DA124AFB-D2EB-49DE-9685-EF436BB3A9BB}" destId="{6E5D670F-2458-4044-86F7-DC99C5E775DE}" srcOrd="0" destOrd="0" parTransId="{577E8A8B-0D6D-4549-A06C-5FC9D7CC580E}" sibTransId="{B0569809-42FD-4446-B02E-B70D50001948}"/>
    <dgm:cxn modelId="{B6569BB2-93EF-419C-847B-4588B4956060}" type="presParOf" srcId="{0EB66A76-4F9B-4512-B7C7-9E13F40B5DDF}" destId="{F1F7E033-A161-4920-9B8F-EE82048375C0}" srcOrd="0" destOrd="0" presId="urn:microsoft.com/office/officeart/2005/8/layout/hierarchy1"/>
    <dgm:cxn modelId="{17FF1968-B6DA-4779-A5F0-C2975E0660F9}" type="presParOf" srcId="{F1F7E033-A161-4920-9B8F-EE82048375C0}" destId="{931BAAE7-71A9-4E82-A23D-770526654B09}" srcOrd="0" destOrd="0" presId="urn:microsoft.com/office/officeart/2005/8/layout/hierarchy1"/>
    <dgm:cxn modelId="{061DBCBA-1E0A-4D2F-AFAE-4F055CE96924}" type="presParOf" srcId="{931BAAE7-71A9-4E82-A23D-770526654B09}" destId="{BF289106-62B3-4319-8AC2-ABD07EA593B5}" srcOrd="0" destOrd="0" presId="urn:microsoft.com/office/officeart/2005/8/layout/hierarchy1"/>
    <dgm:cxn modelId="{C6FC40B4-5008-48B8-83EC-C8FBC483724F}" type="presParOf" srcId="{931BAAE7-71A9-4E82-A23D-770526654B09}" destId="{F1BEA078-4478-4CDC-AF0D-1AACBD30D020}" srcOrd="1" destOrd="0" presId="urn:microsoft.com/office/officeart/2005/8/layout/hierarchy1"/>
    <dgm:cxn modelId="{030CAC8E-EEC5-467D-B58B-1058A57C8048}" type="presParOf" srcId="{F1F7E033-A161-4920-9B8F-EE82048375C0}" destId="{9699C40F-C00F-4880-86E4-A1EBDDA03716}" srcOrd="1" destOrd="0" presId="urn:microsoft.com/office/officeart/2005/8/layout/hierarchy1"/>
    <dgm:cxn modelId="{5296CED1-A470-4FE2-BD98-268F09239482}" type="presParOf" srcId="{0EB66A76-4F9B-4512-B7C7-9E13F40B5DDF}" destId="{EEDCFF10-6D0F-4CD4-A156-110CA39E531C}" srcOrd="1" destOrd="0" presId="urn:microsoft.com/office/officeart/2005/8/layout/hierarchy1"/>
    <dgm:cxn modelId="{F462569E-1602-4126-BD4E-8B6CEE35C501}" type="presParOf" srcId="{EEDCFF10-6D0F-4CD4-A156-110CA39E531C}" destId="{EB5C4D4A-4E20-4A06-AE98-BA2CC6463EE4}" srcOrd="0" destOrd="0" presId="urn:microsoft.com/office/officeart/2005/8/layout/hierarchy1"/>
    <dgm:cxn modelId="{E785EA46-9356-48B6-9C11-1BA02905625A}" type="presParOf" srcId="{EB5C4D4A-4E20-4A06-AE98-BA2CC6463EE4}" destId="{E7E306BD-CAF5-49DF-8B71-7CB5CC7741E1}" srcOrd="0" destOrd="0" presId="urn:microsoft.com/office/officeart/2005/8/layout/hierarchy1"/>
    <dgm:cxn modelId="{1349ED5F-1843-4C77-9151-235ED1EF11E2}" type="presParOf" srcId="{EB5C4D4A-4E20-4A06-AE98-BA2CC6463EE4}" destId="{A6B39B11-3640-41E5-937C-6271E0FF9846}" srcOrd="1" destOrd="0" presId="urn:microsoft.com/office/officeart/2005/8/layout/hierarchy1"/>
    <dgm:cxn modelId="{DC49806B-B2F4-4542-B5BC-894E3F6AA0AB}" type="presParOf" srcId="{EEDCFF10-6D0F-4CD4-A156-110CA39E531C}" destId="{CF93A6D0-4D7C-4F4E-9CCF-BD89251291E1}"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FDD44-86D5-4EE0-96E8-5D0FA3254695}">
      <dsp:nvSpPr>
        <dsp:cNvPr id="0" name=""/>
        <dsp:cNvSpPr/>
      </dsp:nvSpPr>
      <dsp:spPr>
        <a:xfrm>
          <a:off x="9599804" y="1239707"/>
          <a:ext cx="2873009" cy="2873156"/>
        </a:xfrm>
        <a:prstGeom prst="ellipse">
          <a:avLst/>
        </a:prstGeom>
        <a:gradFill rotWithShape="0">
          <a:gsLst>
            <a:gs pos="0">
              <a:schemeClr val="accent5">
                <a:hueOff val="0"/>
                <a:satOff val="0"/>
                <a:lumOff val="0"/>
                <a:alphaOff val="0"/>
                <a:tint val="98000"/>
                <a:satMod val="110000"/>
                <a:lumMod val="104000"/>
              </a:schemeClr>
            </a:gs>
            <a:gs pos="69000">
              <a:schemeClr val="accent5">
                <a:hueOff val="0"/>
                <a:satOff val="0"/>
                <a:lumOff val="0"/>
                <a:alphaOff val="0"/>
                <a:shade val="88000"/>
                <a:satMod val="130000"/>
                <a:lumMod val="92000"/>
              </a:schemeClr>
            </a:gs>
            <a:gs pos="100000">
              <a:schemeClr val="accent5">
                <a:hueOff val="0"/>
                <a:satOff val="0"/>
                <a:lumOff val="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625ABD5-B797-4849-A68F-B3229FF30783}">
      <dsp:nvSpPr>
        <dsp:cNvPr id="0" name=""/>
        <dsp:cNvSpPr/>
      </dsp:nvSpPr>
      <dsp:spPr>
        <a:xfrm>
          <a:off x="9695900" y="1335495"/>
          <a:ext cx="2682050" cy="2681579"/>
        </a:xfrm>
        <a:prstGeom prst="ellipse">
          <a:avLst/>
        </a:prstGeom>
        <a:gradFill rotWithShape="0">
          <a:gsLst>
            <a:gs pos="0">
              <a:schemeClr val="accent5">
                <a:hueOff val="112493"/>
                <a:satOff val="6041"/>
                <a:lumOff val="-2185"/>
                <a:alphaOff val="0"/>
                <a:tint val="98000"/>
                <a:satMod val="110000"/>
                <a:lumMod val="104000"/>
              </a:schemeClr>
            </a:gs>
            <a:gs pos="69000">
              <a:schemeClr val="accent5">
                <a:hueOff val="112493"/>
                <a:satOff val="6041"/>
                <a:lumOff val="-2185"/>
                <a:alphaOff val="0"/>
                <a:shade val="88000"/>
                <a:satMod val="130000"/>
                <a:lumMod val="92000"/>
              </a:schemeClr>
            </a:gs>
            <a:gs pos="100000">
              <a:schemeClr val="accent5">
                <a:hueOff val="112493"/>
                <a:satOff val="6041"/>
                <a:lumOff val="-218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Completed by those who know the student well (teacher and/or primary caregiver)</a:t>
          </a:r>
        </a:p>
      </dsp:txBody>
      <dsp:txXfrm>
        <a:off x="10079050" y="1718650"/>
        <a:ext cx="1915750" cy="1915269"/>
      </dsp:txXfrm>
    </dsp:sp>
    <dsp:sp modelId="{06EEDF5A-621D-43D7-8EB0-B4EE8453B9F4}">
      <dsp:nvSpPr>
        <dsp:cNvPr id="0" name=""/>
        <dsp:cNvSpPr/>
      </dsp:nvSpPr>
      <dsp:spPr>
        <a:xfrm rot="2700000">
          <a:off x="6618356" y="1239505"/>
          <a:ext cx="2873056" cy="2873056"/>
        </a:xfrm>
        <a:prstGeom prst="teardrop">
          <a:avLst>
            <a:gd name="adj" fmla="val 100000"/>
          </a:avLst>
        </a:prstGeom>
        <a:gradFill rotWithShape="0">
          <a:gsLst>
            <a:gs pos="0">
              <a:schemeClr val="accent5">
                <a:hueOff val="224986"/>
                <a:satOff val="12082"/>
                <a:lumOff val="-4370"/>
                <a:alphaOff val="0"/>
                <a:tint val="98000"/>
                <a:satMod val="110000"/>
                <a:lumMod val="104000"/>
              </a:schemeClr>
            </a:gs>
            <a:gs pos="69000">
              <a:schemeClr val="accent5">
                <a:hueOff val="224986"/>
                <a:satOff val="12082"/>
                <a:lumOff val="-4370"/>
                <a:alphaOff val="0"/>
                <a:shade val="88000"/>
                <a:satMod val="130000"/>
                <a:lumMod val="92000"/>
              </a:schemeClr>
            </a:gs>
            <a:gs pos="100000">
              <a:schemeClr val="accent5">
                <a:hueOff val="224986"/>
                <a:satOff val="12082"/>
                <a:lumOff val="-4370"/>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D02A3B3-53BD-4DE3-8E09-57926CF8C679}">
      <dsp:nvSpPr>
        <dsp:cNvPr id="0" name=""/>
        <dsp:cNvSpPr/>
      </dsp:nvSpPr>
      <dsp:spPr>
        <a:xfrm>
          <a:off x="6726795" y="1335495"/>
          <a:ext cx="2682050" cy="2681579"/>
        </a:xfrm>
        <a:prstGeom prst="ellipse">
          <a:avLst/>
        </a:prstGeom>
        <a:gradFill rotWithShape="0">
          <a:gsLst>
            <a:gs pos="0">
              <a:schemeClr val="accent5">
                <a:hueOff val="337478"/>
                <a:satOff val="18123"/>
                <a:lumOff val="-6555"/>
                <a:alphaOff val="0"/>
                <a:tint val="98000"/>
                <a:satMod val="110000"/>
                <a:lumMod val="104000"/>
              </a:schemeClr>
            </a:gs>
            <a:gs pos="69000">
              <a:schemeClr val="accent5">
                <a:hueOff val="337478"/>
                <a:satOff val="18123"/>
                <a:lumOff val="-6555"/>
                <a:alphaOff val="0"/>
                <a:shade val="88000"/>
                <a:satMod val="130000"/>
                <a:lumMod val="92000"/>
              </a:schemeClr>
            </a:gs>
            <a:gs pos="100000">
              <a:schemeClr val="accent5">
                <a:hueOff val="337478"/>
                <a:satOff val="18123"/>
                <a:lumOff val="-6555"/>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Permissible to use extensive observations </a:t>
          </a:r>
        </a:p>
      </dsp:txBody>
      <dsp:txXfrm>
        <a:off x="7109945" y="1718650"/>
        <a:ext cx="1915750" cy="1915269"/>
      </dsp:txXfrm>
    </dsp:sp>
    <dsp:sp modelId="{EC5FEE82-F1B8-4B25-9496-76280AD5EA74}">
      <dsp:nvSpPr>
        <dsp:cNvPr id="0" name=""/>
        <dsp:cNvSpPr/>
      </dsp:nvSpPr>
      <dsp:spPr>
        <a:xfrm rot="2700000">
          <a:off x="3661571" y="1239505"/>
          <a:ext cx="2873056" cy="2873056"/>
        </a:xfrm>
        <a:prstGeom prst="teardrop">
          <a:avLst>
            <a:gd name="adj" fmla="val 100000"/>
          </a:avLst>
        </a:prstGeom>
        <a:gradFill rotWithShape="0">
          <a:gsLst>
            <a:gs pos="0">
              <a:schemeClr val="accent5">
                <a:hueOff val="449971"/>
                <a:satOff val="24165"/>
                <a:lumOff val="-8739"/>
                <a:alphaOff val="0"/>
                <a:tint val="98000"/>
                <a:satMod val="110000"/>
                <a:lumMod val="104000"/>
              </a:schemeClr>
            </a:gs>
            <a:gs pos="69000">
              <a:schemeClr val="accent5">
                <a:hueOff val="449971"/>
                <a:satOff val="24165"/>
                <a:lumOff val="-8739"/>
                <a:alphaOff val="0"/>
                <a:shade val="88000"/>
                <a:satMod val="130000"/>
                <a:lumMod val="92000"/>
              </a:schemeClr>
            </a:gs>
            <a:gs pos="100000">
              <a:schemeClr val="accent5">
                <a:hueOff val="449971"/>
                <a:satOff val="24165"/>
                <a:lumOff val="-873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21EDEEF-EFF4-4C2C-BEBF-4F10C958C52D}">
      <dsp:nvSpPr>
        <dsp:cNvPr id="0" name=""/>
        <dsp:cNvSpPr/>
      </dsp:nvSpPr>
      <dsp:spPr>
        <a:xfrm>
          <a:off x="3757690" y="1335495"/>
          <a:ext cx="2682050" cy="2681579"/>
        </a:xfrm>
        <a:prstGeom prst="ellipse">
          <a:avLst/>
        </a:prstGeom>
        <a:gradFill rotWithShape="0">
          <a:gsLst>
            <a:gs pos="0">
              <a:schemeClr val="accent5">
                <a:hueOff val="562464"/>
                <a:satOff val="30206"/>
                <a:lumOff val="-10924"/>
                <a:alphaOff val="0"/>
                <a:tint val="98000"/>
                <a:satMod val="110000"/>
                <a:lumMod val="104000"/>
              </a:schemeClr>
            </a:gs>
            <a:gs pos="69000">
              <a:schemeClr val="accent5">
                <a:hueOff val="562464"/>
                <a:satOff val="30206"/>
                <a:lumOff val="-10924"/>
                <a:alphaOff val="0"/>
                <a:shade val="88000"/>
                <a:satMod val="130000"/>
                <a:lumMod val="92000"/>
              </a:schemeClr>
            </a:gs>
            <a:gs pos="100000">
              <a:schemeClr val="accent5">
                <a:hueOff val="562464"/>
                <a:satOff val="30206"/>
                <a:lumOff val="-1092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Due to the similarity in content for the English and primary language items, should be administered in random order, with at least an hour between sessions</a:t>
          </a:r>
        </a:p>
      </dsp:txBody>
      <dsp:txXfrm>
        <a:off x="4140840" y="1718650"/>
        <a:ext cx="1915750" cy="1915269"/>
      </dsp:txXfrm>
    </dsp:sp>
    <dsp:sp modelId="{68DB315A-7B8A-46FB-BB48-D24B2FFE3CC8}">
      <dsp:nvSpPr>
        <dsp:cNvPr id="0" name=""/>
        <dsp:cNvSpPr/>
      </dsp:nvSpPr>
      <dsp:spPr>
        <a:xfrm rot="2700000">
          <a:off x="692465" y="1239505"/>
          <a:ext cx="2873056" cy="2873056"/>
        </a:xfrm>
        <a:prstGeom prst="teardrop">
          <a:avLst>
            <a:gd name="adj" fmla="val 100000"/>
          </a:avLst>
        </a:prstGeom>
        <a:gradFill rotWithShape="0">
          <a:gsLst>
            <a:gs pos="0">
              <a:schemeClr val="accent5">
                <a:hueOff val="674957"/>
                <a:satOff val="36247"/>
                <a:lumOff val="-13109"/>
                <a:alphaOff val="0"/>
                <a:tint val="98000"/>
                <a:satMod val="110000"/>
                <a:lumMod val="104000"/>
              </a:schemeClr>
            </a:gs>
            <a:gs pos="69000">
              <a:schemeClr val="accent5">
                <a:hueOff val="674957"/>
                <a:satOff val="36247"/>
                <a:lumOff val="-13109"/>
                <a:alphaOff val="0"/>
                <a:shade val="88000"/>
                <a:satMod val="130000"/>
                <a:lumMod val="92000"/>
              </a:schemeClr>
            </a:gs>
            <a:gs pos="100000">
              <a:schemeClr val="accent5">
                <a:hueOff val="674957"/>
                <a:satOff val="36247"/>
                <a:lumOff val="-13109"/>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B3E074C-DD9B-4FEA-9045-88B90E9EC1F9}">
      <dsp:nvSpPr>
        <dsp:cNvPr id="0" name=""/>
        <dsp:cNvSpPr/>
      </dsp:nvSpPr>
      <dsp:spPr>
        <a:xfrm>
          <a:off x="788584" y="1335495"/>
          <a:ext cx="2682050" cy="2681579"/>
        </a:xfrm>
        <a:prstGeom prst="ellipse">
          <a:avLst/>
        </a:prstGeom>
        <a:gradFill rotWithShape="0">
          <a:gsLst>
            <a:gs pos="0">
              <a:schemeClr val="accent5">
                <a:hueOff val="787450"/>
                <a:satOff val="42288"/>
                <a:lumOff val="-15294"/>
                <a:alphaOff val="0"/>
                <a:tint val="98000"/>
                <a:satMod val="110000"/>
                <a:lumMod val="104000"/>
              </a:schemeClr>
            </a:gs>
            <a:gs pos="69000">
              <a:schemeClr val="accent5">
                <a:hueOff val="787450"/>
                <a:satOff val="42288"/>
                <a:lumOff val="-15294"/>
                <a:alphaOff val="0"/>
                <a:shade val="88000"/>
                <a:satMod val="130000"/>
                <a:lumMod val="92000"/>
              </a:schemeClr>
            </a:gs>
            <a:gs pos="100000">
              <a:schemeClr val="accent5">
                <a:hueOff val="787450"/>
                <a:satOff val="42288"/>
                <a:lumOff val="-15294"/>
                <a:alphaOff val="0"/>
                <a:shade val="78000"/>
                <a:satMod val="130000"/>
                <a:lumMod val="92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Administered over multiple sessions, in short lengths of time tolerable by the student</a:t>
          </a:r>
        </a:p>
      </dsp:txBody>
      <dsp:txXfrm>
        <a:off x="1171735" y="1718650"/>
        <a:ext cx="1915750" cy="19152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289106-62B3-4319-8AC2-ABD07EA593B5}">
      <dsp:nvSpPr>
        <dsp:cNvPr id="0" name=""/>
        <dsp:cNvSpPr/>
      </dsp:nvSpPr>
      <dsp:spPr>
        <a:xfrm>
          <a:off x="1172" y="324019"/>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EA078-4478-4CDC-AF0D-1AACBD30D020}">
      <dsp:nvSpPr>
        <dsp:cNvPr id="0" name=""/>
        <dsp:cNvSpPr/>
      </dsp:nvSpPr>
      <dsp:spPr>
        <a:xfrm>
          <a:off x="458411" y="758396"/>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Scores and levels included on IEP: Present Levels of Performance page and ELD page</a:t>
          </a:r>
        </a:p>
      </dsp:txBody>
      <dsp:txXfrm>
        <a:off x="534947" y="834932"/>
        <a:ext cx="3962083" cy="2460051"/>
      </dsp:txXfrm>
    </dsp:sp>
    <dsp:sp modelId="{E7E306BD-CAF5-49DF-8B71-7CB5CC7741E1}">
      <dsp:nvSpPr>
        <dsp:cNvPr id="0" name=""/>
        <dsp:cNvSpPr/>
      </dsp:nvSpPr>
      <dsp:spPr>
        <a:xfrm>
          <a:off x="5030807" y="324019"/>
          <a:ext cx="4115155" cy="261312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B39B11-3640-41E5-937C-6271E0FF9846}">
      <dsp:nvSpPr>
        <dsp:cNvPr id="0" name=""/>
        <dsp:cNvSpPr/>
      </dsp:nvSpPr>
      <dsp:spPr>
        <a:xfrm>
          <a:off x="5488046" y="758396"/>
          <a:ext cx="4115155" cy="261312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Goals that involve language must be linguistically appropriate </a:t>
          </a:r>
        </a:p>
      </dsp:txBody>
      <dsp:txXfrm>
        <a:off x="5564582" y="834932"/>
        <a:ext cx="3962083" cy="2460051"/>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67B7EC5-FB9C-4C35-977D-CCF2F4C46053}" type="datetimeFigureOut">
              <a:rPr lang="en-US" smtClean="0"/>
              <a:t>3/28/2019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B2C3BEC-0611-40DE-A223-69A4CB5FF44C}" type="slidenum">
              <a:rPr lang="en-US" smtClean="0"/>
              <a:t>‹#›</a:t>
            </a:fld>
            <a:endParaRPr lang="en-US"/>
          </a:p>
        </p:txBody>
      </p:sp>
    </p:spTree>
    <p:extLst>
      <p:ext uri="{BB962C8B-B14F-4D97-AF65-F5344CB8AC3E}">
        <p14:creationId xmlns:p14="http://schemas.microsoft.com/office/powerpoint/2010/main" val="3934567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p:txBody>
      </p:sp>
      <p:sp>
        <p:nvSpPr>
          <p:cNvPr id="4" name="Slide Number Placeholder 3"/>
          <p:cNvSpPr>
            <a:spLocks noGrp="1"/>
          </p:cNvSpPr>
          <p:nvPr>
            <p:ph type="sldNum" sz="quarter" idx="5"/>
          </p:nvPr>
        </p:nvSpPr>
        <p:spPr/>
        <p:txBody>
          <a:bodyPr/>
          <a:lstStyle/>
          <a:p>
            <a:fld id="{9B2C3BEC-0611-40DE-A223-69A4CB5FF44C}" type="slidenum">
              <a:rPr lang="en-US" smtClean="0"/>
              <a:t>2</a:t>
            </a:fld>
            <a:endParaRPr lang="en-US"/>
          </a:p>
        </p:txBody>
      </p:sp>
    </p:spTree>
    <p:extLst>
      <p:ext uri="{BB962C8B-B14F-4D97-AF65-F5344CB8AC3E}">
        <p14:creationId xmlns:p14="http://schemas.microsoft.com/office/powerpoint/2010/main" val="2889711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Cathi- share some examples of visual</a:t>
            </a:r>
            <a:r>
              <a:rPr lang="en-US" baseline="0" dirty="0"/>
              <a:t> supports used or communication devices used</a:t>
            </a:r>
            <a:endParaRPr lang="en-US" dirty="0"/>
          </a:p>
        </p:txBody>
      </p:sp>
      <p:sp>
        <p:nvSpPr>
          <p:cNvPr id="4" name="Slide Number Placeholder 3"/>
          <p:cNvSpPr>
            <a:spLocks noGrp="1"/>
          </p:cNvSpPr>
          <p:nvPr>
            <p:ph type="sldNum" sz="quarter" idx="10"/>
          </p:nvPr>
        </p:nvSpPr>
        <p:spPr/>
        <p:txBody>
          <a:bodyPr/>
          <a:lstStyle/>
          <a:p>
            <a:fld id="{9B2C3BEC-0611-40DE-A223-69A4CB5FF44C}" type="slidenum">
              <a:rPr lang="en-US" smtClean="0"/>
              <a:t>11</a:t>
            </a:fld>
            <a:endParaRPr lang="en-US"/>
          </a:p>
        </p:txBody>
      </p:sp>
    </p:spTree>
    <p:extLst>
      <p:ext uri="{BB962C8B-B14F-4D97-AF65-F5344CB8AC3E}">
        <p14:creationId xmlns:p14="http://schemas.microsoft.com/office/powerpoint/2010/main" val="519722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Cathi: If student is hearing impaired, use mode of communication the student uses.</a:t>
            </a:r>
          </a:p>
          <a:p>
            <a:r>
              <a:rPr lang="en-US" dirty="0"/>
              <a:t>If FM system is used in the classroom, must be used during the administration of VCCALPS</a:t>
            </a:r>
          </a:p>
        </p:txBody>
      </p:sp>
      <p:sp>
        <p:nvSpPr>
          <p:cNvPr id="4" name="Slide Number Placeholder 3"/>
          <p:cNvSpPr>
            <a:spLocks noGrp="1"/>
          </p:cNvSpPr>
          <p:nvPr>
            <p:ph type="sldNum" sz="quarter" idx="10"/>
          </p:nvPr>
        </p:nvSpPr>
        <p:spPr/>
        <p:txBody>
          <a:bodyPr/>
          <a:lstStyle/>
          <a:p>
            <a:fld id="{23E8DB8C-B826-4841-A599-A603660E5221}" type="slidenum">
              <a:rPr lang="en-US" smtClean="0"/>
              <a:t>12</a:t>
            </a:fld>
            <a:endParaRPr lang="en-US"/>
          </a:p>
        </p:txBody>
      </p:sp>
    </p:spTree>
    <p:extLst>
      <p:ext uri="{BB962C8B-B14F-4D97-AF65-F5344CB8AC3E}">
        <p14:creationId xmlns:p14="http://schemas.microsoft.com/office/powerpoint/2010/main" val="12832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Speaking: Cathi: demo question #1 (input or survey),  take turns going through questions 2-5</a:t>
            </a:r>
          </a:p>
          <a:p>
            <a:endParaRPr lang="en-US" dirty="0"/>
          </a:p>
        </p:txBody>
      </p:sp>
      <p:sp>
        <p:nvSpPr>
          <p:cNvPr id="4" name="Slide Number Placeholder 3"/>
          <p:cNvSpPr>
            <a:spLocks noGrp="1"/>
          </p:cNvSpPr>
          <p:nvPr>
            <p:ph type="sldNum" sz="quarter" idx="10"/>
          </p:nvPr>
        </p:nvSpPr>
        <p:spPr/>
        <p:txBody>
          <a:bodyPr/>
          <a:lstStyle/>
          <a:p>
            <a:fld id="{9B2C3BEC-0611-40DE-A223-69A4CB5FF44C}" type="slidenum">
              <a:rPr lang="en-US" smtClean="0"/>
              <a:t>13</a:t>
            </a:fld>
            <a:endParaRPr lang="en-US"/>
          </a:p>
        </p:txBody>
      </p:sp>
    </p:spTree>
    <p:extLst>
      <p:ext uri="{BB962C8B-B14F-4D97-AF65-F5344CB8AC3E}">
        <p14:creationId xmlns:p14="http://schemas.microsoft.com/office/powerpoint/2010/main" val="1735308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Cathi: Reading:- sight word list contains words that are pertinent to individual student (color words, names, objects)</a:t>
            </a:r>
          </a:p>
          <a:p>
            <a:endParaRPr lang="en-US" dirty="0"/>
          </a:p>
        </p:txBody>
      </p:sp>
      <p:sp>
        <p:nvSpPr>
          <p:cNvPr id="4" name="Slide Number Placeholder 3"/>
          <p:cNvSpPr>
            <a:spLocks noGrp="1"/>
          </p:cNvSpPr>
          <p:nvPr>
            <p:ph type="sldNum" sz="quarter" idx="10"/>
          </p:nvPr>
        </p:nvSpPr>
        <p:spPr/>
        <p:txBody>
          <a:bodyPr/>
          <a:lstStyle/>
          <a:p>
            <a:fld id="{9B2C3BEC-0611-40DE-A223-69A4CB5FF44C}" type="slidenum">
              <a:rPr lang="en-US" smtClean="0"/>
              <a:t>14</a:t>
            </a:fld>
            <a:endParaRPr lang="en-US"/>
          </a:p>
        </p:txBody>
      </p:sp>
    </p:spTree>
    <p:extLst>
      <p:ext uri="{BB962C8B-B14F-4D97-AF65-F5344CB8AC3E}">
        <p14:creationId xmlns:p14="http://schemas.microsoft.com/office/powerpoint/2010/main" val="2126270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a:t>Cathi:</a:t>
            </a:r>
          </a:p>
          <a:p>
            <a:pPr defTabSz="931774">
              <a:defRPr/>
            </a:pPr>
            <a:r>
              <a:rPr lang="en-US" baseline="0" dirty="0"/>
              <a:t>Writing: does the student trace letters and with how many prompts?</a:t>
            </a:r>
            <a:endParaRPr lang="en-US" dirty="0"/>
          </a:p>
          <a:p>
            <a:endParaRPr lang="en-US" dirty="0"/>
          </a:p>
        </p:txBody>
      </p:sp>
      <p:sp>
        <p:nvSpPr>
          <p:cNvPr id="4" name="Slide Number Placeholder 3"/>
          <p:cNvSpPr>
            <a:spLocks noGrp="1"/>
          </p:cNvSpPr>
          <p:nvPr>
            <p:ph type="sldNum" sz="quarter" idx="10"/>
          </p:nvPr>
        </p:nvSpPr>
        <p:spPr/>
        <p:txBody>
          <a:bodyPr/>
          <a:lstStyle/>
          <a:p>
            <a:fld id="{9B2C3BEC-0611-40DE-A223-69A4CB5FF44C}" type="slidenum">
              <a:rPr lang="en-US" smtClean="0"/>
              <a:t>15</a:t>
            </a:fld>
            <a:endParaRPr lang="en-US"/>
          </a:p>
        </p:txBody>
      </p:sp>
    </p:spTree>
    <p:extLst>
      <p:ext uri="{BB962C8B-B14F-4D97-AF65-F5344CB8AC3E}">
        <p14:creationId xmlns:p14="http://schemas.microsoft.com/office/powerpoint/2010/main" val="204953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Cathi</a:t>
            </a:r>
          </a:p>
          <a:p>
            <a:pPr marL="174708" indent="-174708">
              <a:buFont typeface="Arial" panose="020B0604020202020204" pitchFamily="34" charset="0"/>
              <a:buChar char="•"/>
            </a:pPr>
            <a:r>
              <a:rPr lang="en-US" dirty="0"/>
              <a:t>Record the items or words</a:t>
            </a:r>
            <a:r>
              <a:rPr lang="en-US" baseline="0" dirty="0"/>
              <a:t> from the student responses </a:t>
            </a:r>
          </a:p>
          <a:p>
            <a:pPr marL="174708" indent="-174708">
              <a:buFont typeface="Arial" panose="020B0604020202020204" pitchFamily="34" charset="0"/>
              <a:buChar char="•"/>
            </a:pPr>
            <a:r>
              <a:rPr lang="en-US" baseline="0" dirty="0"/>
              <a:t>Circle the number that best correlates to the student’s performance</a:t>
            </a:r>
          </a:p>
          <a:p>
            <a:pPr marL="174708" indent="-174708">
              <a:buFont typeface="Arial" panose="020B0604020202020204" pitchFamily="34" charset="0"/>
              <a:buChar char="•"/>
            </a:pPr>
            <a:r>
              <a:rPr lang="en-US" dirty="0"/>
              <a:t>Place the points in the column and total the number of points per page</a:t>
            </a:r>
          </a:p>
          <a:p>
            <a:pPr marL="174708" indent="-174708">
              <a:buFont typeface="Arial" panose="020B0604020202020204" pitchFamily="34" charset="0"/>
              <a:buChar char="•"/>
            </a:pPr>
            <a:r>
              <a:rPr lang="en-US" dirty="0"/>
              <a:t>Record the totals from each</a:t>
            </a:r>
            <a:r>
              <a:rPr lang="en-US" baseline="0" dirty="0"/>
              <a:t> page on the summary sheet and indicate the corresponding levels: beginning, early </a:t>
            </a:r>
            <a:r>
              <a:rPr lang="en-US" baseline="0" dirty="0" err="1"/>
              <a:t>int</a:t>
            </a:r>
            <a:r>
              <a:rPr lang="en-US" baseline="0" dirty="0"/>
              <a:t>, intermediate, early </a:t>
            </a:r>
            <a:r>
              <a:rPr lang="en-US" baseline="0" dirty="0" err="1"/>
              <a:t>adv</a:t>
            </a:r>
            <a:r>
              <a:rPr lang="en-US" baseline="0" dirty="0"/>
              <a:t>, </a:t>
            </a:r>
            <a:r>
              <a:rPr lang="en-US" baseline="0" dirty="0" err="1"/>
              <a:t>adv</a:t>
            </a:r>
            <a:r>
              <a:rPr lang="en-US" baseline="0" dirty="0"/>
              <a:t> for each section and the overall score in the primary language and in  English</a:t>
            </a:r>
          </a:p>
          <a:p>
            <a:pPr marL="174708" indent="-174708">
              <a:buFont typeface="Arial" panose="020B0604020202020204" pitchFamily="34" charset="0"/>
              <a:buChar char="•"/>
            </a:pPr>
            <a:r>
              <a:rPr lang="en-US" baseline="0" dirty="0"/>
              <a:t>It is important to have scores in both primary language and English when considering reclassification.  English scores are reported in the “Statewide assessment box of the IEP, as an alternate score for the CELDT</a:t>
            </a:r>
          </a:p>
        </p:txBody>
      </p:sp>
      <p:sp>
        <p:nvSpPr>
          <p:cNvPr id="4" name="Slide Number Placeholder 3"/>
          <p:cNvSpPr>
            <a:spLocks noGrp="1"/>
          </p:cNvSpPr>
          <p:nvPr>
            <p:ph type="sldNum" sz="quarter" idx="10"/>
          </p:nvPr>
        </p:nvSpPr>
        <p:spPr/>
        <p:txBody>
          <a:bodyPr/>
          <a:lstStyle/>
          <a:p>
            <a:fld id="{23E8DB8C-B826-4841-A599-A603660E5221}" type="slidenum">
              <a:rPr lang="en-US" smtClean="0"/>
              <a:t>16</a:t>
            </a:fld>
            <a:endParaRPr lang="en-US"/>
          </a:p>
        </p:txBody>
      </p:sp>
    </p:spTree>
    <p:extLst>
      <p:ext uri="{BB962C8B-B14F-4D97-AF65-F5344CB8AC3E}">
        <p14:creationId xmlns:p14="http://schemas.microsoft.com/office/powerpoint/2010/main" val="826657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2C3BEC-0611-40DE-A223-69A4CB5FF44C}" type="slidenum">
              <a:rPr lang="en-US" smtClean="0"/>
              <a:t>17</a:t>
            </a:fld>
            <a:endParaRPr lang="en-US"/>
          </a:p>
        </p:txBody>
      </p:sp>
    </p:spTree>
    <p:extLst>
      <p:ext uri="{BB962C8B-B14F-4D97-AF65-F5344CB8AC3E}">
        <p14:creationId xmlns:p14="http://schemas.microsoft.com/office/powerpoint/2010/main" val="505936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a:t>
            </a:r>
            <a:r>
              <a:rPr lang="en-US" baseline="0" dirty="0"/>
              <a:t> the</a:t>
            </a:r>
            <a:r>
              <a:rPr lang="en-US" dirty="0"/>
              <a:t> levels they receive for English and primary</a:t>
            </a:r>
            <a:r>
              <a:rPr lang="en-US" baseline="0" dirty="0"/>
              <a:t> language</a:t>
            </a:r>
          </a:p>
          <a:p>
            <a:r>
              <a:rPr lang="en-US" baseline="0" dirty="0"/>
              <a:t>The IEP team will use the proficiency levels in terms of emerging, expanding, bridging when developing goals</a:t>
            </a:r>
          </a:p>
          <a:p>
            <a:endParaRPr lang="en-US" dirty="0"/>
          </a:p>
        </p:txBody>
      </p:sp>
      <p:sp>
        <p:nvSpPr>
          <p:cNvPr id="4" name="Slide Number Placeholder 3"/>
          <p:cNvSpPr>
            <a:spLocks noGrp="1"/>
          </p:cNvSpPr>
          <p:nvPr>
            <p:ph type="sldNum" sz="quarter" idx="10"/>
          </p:nvPr>
        </p:nvSpPr>
        <p:spPr/>
        <p:txBody>
          <a:bodyPr/>
          <a:lstStyle/>
          <a:p>
            <a:fld id="{9B2C3BEC-0611-40DE-A223-69A4CB5FF44C}" type="slidenum">
              <a:rPr lang="en-US" smtClean="0"/>
              <a:t>18</a:t>
            </a:fld>
            <a:endParaRPr lang="en-US"/>
          </a:p>
        </p:txBody>
      </p:sp>
    </p:spTree>
    <p:extLst>
      <p:ext uri="{BB962C8B-B14F-4D97-AF65-F5344CB8AC3E}">
        <p14:creationId xmlns:p14="http://schemas.microsoft.com/office/powerpoint/2010/main" val="1204217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a:p>
            <a:r>
              <a:rPr lang="en-US" dirty="0"/>
              <a:t>Reclassification: defined</a:t>
            </a:r>
            <a:r>
              <a:rPr lang="en-US" baseline="0" dirty="0"/>
              <a:t> as the process by which</a:t>
            </a:r>
            <a:r>
              <a:rPr lang="en-US" dirty="0"/>
              <a:t> ELs are RFEP when they have demonstrated they can compete effectively with their English-speaking peers, </a:t>
            </a:r>
          </a:p>
          <a:p>
            <a:endParaRPr lang="en-US" dirty="0"/>
          </a:p>
          <a:p>
            <a:pPr marL="228600" indent="-228600">
              <a:buFont typeface="+mj-lt"/>
              <a:buAutoNum type="arabicPeriod"/>
            </a:pPr>
            <a:r>
              <a:rPr lang="en-US" dirty="0"/>
              <a:t>Assessment of language proficiency using an</a:t>
            </a:r>
            <a:r>
              <a:rPr lang="en-US" baseline="0" dirty="0"/>
              <a:t> objective assessment (ELPAC )</a:t>
            </a:r>
          </a:p>
          <a:p>
            <a:pPr marL="232943" indent="-232943">
              <a:buFont typeface="+mj-lt"/>
              <a:buAutoNum type="arabicPeriod"/>
            </a:pPr>
            <a:r>
              <a:rPr lang="en-US" baseline="0" dirty="0"/>
              <a:t>Teacher evaluation, including but not limited to a review of the student’s mastery of the curriculum</a:t>
            </a:r>
          </a:p>
          <a:p>
            <a:pPr marL="232943" indent="-232943">
              <a:buFont typeface="+mj-lt"/>
              <a:buAutoNum type="arabicPeriod"/>
            </a:pPr>
            <a:r>
              <a:rPr lang="en-US" baseline="0" dirty="0"/>
              <a:t>Comparison of performance in basic skills</a:t>
            </a:r>
          </a:p>
          <a:p>
            <a:pPr marL="232943" indent="-232943">
              <a:buFont typeface="+mj-lt"/>
              <a:buAutoNum type="arabicPeriod"/>
            </a:pPr>
            <a:r>
              <a:rPr lang="en-US" baseline="0" dirty="0"/>
              <a:t>Parent opinion/consultation</a:t>
            </a:r>
          </a:p>
          <a:p>
            <a:pPr marL="232943" indent="-232943">
              <a:buAutoNum type="arabicParenR"/>
            </a:pPr>
            <a:endParaRPr lang="en-US" dirty="0"/>
          </a:p>
        </p:txBody>
      </p:sp>
      <p:sp>
        <p:nvSpPr>
          <p:cNvPr id="4" name="Slide Number Placeholder 3"/>
          <p:cNvSpPr>
            <a:spLocks noGrp="1"/>
          </p:cNvSpPr>
          <p:nvPr>
            <p:ph type="sldNum" sz="quarter" idx="10"/>
          </p:nvPr>
        </p:nvSpPr>
        <p:spPr/>
        <p:txBody>
          <a:bodyPr/>
          <a:lstStyle/>
          <a:p>
            <a:fld id="{23E8DB8C-B826-4841-A599-A603660E5221}" type="slidenum">
              <a:rPr lang="en-US" smtClean="0"/>
              <a:t>19</a:t>
            </a:fld>
            <a:endParaRPr lang="en-US"/>
          </a:p>
        </p:txBody>
      </p:sp>
    </p:spTree>
    <p:extLst>
      <p:ext uri="{BB962C8B-B14F-4D97-AF65-F5344CB8AC3E}">
        <p14:creationId xmlns:p14="http://schemas.microsoft.com/office/powerpoint/2010/main" val="25277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r>
              <a:rPr lang="en-US" baseline="0" dirty="0"/>
              <a:t> Decision to take the VCCALPS vs ELPAC is determined when student with IEP is re-assessed prior to entering kindergarten (transition to Tk/K)</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3</a:t>
            </a:fld>
            <a:endParaRPr lang="en-US"/>
          </a:p>
        </p:txBody>
      </p:sp>
    </p:spTree>
    <p:extLst>
      <p:ext uri="{BB962C8B-B14F-4D97-AF65-F5344CB8AC3E}">
        <p14:creationId xmlns:p14="http://schemas.microsoft.com/office/powerpoint/2010/main" val="2297213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 Picture of answer booklet</a:t>
            </a:r>
          </a:p>
        </p:txBody>
      </p:sp>
      <p:sp>
        <p:nvSpPr>
          <p:cNvPr id="4" name="Slide Number Placeholder 3"/>
          <p:cNvSpPr>
            <a:spLocks noGrp="1"/>
          </p:cNvSpPr>
          <p:nvPr>
            <p:ph type="sldNum" sz="quarter" idx="5"/>
          </p:nvPr>
        </p:nvSpPr>
        <p:spPr/>
        <p:txBody>
          <a:bodyPr/>
          <a:lstStyle/>
          <a:p>
            <a:fld id="{9B2C3BEC-0611-40DE-A223-69A4CB5FF44C}" type="slidenum">
              <a:rPr lang="en-US" smtClean="0"/>
              <a:t>4</a:t>
            </a:fld>
            <a:endParaRPr lang="en-US"/>
          </a:p>
        </p:txBody>
      </p:sp>
    </p:spTree>
    <p:extLst>
      <p:ext uri="{BB962C8B-B14F-4D97-AF65-F5344CB8AC3E}">
        <p14:creationId xmlns:p14="http://schemas.microsoft.com/office/powerpoint/2010/main" val="2138466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 </a:t>
            </a:r>
          </a:p>
          <a:p>
            <a:r>
              <a:rPr lang="en-US" dirty="0"/>
              <a:t>Who do we test?  When do we test?</a:t>
            </a:r>
          </a:p>
          <a:p>
            <a:r>
              <a:rPr lang="en-US" dirty="0"/>
              <a:t>Using the VCCALPS,</a:t>
            </a:r>
            <a:r>
              <a:rPr lang="en-US" baseline="0" dirty="0"/>
              <a:t> ELPAC</a:t>
            </a:r>
          </a:p>
          <a:p>
            <a:r>
              <a:rPr lang="en-US" baseline="0" dirty="0"/>
              <a:t>ELPAC-S/ELPAC-I /VCCALPS worksheet</a:t>
            </a:r>
          </a:p>
        </p:txBody>
      </p:sp>
      <p:sp>
        <p:nvSpPr>
          <p:cNvPr id="4" name="Slide Number Placeholder 3"/>
          <p:cNvSpPr>
            <a:spLocks noGrp="1"/>
          </p:cNvSpPr>
          <p:nvPr>
            <p:ph type="sldNum" sz="quarter" idx="10"/>
          </p:nvPr>
        </p:nvSpPr>
        <p:spPr/>
        <p:txBody>
          <a:bodyPr/>
          <a:lstStyle/>
          <a:p>
            <a:fld id="{1A304B6B-3520-4976-9006-70718CDADFC4}" type="slidenum">
              <a:rPr lang="en-US" smtClean="0"/>
              <a:pPr/>
              <a:t>5</a:t>
            </a:fld>
            <a:endParaRPr lang="en-US"/>
          </a:p>
        </p:txBody>
      </p:sp>
    </p:spTree>
    <p:extLst>
      <p:ext uri="{BB962C8B-B14F-4D97-AF65-F5344CB8AC3E}">
        <p14:creationId xmlns:p14="http://schemas.microsoft.com/office/powerpoint/2010/main" val="1454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latin typeface="Calibri" panose="020F0502020204030204" pitchFamily="34" charset="0"/>
              </a:rPr>
              <a:t>Joanna</a:t>
            </a:r>
          </a:p>
          <a:p>
            <a:pPr fontAlgn="base"/>
            <a:r>
              <a:rPr lang="en-US" dirty="0">
                <a:latin typeface="Calibri" panose="020F0502020204030204" pitchFamily="34" charset="0"/>
              </a:rPr>
              <a:t>.</a:t>
            </a:r>
          </a:p>
          <a:p>
            <a:pPr fontAlgn="base"/>
            <a:r>
              <a:rPr lang="en-US" dirty="0">
                <a:latin typeface="Calibri" panose="020F0502020204030204" pitchFamily="34" charset="0"/>
              </a:rPr>
              <a:t>The annual Summative Assessment window will be a four-month window after January 1 (proposed February 1 to May 31).</a:t>
            </a:r>
          </a:p>
          <a:p>
            <a:endParaRPr lang="en-US" dirty="0"/>
          </a:p>
        </p:txBody>
      </p:sp>
      <p:sp>
        <p:nvSpPr>
          <p:cNvPr id="4" name="Slide Number Placeholder 3"/>
          <p:cNvSpPr>
            <a:spLocks noGrp="1"/>
          </p:cNvSpPr>
          <p:nvPr>
            <p:ph type="sldNum" sz="quarter" idx="10"/>
          </p:nvPr>
        </p:nvSpPr>
        <p:spPr/>
        <p:txBody>
          <a:bodyPr/>
          <a:lstStyle/>
          <a:p>
            <a:fld id="{9B2C3BEC-0611-40DE-A223-69A4CB5FF44C}" type="slidenum">
              <a:rPr lang="en-US" smtClean="0"/>
              <a:t>6</a:t>
            </a:fld>
            <a:endParaRPr lang="en-US"/>
          </a:p>
        </p:txBody>
      </p:sp>
    </p:spTree>
    <p:extLst>
      <p:ext uri="{BB962C8B-B14F-4D97-AF65-F5344CB8AC3E}">
        <p14:creationId xmlns:p14="http://schemas.microsoft.com/office/powerpoint/2010/main" val="4287079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 *VCCALPS is used</a:t>
            </a:r>
            <a:r>
              <a:rPr lang="en-US" baseline="0" dirty="0"/>
              <a:t> to assess the language proficiency of  students with moderate to severe disabilities, who, because of their disability cannot access all or part of the ELPAC. These are your students who are being assessed using the CAA.  You can use the worksheet for English Language Proficiency Assessment Participation Consideration as a tool to assist the IEP team in determining whether the VCCALPS or ELPAC is appropriate.  Look at worksheet.  If  any of the items are marked “disagree,”  the team should consider using the ELPAC with supports- refer to matrix 4.</a:t>
            </a:r>
          </a:p>
          <a:p>
            <a:endParaRPr lang="en-US" baseline="0" dirty="0"/>
          </a:p>
          <a:p>
            <a:r>
              <a:rPr lang="en-US" baseline="0" dirty="0"/>
              <a:t>Go through the worksheet with the group. Don’t have to do the worksheet page every year.</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3E8DB8C-B826-4841-A599-A603660E5221}" type="slidenum">
              <a:rPr lang="en-US" smtClean="0"/>
              <a:t>7</a:t>
            </a:fld>
            <a:endParaRPr lang="en-US"/>
          </a:p>
        </p:txBody>
      </p:sp>
    </p:spTree>
    <p:extLst>
      <p:ext uri="{BB962C8B-B14F-4D97-AF65-F5344CB8AC3E}">
        <p14:creationId xmlns:p14="http://schemas.microsoft.com/office/powerpoint/2010/main" val="265063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Joanna     Assesses in all areas required by the CDE: listening, speaking, reading and writing.  When time for tri review, student may be given other assessments to determine language proficiency, but the VCCALPS can be used for that as well.</a:t>
            </a:r>
          </a:p>
          <a:p>
            <a:endParaRPr lang="en-US" baseline="0" dirty="0"/>
          </a:p>
          <a:p>
            <a:r>
              <a:rPr lang="en-US" baseline="0" dirty="0"/>
              <a:t>Establishes levels in both the primary language and English.  It is often difficult to establish </a:t>
            </a:r>
            <a:r>
              <a:rPr lang="en-US" baseline="0" dirty="0" err="1"/>
              <a:t>Eng</a:t>
            </a:r>
            <a:r>
              <a:rPr lang="en-US" baseline="0" dirty="0"/>
              <a:t> Language proficiency for our students with mod/severe disabilities because in addition to developmental and intellectual disabilities, they have delays in the areas of general language development. An analysis of proficiency in English compared to proficiency in the primary language can be very useful.  The information from the VCCALPS can be used to determine whether the student is EL or a student with disabilities in language/cognition across languages.</a:t>
            </a:r>
          </a:p>
          <a:p>
            <a:endParaRPr lang="en-US" baseline="0" dirty="0"/>
          </a:p>
          <a:p>
            <a:r>
              <a:rPr lang="en-US" baseline="0" dirty="0"/>
              <a:t>For students who perform at low levels in both English and in the primary language, the IEP team may recommend to the ELD department at the district that the low proficiency in English  is due to the disability.  Although the IEP team may make the recommendation, the final decision about reclassification lies with the ELD department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B2C3BEC-0611-40DE-A223-69A4CB5FF44C}" type="slidenum">
              <a:rPr lang="en-US" smtClean="0"/>
              <a:t>8</a:t>
            </a:fld>
            <a:endParaRPr lang="en-US"/>
          </a:p>
        </p:txBody>
      </p:sp>
    </p:spTree>
    <p:extLst>
      <p:ext uri="{BB962C8B-B14F-4D97-AF65-F5344CB8AC3E}">
        <p14:creationId xmlns:p14="http://schemas.microsoft.com/office/powerpoint/2010/main" val="3183374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Cathi   The  VCCALPS may be administered by classroom staff who know the student well, to assure maximum performance.  It is permissible to use extensive observation in classroom settings in addition to responses in a testing situation.</a:t>
            </a:r>
          </a:p>
          <a:p>
            <a:r>
              <a:rPr lang="en-US" baseline="0" dirty="0"/>
              <a:t>Sometimes you may want the primary documents in the native language to support parent comprehension.  San Francisco has translated into Chinese, Japanese and Vietnamese. Imperial County SELPA has translated into Spanish.</a:t>
            </a:r>
          </a:p>
          <a:p>
            <a:r>
              <a:rPr lang="en-US" baseline="0" dirty="0"/>
              <a:t>Don’t give the survey to the parent. You interact with the parent to ask the questions.</a:t>
            </a:r>
          </a:p>
          <a:p>
            <a:endParaRPr lang="en-US" baseline="0" dirty="0"/>
          </a:p>
          <a:p>
            <a:r>
              <a:rPr lang="en-US" baseline="0" dirty="0"/>
              <a:t> The speaking sessions should be completed by those who know the student well, at minimum the teacher and primary caregiver.  Use input from people who know the student (parents, siblings, SLP,  teachers).  </a:t>
            </a:r>
          </a:p>
          <a:p>
            <a:endParaRPr lang="en-US" b="1" baseline="0" dirty="0"/>
          </a:p>
          <a:p>
            <a:r>
              <a:rPr lang="en-US" b="1" baseline="0" dirty="0"/>
              <a:t>If an augmentative communication system is used, record the words and phrases used in the primary language</a:t>
            </a:r>
          </a:p>
          <a:p>
            <a:endParaRPr lang="en-US" b="1" baseline="0" dirty="0"/>
          </a:p>
          <a:p>
            <a:r>
              <a:rPr lang="en-US" b="1" baseline="0" dirty="0"/>
              <a:t>Observations: you can score the questions based on classroom observations over time.</a:t>
            </a:r>
          </a:p>
          <a:p>
            <a:endParaRPr lang="en-US" dirty="0"/>
          </a:p>
        </p:txBody>
      </p:sp>
      <p:sp>
        <p:nvSpPr>
          <p:cNvPr id="4" name="Slide Number Placeholder 3"/>
          <p:cNvSpPr>
            <a:spLocks noGrp="1"/>
          </p:cNvSpPr>
          <p:nvPr>
            <p:ph type="sldNum" sz="quarter" idx="10"/>
          </p:nvPr>
        </p:nvSpPr>
        <p:spPr/>
        <p:txBody>
          <a:bodyPr/>
          <a:lstStyle/>
          <a:p>
            <a:fld id="{23E8DB8C-B826-4841-A599-A603660E5221}" type="slidenum">
              <a:rPr lang="en-US" smtClean="0"/>
              <a:t>9</a:t>
            </a:fld>
            <a:endParaRPr lang="en-US"/>
          </a:p>
        </p:txBody>
      </p:sp>
    </p:spTree>
    <p:extLst>
      <p:ext uri="{BB962C8B-B14F-4D97-AF65-F5344CB8AC3E}">
        <p14:creationId xmlns:p14="http://schemas.microsoft.com/office/powerpoint/2010/main" val="2335223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Cathi- Use supports that are always used for instruction and will promote maximum performance</a:t>
            </a:r>
          </a:p>
        </p:txBody>
      </p:sp>
      <p:sp>
        <p:nvSpPr>
          <p:cNvPr id="4" name="Slide Number Placeholder 3"/>
          <p:cNvSpPr>
            <a:spLocks noGrp="1"/>
          </p:cNvSpPr>
          <p:nvPr>
            <p:ph type="sldNum" sz="quarter" idx="10"/>
          </p:nvPr>
        </p:nvSpPr>
        <p:spPr/>
        <p:txBody>
          <a:bodyPr/>
          <a:lstStyle/>
          <a:p>
            <a:fld id="{9B2C3BEC-0611-40DE-A223-69A4CB5FF44C}" type="slidenum">
              <a:rPr lang="en-US" smtClean="0"/>
              <a:t>10</a:t>
            </a:fld>
            <a:endParaRPr lang="en-US"/>
          </a:p>
        </p:txBody>
      </p:sp>
    </p:spTree>
    <p:extLst>
      <p:ext uri="{BB962C8B-B14F-4D97-AF65-F5344CB8AC3E}">
        <p14:creationId xmlns:p14="http://schemas.microsoft.com/office/powerpoint/2010/main" val="1779801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23BF71-38B7-8642-BFCE-EDAE9BD0CBAF}" type="datetimeFigureOut">
              <a:rPr lang="en-US" dirty="0"/>
              <a:t>3/28/2019</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B025CB-9D18-264E-A945-2D020344C9DA}" type="datetimeFigureOut">
              <a:rPr lang="en-US" dirty="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7EFB6C-7E96-8F41-8872-189CA1C59F84}" type="datetimeFigureOut">
              <a:rPr lang="en-US" dirty="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981CDE-9BE7-C544-8ACB-7077DFC4270F}" type="datetimeFigureOut">
              <a:rPr lang="en-US" dirty="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5BA285-9698-1B45-8319-D90A8C63F150}" type="datetimeFigureOut">
              <a:rPr lang="en-US" dirty="0"/>
              <a:t>3/28/2019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86CD42-43FF-B740-998F-DCC3802C4CE3}" type="datetimeFigureOut">
              <a:rPr lang="en-US" dirty="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0FFBD-2EE4-8547-BBAE-A1AC91C8D77E}" type="datetimeFigureOut">
              <a:rPr lang="en-US" dirty="0"/>
              <a:t>3/28/2019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A2352-D7AC-F242-9256-A4477BCBF354}" type="datetimeFigureOut">
              <a:rPr lang="en-US" dirty="0"/>
              <a:t>3/28/2019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FCFC6A-9AE6-404D-9FDD-168B477B9C90}" type="datetimeFigureOut">
              <a:rPr lang="en-US" dirty="0"/>
              <a:t>3/28/2019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CFCDFD-B4CF-A241-8D71-E814B10BEAF4}" type="datetimeFigureOut">
              <a:rPr lang="en-US" dirty="0"/>
              <a:t>3/28/2019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6A7B589-FD4B-7E46-869A-CBADC5FC564E}" type="datetimeFigureOut">
              <a:rPr lang="en-US" dirty="0"/>
              <a:t>3/28/2019</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CD8A92E-5FF9-8143-81B3-CCB531513398}" type="datetimeFigureOut">
              <a:rPr lang="en-US" dirty="0"/>
              <a:t>3/28/2019</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amp;ehk=KfmTlxPxSWHDrqkNGBO7qQ&amp;r=0&amp;pid=OfficeInsert"/><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ww.mrscienceshow.com/2010/06/bring-us-your-burning-science-question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amp;ehk=CYghPujxi6UJNX1K82UuSw&amp;r=0&amp;pid=OfficeInsert"/><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omentakingastand.blogspot.com/2012/02/listen-to-meee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amp;ehk=p5x03YekpyV3tEXB7GSLYg&amp;r=0&amp;pid=OfficeInsert"/><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commons.wikimedia.org/wiki/File:Icon_talk.sv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amp;ehk=sYdEWIFKl3GlxeyMDoaJog&amp;r=0&amp;pid=OfficeInsert"/><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arvindpariti.blogspot.com/2012/10/9-things-will-disappear-in-our-lifetime.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g&amp;ehk=PPgcMN2Zj3aLgmfgONDWCw&amp;r=0&amp;pid=OfficeInsert"/><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nbjenglish.wikispaces.com/IDENTITY+DEFINING+SELF++VIGNETT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amp;ehk=ZwWT0pFfU3nAkRnvWz"/><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rmdraco84.deviantart.com/art/Handcuff-Question-Mark-300652850"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vcselpa.org/LinkClick.aspx?fileticket=QUL-LcSs2dY%3d&amp;portalid=0" TargetMode="External"/><Relationship Id="rId3" Type="http://schemas.openxmlformats.org/officeDocument/2006/relationships/hyperlink" Target="http://www.elpac.org/" TargetMode="External"/><Relationship Id="rId7" Type="http://schemas.openxmlformats.org/officeDocument/2006/relationships/hyperlink" Target="http://www.vcselpa.org/Resources-for-Teachers-and-Staff/English-Learners/Resources" TargetMode="External"/><Relationship Id="rId12" Type="http://schemas.openxmlformats.org/officeDocument/2006/relationships/hyperlink" Target="mailto:jdellagatta@vcoe.org" TargetMode="External"/><Relationship Id="rId2" Type="http://schemas.openxmlformats.org/officeDocument/2006/relationships/hyperlink" Target="https://www.cde.ca.gov/ta/tg/ep/documents/elpacinfoguide.pdf" TargetMode="External"/><Relationship Id="rId1" Type="http://schemas.openxmlformats.org/officeDocument/2006/relationships/slideLayout" Target="../slideLayouts/slideLayout2.xml"/><Relationship Id="rId6" Type="http://schemas.openxmlformats.org/officeDocument/2006/relationships/hyperlink" Target="http://www.vcselpa.org/Resources-for-Teachers-and-Staff/English-Learners" TargetMode="External"/><Relationship Id="rId11" Type="http://schemas.openxmlformats.org/officeDocument/2006/relationships/hyperlink" Target="mailto:cnye@vcoe.org" TargetMode="External"/><Relationship Id="rId5" Type="http://schemas.openxmlformats.org/officeDocument/2006/relationships/hyperlink" Target="https://www.cde.ca.gov/ta/tg/ca/documents/elpacbentobox1018.pdf" TargetMode="External"/><Relationship Id="rId10" Type="http://schemas.openxmlformats.org/officeDocument/2006/relationships/hyperlink" Target="http://www.vcselpa.org/LinkClick.aspx?fileticket=d7uDfEtH5Dw%3d&amp;portalid=0" TargetMode="External"/><Relationship Id="rId4" Type="http://schemas.openxmlformats.org/officeDocument/2006/relationships/hyperlink" Target="https://www.google.com/url?q=https://www.cde.ca.gov/ta/tg/ep/documents/elpacmatrix4.docx&amp;sa=U&amp;ved=0ahUKEwiVpp7t4ongAhW1ITQIHQTFCPAQFggEMAA&amp;client=internal-uds-cse&amp;cx=007899273231353282595:rooj8qfkg0k&amp;usg=AOvVaw3x8lBWGnd260G6T78e8gJx" TargetMode="External"/><Relationship Id="rId9" Type="http://schemas.openxmlformats.org/officeDocument/2006/relationships/hyperlink" Target="http://www.vcselpa.org/LinkClick.aspx?fileticket=KoRx7C95_nI%3d&amp;portalid=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5669F-187F-4FEE-9DD2-F11C9E4B0A79}"/>
              </a:ext>
            </a:extLst>
          </p:cNvPr>
          <p:cNvSpPr>
            <a:spLocks noGrp="1"/>
          </p:cNvSpPr>
          <p:nvPr>
            <p:ph type="ctrTitle" idx="4294967295"/>
          </p:nvPr>
        </p:nvSpPr>
        <p:spPr>
          <a:xfrm>
            <a:off x="2500312" y="863600"/>
            <a:ext cx="8562975" cy="1838325"/>
          </a:xfrm>
        </p:spPr>
        <p:txBody>
          <a:bodyPr>
            <a:normAutofit fontScale="90000"/>
          </a:bodyPr>
          <a:lstStyle/>
          <a:p>
            <a:pPr algn="ctr"/>
            <a:br>
              <a:rPr lang="en-US" sz="3200" dirty="0"/>
            </a:br>
            <a:r>
              <a:rPr lang="en-US" sz="3200" dirty="0"/>
              <a:t>Administering the VCCALPS:</a:t>
            </a:r>
            <a:br>
              <a:rPr lang="en-US" sz="3200" dirty="0"/>
            </a:br>
            <a:r>
              <a:rPr lang="en-US" sz="3200" dirty="0"/>
              <a:t>Trainer of Trainers</a:t>
            </a:r>
            <a:br>
              <a:rPr lang="en-US" sz="3200" dirty="0"/>
            </a:br>
            <a:r>
              <a:rPr lang="en-US" sz="3200" dirty="0"/>
              <a:t>State SELPA</a:t>
            </a:r>
            <a:br>
              <a:rPr lang="en-US" sz="3200" dirty="0"/>
            </a:br>
            <a:endParaRPr lang="en-US" sz="3200" dirty="0"/>
          </a:p>
        </p:txBody>
      </p:sp>
      <p:sp>
        <p:nvSpPr>
          <p:cNvPr id="3" name="Subtitle 2">
            <a:extLst>
              <a:ext uri="{FF2B5EF4-FFF2-40B4-BE49-F238E27FC236}">
                <a16:creationId xmlns:a16="http://schemas.microsoft.com/office/drawing/2014/main" id="{52EFF19C-8634-4CFB-9E8D-D1DB7BB72C11}"/>
              </a:ext>
            </a:extLst>
          </p:cNvPr>
          <p:cNvSpPr>
            <a:spLocks noGrp="1"/>
          </p:cNvSpPr>
          <p:nvPr>
            <p:ph type="subTitle" idx="4294967295"/>
          </p:nvPr>
        </p:nvSpPr>
        <p:spPr>
          <a:xfrm>
            <a:off x="2500313" y="3602038"/>
            <a:ext cx="8562975" cy="1838325"/>
          </a:xfrm>
        </p:spPr>
        <p:txBody>
          <a:bodyPr>
            <a:normAutofit/>
          </a:bodyPr>
          <a:lstStyle/>
          <a:p>
            <a:pPr marL="0" indent="0" algn="ctr">
              <a:buNone/>
            </a:pPr>
            <a:r>
              <a:rPr lang="en-US" cap="none" dirty="0"/>
              <a:t>April 4, 2019</a:t>
            </a:r>
          </a:p>
          <a:p>
            <a:pPr marL="0" indent="0" algn="ctr">
              <a:buNone/>
            </a:pPr>
            <a:r>
              <a:rPr lang="en-US" cap="none" dirty="0"/>
              <a:t>Joanna V. Della Gatta, Ventura County SELPA</a:t>
            </a:r>
          </a:p>
          <a:p>
            <a:pPr marL="0" indent="0" algn="ctr">
              <a:buNone/>
            </a:pPr>
            <a:r>
              <a:rPr lang="en-US" cap="none" dirty="0"/>
              <a:t>Cathi Nye, VCOE</a:t>
            </a:r>
          </a:p>
        </p:txBody>
      </p:sp>
      <p:pic>
        <p:nvPicPr>
          <p:cNvPr id="4" name="image1.jpeg" descr="http://www.venturacountyselpa.com/portals/45/usersdata/Pics/Selpalogocolor3.jpg">
            <a:extLst>
              <a:ext uri="{FF2B5EF4-FFF2-40B4-BE49-F238E27FC236}">
                <a16:creationId xmlns:a16="http://schemas.microsoft.com/office/drawing/2014/main" id="{220DDF26-E38C-4129-BF54-BC74A62F02AC}"/>
              </a:ext>
            </a:extLst>
          </p:cNvPr>
          <p:cNvPicPr/>
          <p:nvPr/>
        </p:nvPicPr>
        <p:blipFill>
          <a:blip r:embed="rId2" cstate="print">
            <a:extLst/>
          </a:blip>
          <a:stretch>
            <a:fillRect/>
          </a:stretch>
        </p:blipFill>
        <p:spPr>
          <a:xfrm>
            <a:off x="313568" y="406899"/>
            <a:ext cx="1863180" cy="1847781"/>
          </a:xfrm>
          <a:prstGeom prst="rect">
            <a:avLst/>
          </a:prstGeom>
          <a:ln w="12700">
            <a:miter lim="400000"/>
          </a:ln>
        </p:spPr>
      </p:pic>
    </p:spTree>
    <p:extLst>
      <p:ext uri="{BB962C8B-B14F-4D97-AF65-F5344CB8AC3E}">
        <p14:creationId xmlns:p14="http://schemas.microsoft.com/office/powerpoint/2010/main" val="79712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64D9C-3619-48B7-82FB-8BD61561953E}"/>
              </a:ext>
            </a:extLst>
          </p:cNvPr>
          <p:cNvSpPr>
            <a:spLocks noGrp="1"/>
          </p:cNvSpPr>
          <p:nvPr>
            <p:ph type="title" idx="4294967295"/>
          </p:nvPr>
        </p:nvSpPr>
        <p:spPr>
          <a:xfrm>
            <a:off x="5218113" y="500063"/>
            <a:ext cx="4078287" cy="1049337"/>
          </a:xfrm>
        </p:spPr>
        <p:txBody>
          <a:bodyPr vert="horz" lIns="91440" tIns="45720" rIns="91440" bIns="45720" rtlCol="0" anchor="b">
            <a:normAutofit/>
          </a:bodyPr>
          <a:lstStyle/>
          <a:p>
            <a:pPr algn="r"/>
            <a:r>
              <a:rPr lang="en-US" dirty="0"/>
              <a:t>What if…</a:t>
            </a:r>
          </a:p>
        </p:txBody>
      </p:sp>
      <p:sp>
        <p:nvSpPr>
          <p:cNvPr id="3" name="Content Placeholder 2">
            <a:extLst>
              <a:ext uri="{FF2B5EF4-FFF2-40B4-BE49-F238E27FC236}">
                <a16:creationId xmlns:a16="http://schemas.microsoft.com/office/drawing/2014/main" id="{0DCDD136-D5A6-4D42-B09D-DD2BCA9A93C8}"/>
              </a:ext>
            </a:extLst>
          </p:cNvPr>
          <p:cNvSpPr>
            <a:spLocks noGrp="1"/>
          </p:cNvSpPr>
          <p:nvPr>
            <p:ph idx="4294967295"/>
          </p:nvPr>
        </p:nvSpPr>
        <p:spPr>
          <a:xfrm>
            <a:off x="5218113" y="1704181"/>
            <a:ext cx="6973887" cy="3449638"/>
          </a:xfrm>
        </p:spPr>
        <p:txBody>
          <a:bodyPr vert="horz" lIns="91440" tIns="45720" rIns="91440" bIns="45720" rtlCol="0" anchor="t">
            <a:normAutofit/>
          </a:bodyPr>
          <a:lstStyle/>
          <a:p>
            <a:r>
              <a:rPr lang="en-US" sz="1900" dirty="0"/>
              <a:t>Student’s native language is </a:t>
            </a:r>
            <a:r>
              <a:rPr lang="en-US" sz="1900" dirty="0" err="1"/>
              <a:t>Mixteco</a:t>
            </a:r>
            <a:r>
              <a:rPr lang="en-US" sz="1900" dirty="0"/>
              <a:t>?</a:t>
            </a:r>
          </a:p>
          <a:p>
            <a:r>
              <a:rPr lang="en-US" sz="1900" dirty="0"/>
              <a:t>Student is deaf/hearing impaired?</a:t>
            </a:r>
          </a:p>
          <a:p>
            <a:r>
              <a:rPr lang="en-US" sz="1900" dirty="0"/>
              <a:t>Student uses a communication device?</a:t>
            </a:r>
          </a:p>
          <a:p>
            <a:r>
              <a:rPr lang="en-US" sz="1900" dirty="0"/>
              <a:t>Student is non-verbal?</a:t>
            </a:r>
          </a:p>
          <a:p>
            <a:r>
              <a:rPr lang="en-US" sz="1900" dirty="0"/>
              <a:t>Student’s cognitive ability is developmentally &lt; 12 months?</a:t>
            </a:r>
          </a:p>
        </p:txBody>
      </p:sp>
      <p:pic>
        <p:nvPicPr>
          <p:cNvPr id="5" name="Picture 4">
            <a:extLst>
              <a:ext uri="{FF2B5EF4-FFF2-40B4-BE49-F238E27FC236}">
                <a16:creationId xmlns:a16="http://schemas.microsoft.com/office/drawing/2014/main" id="{4AA8C497-BE07-4392-907A-5ED53B0914E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3918" y="1175021"/>
            <a:ext cx="2980185" cy="2980185"/>
          </a:xfrm>
          <a:prstGeom prst="rect">
            <a:avLst/>
          </a:prstGeom>
        </p:spPr>
      </p:pic>
    </p:spTree>
    <p:extLst>
      <p:ext uri="{BB962C8B-B14F-4D97-AF65-F5344CB8AC3E}">
        <p14:creationId xmlns:p14="http://schemas.microsoft.com/office/powerpoint/2010/main" val="130573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F71AF-7472-42BB-8DDE-2CE761EA5A8B}"/>
              </a:ext>
            </a:extLst>
          </p:cNvPr>
          <p:cNvSpPr>
            <a:spLocks noGrp="1"/>
          </p:cNvSpPr>
          <p:nvPr>
            <p:ph idx="4294967295"/>
          </p:nvPr>
        </p:nvSpPr>
        <p:spPr>
          <a:xfrm>
            <a:off x="2671764" y="2593975"/>
            <a:ext cx="6797040" cy="2871788"/>
          </a:xfrm>
        </p:spPr>
        <p:txBody>
          <a:bodyPr>
            <a:normAutofit fontScale="92500" lnSpcReduction="10000"/>
          </a:bodyPr>
          <a:lstStyle/>
          <a:p>
            <a:r>
              <a:rPr lang="en-US" dirty="0"/>
              <a:t>Use variety of response modes (matching, pointing, eye gaze)</a:t>
            </a:r>
          </a:p>
          <a:p>
            <a:r>
              <a:rPr lang="en-US" dirty="0"/>
              <a:t>Use communication devices</a:t>
            </a:r>
          </a:p>
          <a:p>
            <a:r>
              <a:rPr lang="en-US" dirty="0"/>
              <a:t>Use student’s mode of communication</a:t>
            </a:r>
          </a:p>
          <a:p>
            <a:r>
              <a:rPr lang="en-US" dirty="0"/>
              <a:t>Use words/objects familiar to the student</a:t>
            </a:r>
          </a:p>
          <a:p>
            <a:r>
              <a:rPr lang="en-US" dirty="0"/>
              <a:t>Use the least intrusive prompting or adaptations necessary to obtain a response from the student</a:t>
            </a:r>
          </a:p>
          <a:p>
            <a:endParaRPr lang="en-US" dirty="0"/>
          </a:p>
          <a:p>
            <a:endParaRPr lang="en-US" dirty="0"/>
          </a:p>
        </p:txBody>
      </p:sp>
      <p:pic>
        <p:nvPicPr>
          <p:cNvPr id="1026" name="Picture 2" descr="Image result for other considerations">
            <a:extLst>
              <a:ext uri="{FF2B5EF4-FFF2-40B4-BE49-F238E27FC236}">
                <a16:creationId xmlns:a16="http://schemas.microsoft.com/office/drawing/2014/main" id="{527B17B0-0961-44F8-86CB-FE3E255AE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1764" y="354495"/>
            <a:ext cx="6797040" cy="1844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83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65385" y="966787"/>
            <a:ext cx="5567363" cy="1049338"/>
          </a:xfrm>
        </p:spPr>
        <p:txBody>
          <a:bodyPr>
            <a:normAutofit fontScale="90000"/>
          </a:bodyPr>
          <a:lstStyle/>
          <a:p>
            <a:pPr algn="ctr"/>
            <a:r>
              <a:rPr lang="en-US" dirty="0"/>
              <a:t>Practice with a partner: </a:t>
            </a:r>
            <a:r>
              <a:rPr lang="en-US" b="1" dirty="0"/>
              <a:t>Listening portion</a:t>
            </a:r>
            <a:br>
              <a:rPr lang="en-US" dirty="0"/>
            </a:br>
            <a:endParaRPr lang="en-US" dirty="0"/>
          </a:p>
        </p:txBody>
      </p:sp>
      <p:sp>
        <p:nvSpPr>
          <p:cNvPr id="3" name="Content Placeholder 2"/>
          <p:cNvSpPr>
            <a:spLocks noGrp="1"/>
          </p:cNvSpPr>
          <p:nvPr>
            <p:ph idx="4294967295"/>
          </p:nvPr>
        </p:nvSpPr>
        <p:spPr>
          <a:xfrm>
            <a:off x="889855" y="1965760"/>
            <a:ext cx="9520237" cy="4037013"/>
          </a:xfrm>
        </p:spPr>
        <p:txBody>
          <a:bodyPr>
            <a:normAutofit/>
          </a:bodyPr>
          <a:lstStyle/>
          <a:p>
            <a:pPr marL="457200" lvl="1" indent="0">
              <a:buNone/>
            </a:pPr>
            <a:r>
              <a:rPr lang="en-US" sz="2000" dirty="0"/>
              <a:t>Provide oral requests in English/primary language.</a:t>
            </a:r>
          </a:p>
          <a:p>
            <a:pPr lvl="1"/>
            <a:endParaRPr lang="en-US" sz="2000" dirty="0"/>
          </a:p>
          <a:p>
            <a:pPr marL="457200" lvl="1" indent="0">
              <a:buNone/>
            </a:pPr>
            <a:r>
              <a:rPr lang="en-US" sz="2000" dirty="0"/>
              <a:t>Examples of 5 point responses:</a:t>
            </a:r>
          </a:p>
          <a:p>
            <a:pPr marL="914400" lvl="1" indent="-457200">
              <a:buFont typeface="+mj-lt"/>
              <a:buAutoNum type="arabicPeriod"/>
            </a:pPr>
            <a:r>
              <a:rPr lang="en-US" sz="2000" dirty="0"/>
              <a:t>Go to your cubby and get your lunch</a:t>
            </a:r>
          </a:p>
          <a:p>
            <a:pPr marL="914400" lvl="1" indent="-457200">
              <a:buFont typeface="+mj-lt"/>
              <a:buAutoNum type="arabicPeriod"/>
            </a:pPr>
            <a:r>
              <a:rPr lang="en-US" sz="2000" dirty="0"/>
              <a:t>Eyes, nose, mouth, ear, &amp; hand</a:t>
            </a:r>
          </a:p>
          <a:p>
            <a:pPr marL="914400" lvl="1" indent="-457200">
              <a:buFont typeface="+mj-lt"/>
              <a:buAutoNum type="arabicPeriod"/>
            </a:pPr>
            <a:r>
              <a:rPr lang="en-US" sz="2000" dirty="0"/>
              <a:t>Mom. Dad, teacher, classmates, para, siblings </a:t>
            </a:r>
            <a:r>
              <a:rPr lang="en-US" sz="2000" dirty="0" err="1"/>
              <a:t>etc</a:t>
            </a:r>
            <a:endParaRPr lang="en-US" sz="2000" dirty="0"/>
          </a:p>
          <a:p>
            <a:pPr marL="914400" lvl="1" indent="-457200">
              <a:buFont typeface="+mj-lt"/>
              <a:buAutoNum type="arabicPeriod"/>
            </a:pPr>
            <a:r>
              <a:rPr lang="en-US" sz="2000" dirty="0"/>
              <a:t>Pizza, milk, fruit, eggs, burrito, hamburger, fries, juice, water </a:t>
            </a:r>
            <a:r>
              <a:rPr lang="en-US" sz="2000" dirty="0" err="1"/>
              <a:t>etc</a:t>
            </a:r>
            <a:endParaRPr lang="en-US" sz="2000" dirty="0"/>
          </a:p>
          <a:p>
            <a:pPr marL="457200" lvl="1" indent="0">
              <a:buNone/>
            </a:pPr>
            <a:endParaRPr lang="en-US" sz="2000" dirty="0"/>
          </a:p>
          <a:p>
            <a:pPr marL="457200" lvl="1" indent="0">
              <a:buNone/>
            </a:pPr>
            <a:r>
              <a:rPr lang="en-US" sz="2000" dirty="0"/>
              <a:t>Score response for a maximum of 20 points</a:t>
            </a:r>
          </a:p>
        </p:txBody>
      </p:sp>
      <p:pic>
        <p:nvPicPr>
          <p:cNvPr id="5" name="Picture 4">
            <a:extLst>
              <a:ext uri="{FF2B5EF4-FFF2-40B4-BE49-F238E27FC236}">
                <a16:creationId xmlns:a16="http://schemas.microsoft.com/office/drawing/2014/main" id="{D10E44D5-ECAE-4FA0-A384-01E1335DC3D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12927" y="352466"/>
            <a:ext cx="2580245" cy="2521268"/>
          </a:xfrm>
          <a:prstGeom prst="rect">
            <a:avLst/>
          </a:prstGeom>
        </p:spPr>
      </p:pic>
    </p:spTree>
    <p:extLst>
      <p:ext uri="{BB962C8B-B14F-4D97-AF65-F5344CB8AC3E}">
        <p14:creationId xmlns:p14="http://schemas.microsoft.com/office/powerpoint/2010/main" val="67122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55F0-80F0-4CB6-B030-6BE4C4BFF99A}"/>
              </a:ext>
            </a:extLst>
          </p:cNvPr>
          <p:cNvSpPr>
            <a:spLocks noGrp="1"/>
          </p:cNvSpPr>
          <p:nvPr>
            <p:ph type="title" idx="4294967295"/>
          </p:nvPr>
        </p:nvSpPr>
        <p:spPr>
          <a:xfrm>
            <a:off x="1721485" y="804862"/>
            <a:ext cx="4560888" cy="1049338"/>
          </a:xfrm>
        </p:spPr>
        <p:txBody>
          <a:bodyPr>
            <a:normAutofit fontScale="90000"/>
          </a:bodyPr>
          <a:lstStyle/>
          <a:p>
            <a:pPr algn="ctr"/>
            <a:r>
              <a:rPr lang="en-US" dirty="0"/>
              <a:t>Practice with a partner: </a:t>
            </a:r>
            <a:r>
              <a:rPr lang="en-US" b="1" dirty="0"/>
              <a:t>Speaking portion</a:t>
            </a:r>
            <a:br>
              <a:rPr lang="en-US" dirty="0"/>
            </a:br>
            <a:endParaRPr lang="en-US" dirty="0"/>
          </a:p>
        </p:txBody>
      </p:sp>
      <p:sp>
        <p:nvSpPr>
          <p:cNvPr id="3" name="Content Placeholder 2">
            <a:extLst>
              <a:ext uri="{FF2B5EF4-FFF2-40B4-BE49-F238E27FC236}">
                <a16:creationId xmlns:a16="http://schemas.microsoft.com/office/drawing/2014/main" id="{FBF05856-E397-4DF7-A32C-94A3B27F15FC}"/>
              </a:ext>
            </a:extLst>
          </p:cNvPr>
          <p:cNvSpPr>
            <a:spLocks noGrp="1"/>
          </p:cNvSpPr>
          <p:nvPr>
            <p:ph idx="4294967295"/>
          </p:nvPr>
        </p:nvSpPr>
        <p:spPr>
          <a:xfrm>
            <a:off x="0" y="2016125"/>
            <a:ext cx="7542213" cy="4037013"/>
          </a:xfrm>
        </p:spPr>
        <p:txBody>
          <a:bodyPr>
            <a:normAutofit fontScale="85000" lnSpcReduction="20000"/>
          </a:bodyPr>
          <a:lstStyle/>
          <a:p>
            <a:pPr lvl="1"/>
            <a:r>
              <a:rPr lang="en-US" sz="1900" dirty="0"/>
              <a:t>Use input from people who know the student (parents, siblings, teachers) to assess speaking skills in English/primary language. </a:t>
            </a:r>
          </a:p>
          <a:p>
            <a:pPr lvl="1"/>
            <a:r>
              <a:rPr lang="en-US" sz="1900" dirty="0"/>
              <a:t>Students who use augmentative communication should use the device during assessment.</a:t>
            </a:r>
          </a:p>
          <a:p>
            <a:pPr lvl="1"/>
            <a:endParaRPr lang="en-US" sz="1900" dirty="0"/>
          </a:p>
          <a:p>
            <a:pPr marL="1257300" lvl="2" indent="-342900">
              <a:buFont typeface="+mj-lt"/>
              <a:buAutoNum type="arabicPeriod"/>
            </a:pPr>
            <a:r>
              <a:rPr lang="en-US" sz="1900" dirty="0"/>
              <a:t>I want more crackers (sentence)</a:t>
            </a:r>
          </a:p>
          <a:p>
            <a:pPr marL="1257300" lvl="2" indent="-342900">
              <a:buFont typeface="+mj-lt"/>
              <a:buAutoNum type="arabicPeriod"/>
            </a:pPr>
            <a:r>
              <a:rPr lang="en-US" sz="1900" dirty="0"/>
              <a:t>Word use count (21+words)</a:t>
            </a:r>
          </a:p>
          <a:p>
            <a:pPr marL="1257300" lvl="2" indent="-342900">
              <a:buFont typeface="+mj-lt"/>
              <a:buAutoNum type="arabicPeriod"/>
            </a:pPr>
            <a:r>
              <a:rPr lang="en-US" sz="1900" dirty="0"/>
              <a:t>Go park, play, swing, slide (5 word phrase)</a:t>
            </a:r>
          </a:p>
          <a:p>
            <a:pPr marL="1257300" lvl="2" indent="-342900">
              <a:buFont typeface="+mj-lt"/>
              <a:buAutoNum type="arabicPeriod"/>
            </a:pPr>
            <a:r>
              <a:rPr lang="en-US" sz="1900" dirty="0"/>
              <a:t>Mom, I have homework today. I need help with my science homework. Can I use the computer? Where’s Dad? Can I call grandma? (Can use 5 complete sentences)</a:t>
            </a:r>
          </a:p>
          <a:p>
            <a:pPr marL="457200" lvl="1" indent="0">
              <a:buNone/>
            </a:pPr>
            <a:endParaRPr lang="en-US" sz="1900" dirty="0"/>
          </a:p>
          <a:p>
            <a:pPr marL="457200" lvl="1" indent="0">
              <a:buNone/>
            </a:pPr>
            <a:r>
              <a:rPr lang="en-US" sz="1900" dirty="0"/>
              <a:t>Score response for a maximum of 20 points</a:t>
            </a:r>
          </a:p>
          <a:p>
            <a:pPr lvl="1"/>
            <a:endParaRPr lang="en-US" sz="2000" dirty="0"/>
          </a:p>
          <a:p>
            <a:endParaRPr lang="en-US" dirty="0"/>
          </a:p>
        </p:txBody>
      </p:sp>
      <p:pic>
        <p:nvPicPr>
          <p:cNvPr id="5" name="Picture 4">
            <a:extLst>
              <a:ext uri="{FF2B5EF4-FFF2-40B4-BE49-F238E27FC236}">
                <a16:creationId xmlns:a16="http://schemas.microsoft.com/office/drawing/2014/main" id="{26714F9B-225C-4001-A100-51F6E581FB0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83421" y="578054"/>
            <a:ext cx="1905000" cy="1905000"/>
          </a:xfrm>
          <a:prstGeom prst="rect">
            <a:avLst/>
          </a:prstGeom>
        </p:spPr>
      </p:pic>
    </p:spTree>
    <p:extLst>
      <p:ext uri="{BB962C8B-B14F-4D97-AF65-F5344CB8AC3E}">
        <p14:creationId xmlns:p14="http://schemas.microsoft.com/office/powerpoint/2010/main" val="3347753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25CFC-F826-402D-B11B-C6827844A715}"/>
              </a:ext>
            </a:extLst>
          </p:cNvPr>
          <p:cNvSpPr>
            <a:spLocks noGrp="1"/>
          </p:cNvSpPr>
          <p:nvPr>
            <p:ph type="title" idx="4294967295"/>
          </p:nvPr>
        </p:nvSpPr>
        <p:spPr>
          <a:xfrm>
            <a:off x="1703387" y="966788"/>
            <a:ext cx="4308475" cy="1049337"/>
          </a:xfrm>
        </p:spPr>
        <p:txBody>
          <a:bodyPr>
            <a:normAutofit fontScale="90000"/>
          </a:bodyPr>
          <a:lstStyle/>
          <a:p>
            <a:pPr algn="ctr"/>
            <a:r>
              <a:rPr lang="en-US" dirty="0"/>
              <a:t>Practice with a partner:</a:t>
            </a:r>
            <a:br>
              <a:rPr lang="en-US" dirty="0"/>
            </a:br>
            <a:r>
              <a:rPr lang="en-US" b="1" dirty="0"/>
              <a:t>Reading portion</a:t>
            </a:r>
            <a:br>
              <a:rPr lang="en-US" dirty="0"/>
            </a:br>
            <a:endParaRPr lang="en-US" dirty="0"/>
          </a:p>
        </p:txBody>
      </p:sp>
      <p:sp>
        <p:nvSpPr>
          <p:cNvPr id="3" name="Content Placeholder 2">
            <a:extLst>
              <a:ext uri="{FF2B5EF4-FFF2-40B4-BE49-F238E27FC236}">
                <a16:creationId xmlns:a16="http://schemas.microsoft.com/office/drawing/2014/main" id="{0407CDEB-D5A1-4D5B-8E8C-51361CB213F9}"/>
              </a:ext>
            </a:extLst>
          </p:cNvPr>
          <p:cNvSpPr>
            <a:spLocks noGrp="1"/>
          </p:cNvSpPr>
          <p:nvPr>
            <p:ph idx="4294967295"/>
          </p:nvPr>
        </p:nvSpPr>
        <p:spPr>
          <a:xfrm>
            <a:off x="0" y="2016125"/>
            <a:ext cx="7715250" cy="4256088"/>
          </a:xfrm>
        </p:spPr>
        <p:txBody>
          <a:bodyPr>
            <a:normAutofit fontScale="92500" lnSpcReduction="20000"/>
          </a:bodyPr>
          <a:lstStyle/>
          <a:p>
            <a:pPr lvl="1"/>
            <a:r>
              <a:rPr lang="en-US" sz="1900" dirty="0"/>
              <a:t>Present text/materials in English/primary language and directions in both languages.  </a:t>
            </a:r>
          </a:p>
          <a:p>
            <a:pPr lvl="1"/>
            <a:r>
              <a:rPr lang="en-US" sz="1900" dirty="0"/>
              <a:t>Permissible to score items based on extensive observation in classroom settings, in addition to responses in the testing situation.</a:t>
            </a:r>
          </a:p>
          <a:p>
            <a:pPr lvl="1"/>
            <a:r>
              <a:rPr lang="en-US" sz="1900" dirty="0"/>
              <a:t>Use familiar words at the student’s individual level.</a:t>
            </a:r>
          </a:p>
          <a:p>
            <a:pPr lvl="1"/>
            <a:endParaRPr lang="en-US" sz="1900" dirty="0"/>
          </a:p>
          <a:p>
            <a:pPr marL="914400" lvl="1" indent="-457200">
              <a:buFont typeface="+mj-lt"/>
              <a:buAutoNum type="arabicPeriod"/>
            </a:pPr>
            <a:r>
              <a:rPr lang="en-US" sz="1900" dirty="0"/>
              <a:t> Letters to Letters  C &amp; C ,  Agua &amp; Agua, ñ &amp; ñ,  ( 10 correct)</a:t>
            </a:r>
          </a:p>
          <a:p>
            <a:pPr marL="914400" lvl="1" indent="-457200">
              <a:buFont typeface="+mj-lt"/>
              <a:buAutoNum type="arabicPeriod"/>
            </a:pPr>
            <a:r>
              <a:rPr lang="en-US" sz="1900" dirty="0"/>
              <a:t>A = “ay”,  B = “bee”,   LL + “yah”, J = “huh”   (21+ )</a:t>
            </a:r>
          </a:p>
          <a:p>
            <a:pPr marL="914400" lvl="1" indent="-457200">
              <a:buFont typeface="+mj-lt"/>
              <a:buAutoNum type="arabicPeriod"/>
            </a:pPr>
            <a:r>
              <a:rPr lang="en-US" sz="1900" dirty="0"/>
              <a:t>Say </a:t>
            </a:r>
            <a:r>
              <a:rPr lang="en-US" sz="1900" dirty="0" err="1"/>
              <a:t>gato</a:t>
            </a:r>
            <a:r>
              <a:rPr lang="en-US" sz="1900" dirty="0"/>
              <a:t> and student selects the correct word ( 5 correct)</a:t>
            </a:r>
          </a:p>
          <a:p>
            <a:pPr marL="914400" lvl="1" indent="-457200">
              <a:buFont typeface="+mj-lt"/>
              <a:buAutoNum type="arabicPeriod"/>
            </a:pPr>
            <a:r>
              <a:rPr lang="en-US" sz="1900" dirty="0"/>
              <a:t>List of sight words  ( 21+)</a:t>
            </a:r>
          </a:p>
          <a:p>
            <a:pPr marL="457200" lvl="1" indent="0">
              <a:buNone/>
            </a:pPr>
            <a:endParaRPr lang="en-US" sz="1900" dirty="0"/>
          </a:p>
          <a:p>
            <a:pPr marL="457200" lvl="1" indent="0">
              <a:buNone/>
            </a:pPr>
            <a:r>
              <a:rPr lang="en-US" sz="1900" dirty="0"/>
              <a:t>Score response for a maximum of 20 points</a:t>
            </a:r>
          </a:p>
          <a:p>
            <a:pPr lvl="1"/>
            <a:endParaRPr lang="en-US" sz="2000" dirty="0"/>
          </a:p>
          <a:p>
            <a:endParaRPr lang="en-US" dirty="0"/>
          </a:p>
        </p:txBody>
      </p:sp>
      <p:pic>
        <p:nvPicPr>
          <p:cNvPr id="5" name="Picture 4">
            <a:extLst>
              <a:ext uri="{FF2B5EF4-FFF2-40B4-BE49-F238E27FC236}">
                <a16:creationId xmlns:a16="http://schemas.microsoft.com/office/drawing/2014/main" id="{980DF33A-B369-4528-A9A9-8CED8210C17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47789" y="259743"/>
            <a:ext cx="2865058" cy="1962912"/>
          </a:xfrm>
          <a:prstGeom prst="rect">
            <a:avLst/>
          </a:prstGeom>
        </p:spPr>
      </p:pic>
    </p:spTree>
    <p:extLst>
      <p:ext uri="{BB962C8B-B14F-4D97-AF65-F5344CB8AC3E}">
        <p14:creationId xmlns:p14="http://schemas.microsoft.com/office/powerpoint/2010/main" val="407728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9B9A-C411-43C2-883E-479295D712DE}"/>
              </a:ext>
            </a:extLst>
          </p:cNvPr>
          <p:cNvSpPr>
            <a:spLocks noGrp="1"/>
          </p:cNvSpPr>
          <p:nvPr>
            <p:ph type="title" idx="4294967295"/>
          </p:nvPr>
        </p:nvSpPr>
        <p:spPr>
          <a:xfrm>
            <a:off x="1336430" y="966394"/>
            <a:ext cx="4256088" cy="1049337"/>
          </a:xfrm>
        </p:spPr>
        <p:txBody>
          <a:bodyPr>
            <a:normAutofit fontScale="90000"/>
          </a:bodyPr>
          <a:lstStyle/>
          <a:p>
            <a:pPr algn="ctr"/>
            <a:r>
              <a:rPr lang="en-US" dirty="0"/>
              <a:t>Practice with a partner:</a:t>
            </a:r>
            <a:br>
              <a:rPr lang="en-US" dirty="0"/>
            </a:br>
            <a:r>
              <a:rPr lang="en-US" b="1" dirty="0"/>
              <a:t>Writing portion</a:t>
            </a:r>
            <a:br>
              <a:rPr lang="en-US" dirty="0"/>
            </a:br>
            <a:endParaRPr lang="en-US" dirty="0"/>
          </a:p>
        </p:txBody>
      </p:sp>
      <p:sp>
        <p:nvSpPr>
          <p:cNvPr id="3" name="Content Placeholder 2">
            <a:extLst>
              <a:ext uri="{FF2B5EF4-FFF2-40B4-BE49-F238E27FC236}">
                <a16:creationId xmlns:a16="http://schemas.microsoft.com/office/drawing/2014/main" id="{9CC24075-590E-4BD2-BDCA-A727D6B567EE}"/>
              </a:ext>
            </a:extLst>
          </p:cNvPr>
          <p:cNvSpPr>
            <a:spLocks noGrp="1"/>
          </p:cNvSpPr>
          <p:nvPr>
            <p:ph idx="4294967295"/>
          </p:nvPr>
        </p:nvSpPr>
        <p:spPr>
          <a:xfrm>
            <a:off x="0" y="2016125"/>
            <a:ext cx="8285163" cy="3449638"/>
          </a:xfrm>
        </p:spPr>
        <p:txBody>
          <a:bodyPr>
            <a:normAutofit fontScale="92500" lnSpcReduction="20000"/>
          </a:bodyPr>
          <a:lstStyle/>
          <a:p>
            <a:pPr marL="457200" lvl="1" indent="0">
              <a:buNone/>
            </a:pPr>
            <a:r>
              <a:rPr lang="en-US" sz="2100" dirty="0"/>
              <a:t>Present directions for English/primary language portions in both languages.</a:t>
            </a:r>
          </a:p>
          <a:p>
            <a:pPr lvl="1"/>
            <a:endParaRPr lang="en-US" sz="2100" dirty="0"/>
          </a:p>
          <a:p>
            <a:pPr marL="914400" lvl="1" indent="-457200">
              <a:buFont typeface="+mj-lt"/>
              <a:buAutoNum type="arabicPeriod"/>
            </a:pPr>
            <a:r>
              <a:rPr lang="en-US" sz="2100" dirty="0"/>
              <a:t>My name is _________. (5 Points)</a:t>
            </a:r>
          </a:p>
          <a:p>
            <a:pPr marL="914400" lvl="1" indent="-457200">
              <a:buFont typeface="+mj-lt"/>
              <a:buAutoNum type="arabicPeriod"/>
            </a:pPr>
            <a:r>
              <a:rPr lang="en-US" sz="2100" dirty="0"/>
              <a:t>A, b c, d, ñ (10 independently)</a:t>
            </a:r>
          </a:p>
          <a:p>
            <a:pPr marL="914400" lvl="1" indent="-457200">
              <a:buFont typeface="+mj-lt"/>
              <a:buAutoNum type="arabicPeriod"/>
            </a:pPr>
            <a:r>
              <a:rPr lang="en-US" sz="2100" dirty="0"/>
              <a:t>A, b c, d, ñ  ( 10 independently)</a:t>
            </a:r>
          </a:p>
          <a:p>
            <a:pPr marL="914400" lvl="1" indent="-457200">
              <a:buFont typeface="+mj-lt"/>
              <a:buAutoNum type="arabicPeriod"/>
            </a:pPr>
            <a:r>
              <a:rPr lang="en-US" sz="2100" dirty="0"/>
              <a:t>Say </a:t>
            </a:r>
            <a:r>
              <a:rPr lang="en-US" sz="2100" dirty="0" err="1"/>
              <a:t>agua</a:t>
            </a:r>
            <a:r>
              <a:rPr lang="en-US" sz="2100" dirty="0"/>
              <a:t>, student writes </a:t>
            </a:r>
            <a:r>
              <a:rPr lang="en-US" sz="2100" dirty="0" err="1"/>
              <a:t>agua</a:t>
            </a:r>
            <a:r>
              <a:rPr lang="en-US" sz="2100" dirty="0"/>
              <a:t>, </a:t>
            </a:r>
            <a:r>
              <a:rPr lang="en-US" sz="2100" dirty="0" err="1"/>
              <a:t>gato</a:t>
            </a:r>
            <a:r>
              <a:rPr lang="en-US" sz="2100" dirty="0"/>
              <a:t>, </a:t>
            </a:r>
            <a:r>
              <a:rPr lang="en-US" sz="2100" dirty="0" err="1"/>
              <a:t>perro</a:t>
            </a:r>
            <a:r>
              <a:rPr lang="en-US" sz="2100" dirty="0"/>
              <a:t>, </a:t>
            </a:r>
            <a:r>
              <a:rPr lang="en-US" sz="2100" dirty="0" err="1"/>
              <a:t>calle</a:t>
            </a:r>
            <a:r>
              <a:rPr lang="en-US" sz="2100" dirty="0"/>
              <a:t> or just state letters and they write the letter  (21+)</a:t>
            </a:r>
          </a:p>
          <a:p>
            <a:pPr marL="457200" lvl="1" indent="0">
              <a:buNone/>
            </a:pPr>
            <a:endParaRPr lang="en-US" sz="2100" dirty="0"/>
          </a:p>
          <a:p>
            <a:pPr marL="457200" lvl="1" indent="0">
              <a:buNone/>
            </a:pPr>
            <a:r>
              <a:rPr lang="en-US" sz="2100" dirty="0"/>
              <a:t>Score response for a maximum of 20 points</a:t>
            </a:r>
          </a:p>
          <a:p>
            <a:endParaRPr lang="en-US" dirty="0"/>
          </a:p>
        </p:txBody>
      </p:sp>
      <p:pic>
        <p:nvPicPr>
          <p:cNvPr id="5" name="Picture 4">
            <a:extLst>
              <a:ext uri="{FF2B5EF4-FFF2-40B4-BE49-F238E27FC236}">
                <a16:creationId xmlns:a16="http://schemas.microsoft.com/office/drawing/2014/main" id="{0BB93A81-1D58-467F-99DC-ABE3E3E3E43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617143" y="881396"/>
            <a:ext cx="2146341" cy="2268671"/>
          </a:xfrm>
          <a:prstGeom prst="rect">
            <a:avLst/>
          </a:prstGeom>
        </p:spPr>
      </p:pic>
      <p:sp>
        <p:nvSpPr>
          <p:cNvPr id="6" name="TextBox 5">
            <a:extLst>
              <a:ext uri="{FF2B5EF4-FFF2-40B4-BE49-F238E27FC236}">
                <a16:creationId xmlns:a16="http://schemas.microsoft.com/office/drawing/2014/main" id="{0C82B5EE-753E-47E0-92AD-4A96A086CCC3}"/>
              </a:ext>
            </a:extLst>
          </p:cNvPr>
          <p:cNvSpPr txBox="1"/>
          <p:nvPr/>
        </p:nvSpPr>
        <p:spPr>
          <a:xfrm>
            <a:off x="7791251" y="8742882"/>
            <a:ext cx="1672788" cy="507831"/>
          </a:xfrm>
          <a:prstGeom prst="rect">
            <a:avLst/>
          </a:prstGeom>
          <a:noFill/>
        </p:spPr>
        <p:txBody>
          <a:bodyPr wrap="square" rtlCol="0">
            <a:spAutoFit/>
          </a:bodyPr>
          <a:lstStyle/>
          <a:p>
            <a:r>
              <a:rPr lang="en-US" sz="900">
                <a:hlinkClick r:id="rId4" tooltip="http://nbjenglish.wikispaces.com/IDENTITY+DEFINING+SELF++VIGNETTES"/>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256547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15724" y="407133"/>
            <a:ext cx="3776663" cy="1049338"/>
          </a:xfrm>
        </p:spPr>
        <p:txBody>
          <a:bodyPr/>
          <a:lstStyle/>
          <a:p>
            <a:pPr algn="ctr"/>
            <a:r>
              <a:rPr lang="en-US" dirty="0"/>
              <a:t>Scoring</a:t>
            </a:r>
          </a:p>
        </p:txBody>
      </p:sp>
      <p:sp>
        <p:nvSpPr>
          <p:cNvPr id="3" name="Content Placeholder 2"/>
          <p:cNvSpPr>
            <a:spLocks noGrp="1"/>
          </p:cNvSpPr>
          <p:nvPr>
            <p:ph idx="4294967295"/>
          </p:nvPr>
        </p:nvSpPr>
        <p:spPr>
          <a:xfrm>
            <a:off x="1078523" y="1703387"/>
            <a:ext cx="7096369" cy="4322275"/>
          </a:xfrm>
        </p:spPr>
        <p:txBody>
          <a:bodyPr>
            <a:normAutofit lnSpcReduction="10000"/>
          </a:bodyPr>
          <a:lstStyle/>
          <a:p>
            <a:r>
              <a:rPr lang="en-US" dirty="0"/>
              <a:t>For each section:</a:t>
            </a:r>
          </a:p>
          <a:p>
            <a:pPr lvl="1"/>
            <a:r>
              <a:rPr lang="en-US" sz="2000" dirty="0"/>
              <a:t>Jot down the items or words the student correctly responds to or performs.</a:t>
            </a:r>
          </a:p>
          <a:p>
            <a:pPr lvl="1"/>
            <a:r>
              <a:rPr lang="en-US" sz="2000" dirty="0"/>
              <a:t>Circle the number which best correlates with performance.</a:t>
            </a:r>
          </a:p>
          <a:p>
            <a:pPr lvl="1"/>
            <a:r>
              <a:rPr lang="en-US" sz="2000" dirty="0"/>
              <a:t>Place points in the column and total the points on each page.</a:t>
            </a:r>
          </a:p>
          <a:p>
            <a:pPr lvl="1"/>
            <a:r>
              <a:rPr lang="en-US" sz="2000" dirty="0"/>
              <a:t>Record the totals from each page on the Summary Sheet</a:t>
            </a:r>
          </a:p>
          <a:p>
            <a:r>
              <a:rPr lang="en-US" dirty="0"/>
              <a:t>Total the levels in both primary language and English.</a:t>
            </a:r>
          </a:p>
          <a:p>
            <a:r>
              <a:rPr lang="en-US" dirty="0"/>
              <a:t>Report scores of the VCCALPS on the next IEP.</a:t>
            </a:r>
          </a:p>
          <a:p>
            <a:endParaRPr lang="en-US" dirty="0"/>
          </a:p>
        </p:txBody>
      </p:sp>
      <p:pic>
        <p:nvPicPr>
          <p:cNvPr id="5" name="Picture 4">
            <a:extLst>
              <a:ext uri="{FF2B5EF4-FFF2-40B4-BE49-F238E27FC236}">
                <a16:creationId xmlns:a16="http://schemas.microsoft.com/office/drawing/2014/main" id="{00C1DA99-B789-45A1-845B-AC412C327A07}"/>
              </a:ext>
            </a:extLst>
          </p:cNvPr>
          <p:cNvPicPr>
            <a:picLocks noChangeAspect="1"/>
          </p:cNvPicPr>
          <p:nvPr/>
        </p:nvPicPr>
        <p:blipFill>
          <a:blip r:embed="rId3"/>
          <a:stretch>
            <a:fillRect/>
          </a:stretch>
        </p:blipFill>
        <p:spPr>
          <a:xfrm>
            <a:off x="9633437" y="-286646"/>
            <a:ext cx="2558563" cy="3274960"/>
          </a:xfrm>
          <a:prstGeom prst="rect">
            <a:avLst/>
          </a:prstGeom>
        </p:spPr>
      </p:pic>
    </p:spTree>
    <p:extLst>
      <p:ext uri="{BB962C8B-B14F-4D97-AF65-F5344CB8AC3E}">
        <p14:creationId xmlns:p14="http://schemas.microsoft.com/office/powerpoint/2010/main" val="82594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62043" y="1127716"/>
            <a:ext cx="3295650" cy="739775"/>
          </a:xfrm>
        </p:spPr>
        <p:txBody>
          <a:bodyPr>
            <a:normAutofit/>
          </a:bodyPr>
          <a:lstStyle/>
          <a:p>
            <a:pPr algn="r"/>
            <a:r>
              <a:rPr lang="en-US" dirty="0"/>
              <a:t>Practice Scoring</a:t>
            </a:r>
          </a:p>
        </p:txBody>
      </p:sp>
      <p:sp>
        <p:nvSpPr>
          <p:cNvPr id="3" name="Content Placeholder 2"/>
          <p:cNvSpPr>
            <a:spLocks noGrp="1"/>
          </p:cNvSpPr>
          <p:nvPr>
            <p:ph idx="4294967295"/>
          </p:nvPr>
        </p:nvSpPr>
        <p:spPr>
          <a:xfrm>
            <a:off x="6469796" y="2368318"/>
            <a:ext cx="5065712" cy="3451225"/>
          </a:xfrm>
        </p:spPr>
        <p:txBody>
          <a:bodyPr>
            <a:normAutofit fontScale="92500"/>
          </a:bodyPr>
          <a:lstStyle/>
          <a:p>
            <a:r>
              <a:rPr lang="en-US" dirty="0"/>
              <a:t>Transfer scores onto the summary sheet</a:t>
            </a:r>
          </a:p>
          <a:p>
            <a:r>
              <a:rPr lang="en-US" dirty="0"/>
              <a:t>Total the scores  for an overall performance level in primary language and in English</a:t>
            </a:r>
          </a:p>
          <a:p>
            <a:r>
              <a:rPr lang="en-US" dirty="0"/>
              <a:t>Correlate performance to a proficiency level</a:t>
            </a:r>
          </a:p>
          <a:p>
            <a:r>
              <a:rPr lang="en-US" dirty="0"/>
              <a:t>If a student scores 80 in either language you should consider testing with ELPAC and providing accommodations</a:t>
            </a:r>
          </a:p>
        </p:txBody>
      </p:sp>
      <p:pic>
        <p:nvPicPr>
          <p:cNvPr id="4" name="Picture 3">
            <a:extLst>
              <a:ext uri="{FF2B5EF4-FFF2-40B4-BE49-F238E27FC236}">
                <a16:creationId xmlns:a16="http://schemas.microsoft.com/office/drawing/2014/main" id="{26C4C978-C1CE-45F5-9481-DCCB61137C82}"/>
              </a:ext>
            </a:extLst>
          </p:cNvPr>
          <p:cNvPicPr>
            <a:picLocks noChangeAspect="1"/>
          </p:cNvPicPr>
          <p:nvPr/>
        </p:nvPicPr>
        <p:blipFill>
          <a:blip r:embed="rId3"/>
          <a:stretch>
            <a:fillRect/>
          </a:stretch>
        </p:blipFill>
        <p:spPr>
          <a:xfrm>
            <a:off x="111663" y="756801"/>
            <a:ext cx="5984337" cy="1092141"/>
          </a:xfrm>
          <a:prstGeom prst="rect">
            <a:avLst/>
          </a:prstGeom>
        </p:spPr>
      </p:pic>
      <p:pic>
        <p:nvPicPr>
          <p:cNvPr id="5" name="Picture 4">
            <a:extLst>
              <a:ext uri="{FF2B5EF4-FFF2-40B4-BE49-F238E27FC236}">
                <a16:creationId xmlns:a16="http://schemas.microsoft.com/office/drawing/2014/main" id="{4943DE9A-59A7-47D7-B0CA-06C565C6A1CB}"/>
              </a:ext>
            </a:extLst>
          </p:cNvPr>
          <p:cNvPicPr>
            <a:picLocks noChangeAspect="1"/>
          </p:cNvPicPr>
          <p:nvPr/>
        </p:nvPicPr>
        <p:blipFill>
          <a:blip r:embed="rId4"/>
          <a:stretch>
            <a:fillRect/>
          </a:stretch>
        </p:blipFill>
        <p:spPr>
          <a:xfrm>
            <a:off x="1728960" y="1942658"/>
            <a:ext cx="2644765" cy="4604631"/>
          </a:xfrm>
          <a:prstGeom prst="rect">
            <a:avLst/>
          </a:prstGeom>
        </p:spPr>
      </p:pic>
    </p:spTree>
    <p:extLst>
      <p:ext uri="{BB962C8B-B14F-4D97-AF65-F5344CB8AC3E}">
        <p14:creationId xmlns:p14="http://schemas.microsoft.com/office/powerpoint/2010/main" val="1343541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F5CA04-4AE5-4561-8676-55CA3F736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010F1679-CFC3-4BCE-98A3-B5EFE23B93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14" name="Straight Connector 13">
            <a:extLst>
              <a:ext uri="{FF2B5EF4-FFF2-40B4-BE49-F238E27FC236}">
                <a16:creationId xmlns:a16="http://schemas.microsoft.com/office/drawing/2014/main" id="{2721788B-AA9B-419E-9D39-E0F271859B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B25ACC8-4517-494C-A678-849320FE32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77980C74-AF2A-4450-847A-E743B22A2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4451907" y="473705"/>
            <a:ext cx="2961100" cy="1049235"/>
          </a:xfrm>
        </p:spPr>
        <p:txBody>
          <a:bodyPr vert="horz" lIns="91440" tIns="45720" rIns="91440" bIns="45720" rtlCol="0" anchor="b">
            <a:normAutofit/>
          </a:bodyPr>
          <a:lstStyle/>
          <a:p>
            <a:r>
              <a:rPr lang="en-US" dirty="0"/>
              <a:t>Now What???</a:t>
            </a:r>
          </a:p>
        </p:txBody>
      </p:sp>
      <p:cxnSp>
        <p:nvCxnSpPr>
          <p:cNvPr id="20" name="Straight Connector 19">
            <a:extLst>
              <a:ext uri="{FF2B5EF4-FFF2-40B4-BE49-F238E27FC236}">
                <a16:creationId xmlns:a16="http://schemas.microsoft.com/office/drawing/2014/main" id="{E9CE1AD2-68C8-4D23-BCA6-A6714F325D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30874" y="1996645"/>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2" name="Rectangle 21">
            <a:extLst>
              <a:ext uri="{FF2B5EF4-FFF2-40B4-BE49-F238E27FC236}">
                <a16:creationId xmlns:a16="http://schemas.microsoft.com/office/drawing/2014/main" id="{698C92D5-DA82-49A4-B257-78C3125FA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6FBDAEF0-B13B-4824-BAF3-9886649326FD}"/>
              </a:ext>
            </a:extLst>
          </p:cNvPr>
          <p:cNvGraphicFramePr>
            <a:graphicFrameLocks noGrp="1"/>
          </p:cNvGraphicFramePr>
          <p:nvPr>
            <p:ph idx="4294967295"/>
            <p:extLst>
              <p:ext uri="{D42A27DB-BD31-4B8C-83A1-F6EECF244321}">
                <p14:modId xmlns:p14="http://schemas.microsoft.com/office/powerpoint/2010/main" val="3516446012"/>
              </p:ext>
            </p:extLst>
          </p:nvPr>
        </p:nvGraphicFramePr>
        <p:xfrm>
          <a:off x="1130270" y="2502076"/>
          <a:ext cx="9604375" cy="3695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776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4">
            <a:extLst>
              <a:ext uri="{FF2B5EF4-FFF2-40B4-BE49-F238E27FC236}">
                <a16:creationId xmlns:a16="http://schemas.microsoft.com/office/drawing/2014/main" id="{0216D9FD-860F-4F5C-8D9B-CE7002071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2651" y="977028"/>
            <a:ext cx="3333410" cy="5237503"/>
          </a:xfrm>
        </p:spPr>
        <p:txBody>
          <a:bodyPr anchor="ctr">
            <a:normAutofit/>
          </a:bodyPr>
          <a:lstStyle/>
          <a:p>
            <a:r>
              <a:rPr lang="en-US" sz="3000">
                <a:solidFill>
                  <a:schemeClr val="bg2"/>
                </a:solidFill>
              </a:rPr>
              <a:t>IEP Team Recommendation for Reclassification</a:t>
            </a:r>
          </a:p>
        </p:txBody>
      </p:sp>
      <p:sp useBgFill="1">
        <p:nvSpPr>
          <p:cNvPr id="21" name="Rectangle 16">
            <a:extLst>
              <a:ext uri="{FF2B5EF4-FFF2-40B4-BE49-F238E27FC236}">
                <a16:creationId xmlns:a16="http://schemas.microsoft.com/office/drawing/2014/main" id="{8D074069-7026-466C-B495-20FB9578C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993" y="0"/>
            <a:ext cx="7538007" cy="6858000"/>
          </a:xfrm>
          <a:prstGeom prst="rect">
            <a:avLst/>
          </a:prstGeom>
          <a:ln w="6350">
            <a:noFill/>
          </a:ln>
          <a:effectLst/>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685D80-4D5A-471F-9215-651424F475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3787" y="0"/>
            <a:ext cx="164592"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022424" y="-139699"/>
            <a:ext cx="6801143" cy="6481232"/>
          </a:xfrm>
        </p:spPr>
        <p:txBody>
          <a:bodyPr anchor="ctr">
            <a:normAutofit/>
          </a:bodyPr>
          <a:lstStyle/>
          <a:p>
            <a:pPr marL="0" indent="0">
              <a:lnSpc>
                <a:spcPct val="110000"/>
              </a:lnSpc>
              <a:buNone/>
            </a:pPr>
            <a:r>
              <a:rPr lang="en-US" sz="1400" dirty="0"/>
              <a:t>For students with disabilities, each district will develop a process for reclassification of students who are English Learners:</a:t>
            </a:r>
          </a:p>
          <a:p>
            <a:pPr marL="0" indent="0">
              <a:lnSpc>
                <a:spcPct val="110000"/>
              </a:lnSpc>
              <a:buNone/>
            </a:pPr>
            <a:endParaRPr lang="en-US" sz="1400" dirty="0"/>
          </a:p>
          <a:p>
            <a:pPr marL="800100" lvl="1" indent="-342900">
              <a:lnSpc>
                <a:spcPct val="110000"/>
              </a:lnSpc>
              <a:buFont typeface="+mj-lt"/>
              <a:buAutoNum type="arabicParenR"/>
            </a:pPr>
            <a:r>
              <a:rPr lang="en-US" sz="1400" dirty="0"/>
              <a:t>Compile a list of students who have not met the LEA overall reclassification criteria.</a:t>
            </a:r>
          </a:p>
          <a:p>
            <a:pPr marL="800100" lvl="1" indent="-342900">
              <a:lnSpc>
                <a:spcPct val="110000"/>
              </a:lnSpc>
              <a:buFont typeface="+mj-lt"/>
              <a:buAutoNum type="arabicParenR"/>
            </a:pPr>
            <a:r>
              <a:rPr lang="en-US" sz="1400" dirty="0"/>
              <a:t>The IEP team meets and includes the district/site EL personnel and consults with parents.</a:t>
            </a:r>
          </a:p>
          <a:p>
            <a:pPr marL="800100" lvl="1" indent="-342900">
              <a:lnSpc>
                <a:spcPct val="110000"/>
              </a:lnSpc>
              <a:buFont typeface="+mj-lt"/>
              <a:buAutoNum type="arabicParenR"/>
            </a:pPr>
            <a:r>
              <a:rPr lang="en-US" sz="1400" dirty="0"/>
              <a:t>Consider whether the disability is impacting performance</a:t>
            </a:r>
          </a:p>
          <a:p>
            <a:pPr marL="800100" lvl="1" indent="-342900">
              <a:lnSpc>
                <a:spcPct val="110000"/>
              </a:lnSpc>
              <a:buFont typeface="+mj-lt"/>
              <a:buAutoNum type="arabicParenR"/>
            </a:pPr>
            <a:r>
              <a:rPr lang="en-US" sz="1400" dirty="0"/>
              <a:t>If </a:t>
            </a:r>
            <a:r>
              <a:rPr lang="en-US" sz="1400" b="1" dirty="0"/>
              <a:t>the IEP team </a:t>
            </a:r>
            <a:r>
              <a:rPr lang="en-US" sz="1400" dirty="0"/>
              <a:t>determines that the primary reason the student does not meet LEA reclassification criteria is due to the disability rather than limited English proficiency and the student no longer needs English learner services, they will </a:t>
            </a:r>
            <a:r>
              <a:rPr lang="en-US" sz="1400" b="1" dirty="0"/>
              <a:t>recommend reclassification </a:t>
            </a:r>
            <a:r>
              <a:rPr lang="en-US" sz="1400" dirty="0"/>
              <a:t>and send the information to the EL reclassification district representative.</a:t>
            </a:r>
          </a:p>
          <a:p>
            <a:pPr marL="800100" lvl="1" indent="-342900">
              <a:lnSpc>
                <a:spcPct val="110000"/>
              </a:lnSpc>
              <a:buFont typeface="+mj-lt"/>
              <a:buAutoNum type="arabicParenR"/>
            </a:pPr>
            <a:r>
              <a:rPr lang="en-US" sz="1400" dirty="0"/>
              <a:t>Case manager and parent are notified, student is given an RFEP date and the next IEP will reflect the change in status.</a:t>
            </a:r>
          </a:p>
        </p:txBody>
      </p:sp>
    </p:spTree>
    <p:extLst>
      <p:ext uri="{BB962C8B-B14F-4D97-AF65-F5344CB8AC3E}">
        <p14:creationId xmlns:p14="http://schemas.microsoft.com/office/powerpoint/2010/main" val="122954708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F891EB-ED45-44C3-95D6-FFB2EC07FA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A385B8-7C85-4CE0-AE3A-00EB627B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893523" y="804519"/>
            <a:ext cx="3160501" cy="4431360"/>
          </a:xfrm>
        </p:spPr>
        <p:txBody>
          <a:bodyPr anchor="ctr">
            <a:normAutofit/>
          </a:bodyPr>
          <a:lstStyle/>
          <a:p>
            <a:r>
              <a:rPr lang="en-US" dirty="0"/>
              <a:t>Assessment of English Language Proficiency</a:t>
            </a:r>
          </a:p>
        </p:txBody>
      </p:sp>
      <p:cxnSp>
        <p:nvCxnSpPr>
          <p:cNvPr id="12" name="Straight Connector 11">
            <a:extLst>
              <a:ext uri="{FF2B5EF4-FFF2-40B4-BE49-F238E27FC236}">
                <a16:creationId xmlns:a16="http://schemas.microsoft.com/office/drawing/2014/main" id="{19AF263B-E208-40DF-A182-5193478DC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45156" y="962799"/>
            <a:ext cx="0" cy="411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637863" y="804520"/>
            <a:ext cx="6102559" cy="4431359"/>
          </a:xfrm>
        </p:spPr>
        <p:txBody>
          <a:bodyPr anchor="ctr">
            <a:normAutofit/>
          </a:bodyPr>
          <a:lstStyle/>
          <a:p>
            <a:r>
              <a:rPr lang="en-US" dirty="0"/>
              <a:t>Who do we test?</a:t>
            </a:r>
          </a:p>
          <a:p>
            <a:r>
              <a:rPr lang="en-US" dirty="0"/>
              <a:t>When do we test?</a:t>
            </a:r>
          </a:p>
          <a:p>
            <a:r>
              <a:rPr lang="en-US" dirty="0"/>
              <a:t>Which assessment is appropriate?</a:t>
            </a:r>
          </a:p>
        </p:txBody>
      </p:sp>
      <p:pic>
        <p:nvPicPr>
          <p:cNvPr id="14" name="Picture 13">
            <a:extLst>
              <a:ext uri="{FF2B5EF4-FFF2-40B4-BE49-F238E27FC236}">
                <a16:creationId xmlns:a16="http://schemas.microsoft.com/office/drawing/2014/main" id="{3ED04084-89BE-4B9E-B532-47E5616367E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spTree>
    <p:extLst>
      <p:ext uri="{BB962C8B-B14F-4D97-AF65-F5344CB8AC3E}">
        <p14:creationId xmlns:p14="http://schemas.microsoft.com/office/powerpoint/2010/main" val="297483199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034510A-DB30-456D-9F45-F70101243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D9E3E4AB-D495-4E09-86D0-3C3F1CD33C2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4" name="Straight Connector 13">
            <a:extLst>
              <a:ext uri="{FF2B5EF4-FFF2-40B4-BE49-F238E27FC236}">
                <a16:creationId xmlns:a16="http://schemas.microsoft.com/office/drawing/2014/main" id="{59D48945-BEE9-473E-9443-A1CE317E2D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D6752A-2411-44BF-8C92-DF55B95F3AC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65513E21-21B0-48DB-8CF1-35E43B33A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5D5BCA9-420E-4136-BDCD-CE4FADFD16D6}"/>
              </a:ext>
            </a:extLst>
          </p:cNvPr>
          <p:cNvPicPr>
            <a:picLocks noChangeAspect="1"/>
          </p:cNvPicPr>
          <p:nvPr/>
        </p:nvPicPr>
        <p:blipFill rotWithShape="1">
          <a:blip r:embed="rId3">
            <a:alphaModFix amt="50000"/>
            <a:extLst>
              <a:ext uri="{837473B0-CC2E-450A-ABE3-18F120FF3D39}">
                <a1611:picAttrSrcUrl xmlns:a1611="http://schemas.microsoft.com/office/drawing/2016/11/main" r:id="rId4"/>
              </a:ext>
            </a:extLst>
          </a:blip>
          <a:srcRect t="18661" b="34650"/>
          <a:stretch/>
        </p:blipFill>
        <p:spPr>
          <a:xfrm>
            <a:off x="20" y="10"/>
            <a:ext cx="12191675" cy="6857990"/>
          </a:xfrm>
          <a:prstGeom prst="rect">
            <a:avLst/>
          </a:prstGeom>
        </p:spPr>
      </p:pic>
      <p:sp>
        <p:nvSpPr>
          <p:cNvPr id="2" name="Title 1">
            <a:extLst>
              <a:ext uri="{FF2B5EF4-FFF2-40B4-BE49-F238E27FC236}">
                <a16:creationId xmlns:a16="http://schemas.microsoft.com/office/drawing/2014/main" id="{0D496845-3891-498E-9AE2-035C05627C16}"/>
              </a:ext>
            </a:extLst>
          </p:cNvPr>
          <p:cNvSpPr>
            <a:spLocks noGrp="1"/>
          </p:cNvSpPr>
          <p:nvPr>
            <p:ph type="title" idx="4294967295"/>
          </p:nvPr>
        </p:nvSpPr>
        <p:spPr>
          <a:xfrm>
            <a:off x="4976636" y="992221"/>
            <a:ext cx="6247308" cy="4873558"/>
          </a:xfrm>
        </p:spPr>
        <p:txBody>
          <a:bodyPr vert="horz" lIns="91440" tIns="45720" rIns="91440" bIns="0" rtlCol="0" anchor="ctr">
            <a:normAutofit/>
          </a:bodyPr>
          <a:lstStyle/>
          <a:p>
            <a:r>
              <a:rPr lang="en-US" sz="4800"/>
              <a:t>Questions?</a:t>
            </a:r>
          </a:p>
        </p:txBody>
      </p:sp>
      <p:cxnSp>
        <p:nvCxnSpPr>
          <p:cNvPr id="20" name="Straight Connector 19">
            <a:extLst>
              <a:ext uri="{FF2B5EF4-FFF2-40B4-BE49-F238E27FC236}">
                <a16:creationId xmlns:a16="http://schemas.microsoft.com/office/drawing/2014/main" id="{580B8A35-DEA7-4D43-9DF8-90B4681D0F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262111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2">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7EEF746-01B0-4051-8229-C9DD4374BC6D}"/>
              </a:ext>
            </a:extLst>
          </p:cNvPr>
          <p:cNvSpPr>
            <a:spLocks noGrp="1"/>
          </p:cNvSpPr>
          <p:nvPr>
            <p:ph type="title"/>
          </p:nvPr>
        </p:nvSpPr>
        <p:spPr>
          <a:xfrm>
            <a:off x="849683" y="1240076"/>
            <a:ext cx="2727813" cy="4584527"/>
          </a:xfrm>
        </p:spPr>
        <p:txBody>
          <a:bodyPr vert="horz" lIns="91440" tIns="45720" rIns="91440" bIns="45720" rtlCol="0" anchor="t">
            <a:normAutofit/>
          </a:bodyPr>
          <a:lstStyle/>
          <a:p>
            <a:r>
              <a:rPr lang="en-US">
                <a:solidFill>
                  <a:srgbClr val="FFFFFF"/>
                </a:solidFill>
              </a:rPr>
              <a:t>Resources</a:t>
            </a:r>
          </a:p>
        </p:txBody>
      </p:sp>
      <p:sp>
        <p:nvSpPr>
          <p:cNvPr id="6" name="Content Placeholder 5">
            <a:extLst>
              <a:ext uri="{FF2B5EF4-FFF2-40B4-BE49-F238E27FC236}">
                <a16:creationId xmlns:a16="http://schemas.microsoft.com/office/drawing/2014/main" id="{0FA0DE4A-8D24-44A9-B6E2-471728A5D5A8}"/>
              </a:ext>
            </a:extLst>
          </p:cNvPr>
          <p:cNvSpPr>
            <a:spLocks noGrp="1"/>
          </p:cNvSpPr>
          <p:nvPr>
            <p:ph idx="1"/>
          </p:nvPr>
        </p:nvSpPr>
        <p:spPr>
          <a:xfrm>
            <a:off x="4705594" y="386863"/>
            <a:ext cx="6759575" cy="5769680"/>
          </a:xfrm>
        </p:spPr>
        <p:txBody>
          <a:bodyPr vert="horz" lIns="91440" tIns="45720" rIns="91440" bIns="45720" rtlCol="0" anchor="t">
            <a:normAutofit/>
          </a:bodyPr>
          <a:lstStyle/>
          <a:p>
            <a:pPr marL="0">
              <a:lnSpc>
                <a:spcPct val="110000"/>
              </a:lnSpc>
            </a:pPr>
            <a:r>
              <a:rPr lang="en-US" sz="1500" dirty="0">
                <a:hlinkClick r:id="rId2">
                  <a:extLst>
                    <a:ext uri="{A12FA001-AC4F-418D-AE19-62706E023703}">
                      <ahyp:hlinkClr xmlns:ahyp="http://schemas.microsoft.com/office/drawing/2018/hyperlinkcolor" val="tx"/>
                    </a:ext>
                  </a:extLst>
                </a:hlinkClick>
              </a:rPr>
              <a:t>CDE website: </a:t>
            </a:r>
            <a:r>
              <a:rPr lang="en-US" sz="1500" dirty="0"/>
              <a:t> </a:t>
            </a:r>
            <a:r>
              <a:rPr lang="en-US" sz="1500" dirty="0">
                <a:hlinkClick r:id="rId2">
                  <a:extLst>
                    <a:ext uri="{A12FA001-AC4F-418D-AE19-62706E023703}">
                      <ahyp:hlinkClr xmlns:ahyp="http://schemas.microsoft.com/office/drawing/2018/hyperlinkcolor" val="tx"/>
                    </a:ext>
                  </a:extLst>
                </a:hlinkClick>
              </a:rPr>
              <a:t>2018-2019 ELPAC Guide</a:t>
            </a:r>
            <a:endParaRPr lang="en-US" sz="1500" dirty="0">
              <a:highlight>
                <a:srgbClr val="FFFF00"/>
              </a:highlight>
            </a:endParaRPr>
          </a:p>
          <a:p>
            <a:pPr marL="0">
              <a:lnSpc>
                <a:spcPct val="110000"/>
              </a:lnSpc>
            </a:pPr>
            <a:r>
              <a:rPr lang="en-US" sz="1500" dirty="0">
                <a:hlinkClick r:id="rId3">
                  <a:extLst>
                    <a:ext uri="{A12FA001-AC4F-418D-AE19-62706E023703}">
                      <ahyp:hlinkClr xmlns:ahyp="http://schemas.microsoft.com/office/drawing/2018/hyperlinkcolor" val="tx"/>
                    </a:ext>
                  </a:extLst>
                </a:hlinkClick>
              </a:rPr>
              <a:t>English Language Proficiency Assessments for California (ELPAC</a:t>
            </a:r>
            <a:r>
              <a:rPr lang="en-US" sz="1500" dirty="0"/>
              <a:t>)</a:t>
            </a:r>
          </a:p>
          <a:p>
            <a:pPr lvl="1">
              <a:lnSpc>
                <a:spcPct val="110000"/>
              </a:lnSpc>
            </a:pPr>
            <a:r>
              <a:rPr lang="en-US" sz="1500" dirty="0">
                <a:hlinkClick r:id="rId4">
                  <a:extLst>
                    <a:ext uri="{A12FA001-AC4F-418D-AE19-62706E023703}">
                      <ahyp:hlinkClr xmlns:ahyp="http://schemas.microsoft.com/office/drawing/2018/hyperlinkcolor" val="tx"/>
                    </a:ext>
                  </a:extLst>
                </a:hlinkClick>
              </a:rPr>
              <a:t>Matrix 4</a:t>
            </a:r>
            <a:endParaRPr lang="en-US" sz="1500" dirty="0"/>
          </a:p>
          <a:p>
            <a:pPr lvl="1">
              <a:lnSpc>
                <a:spcPct val="110000"/>
              </a:lnSpc>
            </a:pPr>
            <a:r>
              <a:rPr lang="en-US" sz="1500" dirty="0">
                <a:hlinkClick r:id="rId5">
                  <a:extLst>
                    <a:ext uri="{A12FA001-AC4F-418D-AE19-62706E023703}">
                      <ahyp:hlinkClr xmlns:ahyp="http://schemas.microsoft.com/office/drawing/2018/hyperlinkcolor" val="tx"/>
                    </a:ext>
                  </a:extLst>
                </a:hlinkClick>
              </a:rPr>
              <a:t>ELPAC accessibility graphic</a:t>
            </a:r>
            <a:endParaRPr lang="en-US" sz="1500" dirty="0"/>
          </a:p>
          <a:p>
            <a:pPr marL="0">
              <a:lnSpc>
                <a:spcPct val="110000"/>
              </a:lnSpc>
            </a:pPr>
            <a:r>
              <a:rPr lang="en-US" sz="1500" dirty="0">
                <a:hlinkClick r:id="rId6">
                  <a:extLst>
                    <a:ext uri="{A12FA001-AC4F-418D-AE19-62706E023703}">
                      <ahyp:hlinkClr xmlns:ahyp="http://schemas.microsoft.com/office/drawing/2018/hyperlinkcolor" val="tx"/>
                    </a:ext>
                  </a:extLst>
                </a:hlinkClick>
              </a:rPr>
              <a:t>Ventura County SELPA Website (www.vcselpa.org): Resources for Teachers and Staff/English Learners</a:t>
            </a:r>
            <a:endParaRPr lang="en-US" sz="1500" dirty="0"/>
          </a:p>
          <a:p>
            <a:pPr lvl="1">
              <a:lnSpc>
                <a:spcPct val="110000"/>
              </a:lnSpc>
            </a:pPr>
            <a:r>
              <a:rPr lang="en-US" sz="1500" dirty="0">
                <a:hlinkClick r:id="rId7">
                  <a:extLst>
                    <a:ext uri="{A12FA001-AC4F-418D-AE19-62706E023703}">
                      <ahyp:hlinkClr xmlns:ahyp="http://schemas.microsoft.com/office/drawing/2018/hyperlinkcolor" val="tx"/>
                    </a:ext>
                  </a:extLst>
                </a:hlinkClick>
              </a:rPr>
              <a:t>Guidelines for Reclassification of English Learners with Disabilities, Ventura County SELPA (2018)</a:t>
            </a:r>
            <a:endParaRPr lang="en-US" sz="1500" dirty="0"/>
          </a:p>
          <a:p>
            <a:pPr lvl="1">
              <a:lnSpc>
                <a:spcPct val="110000"/>
              </a:lnSpc>
            </a:pPr>
            <a:r>
              <a:rPr lang="en-US" sz="1500" dirty="0">
                <a:hlinkClick r:id="rId8">
                  <a:extLst>
                    <a:ext uri="{A12FA001-AC4F-418D-AE19-62706E023703}">
                      <ahyp:hlinkClr xmlns:ahyp="http://schemas.microsoft.com/office/drawing/2018/hyperlinkcolor" val="tx"/>
                    </a:ext>
                  </a:extLst>
                </a:hlinkClick>
              </a:rPr>
              <a:t>Ventura County Comprehensive Alternate Language Proficiency Survey (VCCALPS), Ventura County SELPA (2018)</a:t>
            </a:r>
            <a:endParaRPr lang="en-US" sz="1500" dirty="0"/>
          </a:p>
          <a:p>
            <a:pPr lvl="1">
              <a:lnSpc>
                <a:spcPct val="110000"/>
              </a:lnSpc>
            </a:pPr>
            <a:r>
              <a:rPr lang="en-US" sz="1500" dirty="0">
                <a:hlinkClick r:id="rId9">
                  <a:extLst>
                    <a:ext uri="{A12FA001-AC4F-418D-AE19-62706E023703}">
                      <ahyp:hlinkClr xmlns:ahyp="http://schemas.microsoft.com/office/drawing/2018/hyperlinkcolor" val="tx"/>
                    </a:ext>
                  </a:extLst>
                </a:hlinkClick>
              </a:rPr>
              <a:t>Meeting the Needs of English Learners with Disabilities, Santa Barbara County SELPA (2017)</a:t>
            </a:r>
            <a:endParaRPr lang="en-US" sz="1500" dirty="0"/>
          </a:p>
          <a:p>
            <a:pPr lvl="1">
              <a:lnSpc>
                <a:spcPct val="110000"/>
              </a:lnSpc>
            </a:pPr>
            <a:r>
              <a:rPr lang="en-US" sz="1500" u="sng" dirty="0">
                <a:hlinkClick r:id="rId10">
                  <a:extLst>
                    <a:ext uri="{A12FA001-AC4F-418D-AE19-62706E023703}">
                      <ahyp:hlinkClr xmlns:ahyp="http://schemas.microsoft.com/office/drawing/2018/hyperlinkcolor" val="tx"/>
                    </a:ext>
                  </a:extLst>
                </a:hlinkClick>
              </a:rPr>
              <a:t>Preschool English Language Survey (PELS) </a:t>
            </a:r>
            <a:r>
              <a:rPr lang="en-US" sz="1500" dirty="0"/>
              <a:t>for Preschoolers who are being initially assessed for SPED</a:t>
            </a:r>
          </a:p>
          <a:p>
            <a:pPr lvl="1">
              <a:lnSpc>
                <a:spcPct val="110000"/>
              </a:lnSpc>
            </a:pPr>
            <a:endParaRPr lang="en-US" sz="1500" dirty="0"/>
          </a:p>
          <a:p>
            <a:pPr marL="0" indent="0">
              <a:lnSpc>
                <a:spcPct val="110000"/>
              </a:lnSpc>
              <a:buNone/>
            </a:pPr>
            <a:r>
              <a:rPr lang="en-US" sz="1700" dirty="0"/>
              <a:t>Cathi Nye </a:t>
            </a:r>
            <a:r>
              <a:rPr lang="en-US" sz="1700" dirty="0">
                <a:solidFill>
                  <a:schemeClr val="accent1"/>
                </a:solidFill>
                <a:hlinkClick r:id="rId11">
                  <a:extLst>
                    <a:ext uri="{A12FA001-AC4F-418D-AE19-62706E023703}">
                      <ahyp:hlinkClr xmlns:ahyp="http://schemas.microsoft.com/office/drawing/2018/hyperlinkcolor" val="tx"/>
                    </a:ext>
                  </a:extLst>
                </a:hlinkClick>
              </a:rPr>
              <a:t>cnye@vcoe.org</a:t>
            </a:r>
            <a:endParaRPr lang="en-US" sz="1700" dirty="0">
              <a:solidFill>
                <a:schemeClr val="accent1"/>
              </a:solidFill>
            </a:endParaRPr>
          </a:p>
          <a:p>
            <a:pPr marL="0" indent="0">
              <a:lnSpc>
                <a:spcPct val="110000"/>
              </a:lnSpc>
              <a:buNone/>
            </a:pPr>
            <a:r>
              <a:rPr lang="en-US" sz="1700" dirty="0"/>
              <a:t>Joanna V. Della Gatta </a:t>
            </a:r>
            <a:r>
              <a:rPr lang="en-US" sz="1700" dirty="0">
                <a:solidFill>
                  <a:schemeClr val="accent1"/>
                </a:solidFill>
                <a:hlinkClick r:id="rId12">
                  <a:extLst>
                    <a:ext uri="{A12FA001-AC4F-418D-AE19-62706E023703}">
                      <ahyp:hlinkClr xmlns:ahyp="http://schemas.microsoft.com/office/drawing/2018/hyperlinkcolor" val="tx"/>
                    </a:ext>
                  </a:extLst>
                </a:hlinkClick>
              </a:rPr>
              <a:t>jdellagatta@vcoe.org</a:t>
            </a:r>
            <a:r>
              <a:rPr lang="en-US" sz="1700" dirty="0">
                <a:solidFill>
                  <a:schemeClr val="accent1"/>
                </a:solidFill>
              </a:rPr>
              <a:t> </a:t>
            </a:r>
          </a:p>
        </p:txBody>
      </p:sp>
    </p:spTree>
    <p:extLst>
      <p:ext uri="{BB962C8B-B14F-4D97-AF65-F5344CB8AC3E}">
        <p14:creationId xmlns:p14="http://schemas.microsoft.com/office/powerpoint/2010/main" val="324074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2226" y="758824"/>
            <a:ext cx="6046163" cy="4670426"/>
          </a:xfrm>
        </p:spPr>
      </p:pic>
    </p:spTree>
    <p:extLst>
      <p:ext uri="{BB962C8B-B14F-4D97-AF65-F5344CB8AC3E}">
        <p14:creationId xmlns:p14="http://schemas.microsoft.com/office/powerpoint/2010/main" val="91839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9683" y="1240076"/>
            <a:ext cx="2727813" cy="4584527"/>
          </a:xfrm>
        </p:spPr>
        <p:txBody>
          <a:bodyPr anchor="t">
            <a:normAutofit/>
          </a:bodyPr>
          <a:lstStyle/>
          <a:p>
            <a:r>
              <a:rPr lang="en-US" sz="3000">
                <a:solidFill>
                  <a:srgbClr val="FFFFFF"/>
                </a:solidFill>
              </a:rPr>
              <a:t>Initial/Annual Assessment of English Language Proficiency</a:t>
            </a:r>
          </a:p>
        </p:txBody>
      </p:sp>
      <p:sp>
        <p:nvSpPr>
          <p:cNvPr id="17" name="Content Placeholder 2"/>
          <p:cNvSpPr>
            <a:spLocks noGrp="1"/>
          </p:cNvSpPr>
          <p:nvPr>
            <p:ph idx="1"/>
          </p:nvPr>
        </p:nvSpPr>
        <p:spPr>
          <a:xfrm>
            <a:off x="4062128" y="493037"/>
            <a:ext cx="8129872" cy="5871923"/>
          </a:xfrm>
        </p:spPr>
        <p:txBody>
          <a:bodyPr anchor="t">
            <a:normAutofit fontScale="85000" lnSpcReduction="20000"/>
          </a:bodyPr>
          <a:lstStyle/>
          <a:p>
            <a:pPr>
              <a:lnSpc>
                <a:spcPct val="110000"/>
              </a:lnSpc>
            </a:pPr>
            <a:endParaRPr lang="en-US" sz="1300" u="sng" dirty="0">
              <a:latin typeface="Calibri" panose="020F0502020204030204" pitchFamily="34" charset="0"/>
            </a:endParaRPr>
          </a:p>
          <a:p>
            <a:pPr marL="0" indent="0">
              <a:lnSpc>
                <a:spcPct val="110000"/>
              </a:lnSpc>
              <a:buNone/>
            </a:pPr>
            <a:endParaRPr lang="en-US" sz="1300" u="sng" dirty="0">
              <a:latin typeface="Calibri" panose="020F0502020204030204" pitchFamily="34" charset="0"/>
            </a:endParaRPr>
          </a:p>
          <a:p>
            <a:pPr>
              <a:lnSpc>
                <a:spcPct val="110000"/>
              </a:lnSpc>
            </a:pPr>
            <a:r>
              <a:rPr lang="en-US" sz="1900" u="sng" dirty="0"/>
              <a:t>Home Language Survey- </a:t>
            </a:r>
          </a:p>
          <a:p>
            <a:pPr lvl="1">
              <a:lnSpc>
                <a:spcPct val="110000"/>
              </a:lnSpc>
            </a:pPr>
            <a:r>
              <a:rPr lang="en-US" sz="1900" dirty="0"/>
              <a:t>Initial enrollment in school TK/K-12</a:t>
            </a:r>
          </a:p>
          <a:p>
            <a:pPr lvl="1">
              <a:lnSpc>
                <a:spcPct val="110000"/>
              </a:lnSpc>
            </a:pPr>
            <a:r>
              <a:rPr lang="en-US" sz="1900" dirty="0"/>
              <a:t>Given only once</a:t>
            </a:r>
          </a:p>
          <a:p>
            <a:pPr lvl="1">
              <a:lnSpc>
                <a:spcPct val="110000"/>
              </a:lnSpc>
            </a:pPr>
            <a:r>
              <a:rPr lang="en-US" sz="1900" dirty="0"/>
              <a:t>Initial determinations are reported in CALPADS</a:t>
            </a:r>
          </a:p>
          <a:p>
            <a:pPr lvl="1">
              <a:lnSpc>
                <a:spcPct val="110000"/>
              </a:lnSpc>
            </a:pPr>
            <a:r>
              <a:rPr lang="en-US" sz="1900" dirty="0"/>
              <a:t>Preschool English Language Survey (PELS)</a:t>
            </a:r>
          </a:p>
          <a:p>
            <a:pPr>
              <a:lnSpc>
                <a:spcPct val="110000"/>
              </a:lnSpc>
            </a:pPr>
            <a:r>
              <a:rPr lang="en-US" sz="1900" i="1" dirty="0"/>
              <a:t> </a:t>
            </a:r>
            <a:r>
              <a:rPr lang="en-US" sz="1900" u="sng" dirty="0"/>
              <a:t>English Language Proficiency Assessments for California</a:t>
            </a:r>
            <a:r>
              <a:rPr lang="en-US" sz="1900" dirty="0"/>
              <a:t> (ELPAC)</a:t>
            </a:r>
          </a:p>
          <a:p>
            <a:pPr lvl="1">
              <a:lnSpc>
                <a:spcPct val="110000"/>
              </a:lnSpc>
            </a:pPr>
            <a:r>
              <a:rPr lang="en-US" sz="1900" dirty="0"/>
              <a:t>All school age students Tk/K-12</a:t>
            </a:r>
          </a:p>
          <a:p>
            <a:pPr lvl="1">
              <a:lnSpc>
                <a:spcPct val="110000"/>
              </a:lnSpc>
            </a:pPr>
            <a:r>
              <a:rPr lang="en-US" sz="1900" dirty="0"/>
              <a:t>Initial and Summative</a:t>
            </a:r>
          </a:p>
          <a:p>
            <a:pPr>
              <a:lnSpc>
                <a:spcPct val="110000"/>
              </a:lnSpc>
            </a:pPr>
            <a:r>
              <a:rPr lang="en-US" sz="1900" u="sng" dirty="0"/>
              <a:t>Ventura County Comprehensive Alternate Language Proficiency Survey</a:t>
            </a:r>
            <a:r>
              <a:rPr lang="en-US" sz="1900" dirty="0"/>
              <a:t> (VCCALPS)</a:t>
            </a:r>
          </a:p>
          <a:p>
            <a:pPr lvl="1">
              <a:lnSpc>
                <a:spcPct val="110000"/>
              </a:lnSpc>
            </a:pPr>
            <a:r>
              <a:rPr lang="en-US" sz="1900" dirty="0"/>
              <a:t>For special education students only TK/K-12</a:t>
            </a:r>
          </a:p>
          <a:p>
            <a:pPr lvl="1">
              <a:lnSpc>
                <a:spcPct val="110000"/>
              </a:lnSpc>
            </a:pPr>
            <a:r>
              <a:rPr lang="en-US" sz="1900" dirty="0"/>
              <a:t>Initial and Summative</a:t>
            </a:r>
          </a:p>
          <a:p>
            <a:pPr lvl="1">
              <a:lnSpc>
                <a:spcPct val="110000"/>
              </a:lnSpc>
            </a:pPr>
            <a:r>
              <a:rPr lang="en-US" sz="1900" dirty="0"/>
              <a:t>Complete ELPAC scoring document as assessed using alternate</a:t>
            </a:r>
          </a:p>
          <a:p>
            <a:pPr lvl="1">
              <a:lnSpc>
                <a:spcPct val="110000"/>
              </a:lnSpc>
            </a:pPr>
            <a:r>
              <a:rPr lang="en-US" sz="1900" dirty="0"/>
              <a:t>Student obtains the Lowest Obtainable Student Score (LOSS)</a:t>
            </a:r>
          </a:p>
          <a:p>
            <a:pPr lvl="1">
              <a:lnSpc>
                <a:spcPct val="110000"/>
              </a:lnSpc>
            </a:pPr>
            <a:r>
              <a:rPr lang="en-US" sz="1900" dirty="0"/>
              <a:t>Not for use for IFEP</a:t>
            </a:r>
          </a:p>
          <a:p>
            <a:pPr lvl="1">
              <a:lnSpc>
                <a:spcPct val="110000"/>
              </a:lnSpc>
            </a:pPr>
            <a:r>
              <a:rPr lang="en-US" sz="1900" dirty="0"/>
              <a:t>Given at the same time the ELPAC is given to all other ELs.</a:t>
            </a:r>
          </a:p>
          <a:p>
            <a:pPr marL="0" indent="0">
              <a:lnSpc>
                <a:spcPct val="110000"/>
              </a:lnSpc>
              <a:buNone/>
            </a:pPr>
            <a:r>
              <a:rPr lang="en-US" sz="1300" dirty="0">
                <a:latin typeface="Calibri" panose="020F0502020204030204" pitchFamily="34" charset="0"/>
              </a:rPr>
              <a:t>	</a:t>
            </a:r>
          </a:p>
          <a:p>
            <a:pPr marL="0" indent="0">
              <a:lnSpc>
                <a:spcPct val="110000"/>
              </a:lnSpc>
              <a:buNone/>
            </a:pPr>
            <a:r>
              <a:rPr lang="en-US" sz="1300" dirty="0">
                <a:latin typeface="Calibri" panose="020F0502020204030204" pitchFamily="34" charset="0"/>
              </a:rPr>
              <a:t>	</a:t>
            </a:r>
          </a:p>
          <a:p>
            <a:pPr marL="0" indent="0">
              <a:lnSpc>
                <a:spcPct val="110000"/>
              </a:lnSpc>
              <a:buNone/>
            </a:pPr>
            <a:endParaRPr lang="en-US" sz="1300" dirty="0">
              <a:latin typeface="Calibri" panose="020F0502020204030204" pitchFamily="34" charset="0"/>
            </a:endParaRPr>
          </a:p>
        </p:txBody>
      </p:sp>
    </p:spTree>
    <p:extLst>
      <p:ext uri="{BB962C8B-B14F-4D97-AF65-F5344CB8AC3E}">
        <p14:creationId xmlns:p14="http://schemas.microsoft.com/office/powerpoint/2010/main" val="200568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37CB6E-016B-41CB-961F-A30E68185821}"/>
              </a:ext>
            </a:extLst>
          </p:cNvPr>
          <p:cNvPicPr>
            <a:picLocks noChangeAspect="1"/>
          </p:cNvPicPr>
          <p:nvPr/>
        </p:nvPicPr>
        <p:blipFill>
          <a:blip r:embed="rId3"/>
          <a:stretch>
            <a:fillRect/>
          </a:stretch>
        </p:blipFill>
        <p:spPr>
          <a:xfrm>
            <a:off x="707267" y="844051"/>
            <a:ext cx="10933748" cy="4767263"/>
          </a:xfrm>
          <a:prstGeom prst="rect">
            <a:avLst/>
          </a:prstGeom>
        </p:spPr>
      </p:pic>
      <p:sp>
        <p:nvSpPr>
          <p:cNvPr id="3" name="Rectangle: Rounded Corners 2">
            <a:extLst>
              <a:ext uri="{FF2B5EF4-FFF2-40B4-BE49-F238E27FC236}">
                <a16:creationId xmlns:a16="http://schemas.microsoft.com/office/drawing/2014/main" id="{980C461A-A937-4EC2-8977-1ED2AEA4E66F}"/>
              </a:ext>
            </a:extLst>
          </p:cNvPr>
          <p:cNvSpPr/>
          <p:nvPr/>
        </p:nvSpPr>
        <p:spPr>
          <a:xfrm>
            <a:off x="5915783" y="1423377"/>
            <a:ext cx="2070100" cy="2362200"/>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93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C51009-A09A-4689-8E6C-F8FC99E6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249961" y="1600199"/>
            <a:ext cx="3173482" cy="4297680"/>
          </a:xfrm>
        </p:spPr>
        <p:txBody>
          <a:bodyPr anchor="ctr">
            <a:normAutofit/>
          </a:bodyPr>
          <a:lstStyle/>
          <a:p>
            <a:r>
              <a:rPr lang="en-US" dirty="0"/>
              <a:t>Initial/Annual Assessment of English Language Proficiency</a:t>
            </a:r>
            <a:endParaRPr lang="en-US"/>
          </a:p>
        </p:txBody>
      </p:sp>
      <p:cxnSp>
        <p:nvCxnSpPr>
          <p:cNvPr id="10" name="Straight Connector 9">
            <a:extLst>
              <a:ext uri="{FF2B5EF4-FFF2-40B4-BE49-F238E27FC236}">
                <a16:creationId xmlns:a16="http://schemas.microsoft.com/office/drawing/2014/main" id="{9EC65442-F244-409C-BF44-C5D6472E81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199"/>
            <a:ext cx="0" cy="42976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885151" y="1600199"/>
            <a:ext cx="6169703" cy="4297680"/>
          </a:xfrm>
        </p:spPr>
        <p:txBody>
          <a:bodyPr anchor="ctr">
            <a:normAutofit/>
          </a:bodyPr>
          <a:lstStyle/>
          <a:p>
            <a:pPr fontAlgn="base"/>
            <a:r>
              <a:rPr lang="en-US" dirty="0"/>
              <a:t>A TK/K-12 student with any language other than English spoken in the home (on the Home Language Survey) must be assessed within the first 30 days of enrollment. </a:t>
            </a:r>
          </a:p>
          <a:p>
            <a:pPr fontAlgn="base"/>
            <a:r>
              <a:rPr lang="en-US" dirty="0"/>
              <a:t>The results will lead to initial identification of students as English learners (ELs).</a:t>
            </a:r>
          </a:p>
          <a:p>
            <a:pPr fontAlgn="base"/>
            <a:r>
              <a:rPr lang="en-US" dirty="0"/>
              <a:t>Annual summative assessment to measure a student’s progress in learning English and to identify the student’s English Language Proficiency (ELP) level</a:t>
            </a:r>
          </a:p>
          <a:p>
            <a:pPr marL="109728" indent="0">
              <a:buNone/>
            </a:pPr>
            <a:endParaRPr lang="en-US" dirty="0"/>
          </a:p>
        </p:txBody>
      </p:sp>
    </p:spTree>
    <p:extLst>
      <p:ext uri="{BB962C8B-B14F-4D97-AF65-F5344CB8AC3E}">
        <p14:creationId xmlns:p14="http://schemas.microsoft.com/office/powerpoint/2010/main" val="85178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D45C38-E618-4306-8CE6-FAD8014E9F5C}"/>
              </a:ext>
            </a:extLst>
          </p:cNvPr>
          <p:cNvSpPr>
            <a:spLocks noGrp="1"/>
          </p:cNvSpPr>
          <p:nvPr>
            <p:ph type="body" idx="4294967295"/>
          </p:nvPr>
        </p:nvSpPr>
        <p:spPr>
          <a:xfrm>
            <a:off x="1803400" y="1452563"/>
            <a:ext cx="4608513" cy="801687"/>
          </a:xfrm>
        </p:spPr>
        <p:txBody>
          <a:bodyPr/>
          <a:lstStyle/>
          <a:p>
            <a:pPr marL="0" indent="0">
              <a:buNone/>
            </a:pPr>
            <a:r>
              <a:rPr lang="en-US" dirty="0"/>
              <a:t>ELPAC</a:t>
            </a:r>
          </a:p>
        </p:txBody>
      </p:sp>
      <p:sp>
        <p:nvSpPr>
          <p:cNvPr id="5" name="Text Placeholder 4">
            <a:extLst>
              <a:ext uri="{FF2B5EF4-FFF2-40B4-BE49-F238E27FC236}">
                <a16:creationId xmlns:a16="http://schemas.microsoft.com/office/drawing/2014/main" id="{3289E79C-B0A9-40FE-A6BB-B97E6896FDA9}"/>
              </a:ext>
            </a:extLst>
          </p:cNvPr>
          <p:cNvSpPr>
            <a:spLocks noGrp="1"/>
          </p:cNvSpPr>
          <p:nvPr>
            <p:ph type="body" sz="quarter" idx="4294967295"/>
          </p:nvPr>
        </p:nvSpPr>
        <p:spPr>
          <a:xfrm>
            <a:off x="7405688" y="1452563"/>
            <a:ext cx="4608512" cy="801687"/>
          </a:xfrm>
        </p:spPr>
        <p:txBody>
          <a:bodyPr/>
          <a:lstStyle/>
          <a:p>
            <a:pPr marL="0" indent="0">
              <a:buNone/>
            </a:pPr>
            <a:r>
              <a:rPr lang="en-US" dirty="0"/>
              <a:t>VCCALPS</a:t>
            </a:r>
          </a:p>
        </p:txBody>
      </p:sp>
      <p:sp>
        <p:nvSpPr>
          <p:cNvPr id="2" name="Title 1">
            <a:extLst>
              <a:ext uri="{FF2B5EF4-FFF2-40B4-BE49-F238E27FC236}">
                <a16:creationId xmlns:a16="http://schemas.microsoft.com/office/drawing/2014/main" id="{56CE84AB-4216-47CB-AADA-CE555A57BD3F}"/>
              </a:ext>
            </a:extLst>
          </p:cNvPr>
          <p:cNvSpPr>
            <a:spLocks noGrp="1"/>
          </p:cNvSpPr>
          <p:nvPr>
            <p:ph type="title" idx="4294967295"/>
          </p:nvPr>
        </p:nvSpPr>
        <p:spPr>
          <a:xfrm>
            <a:off x="931863" y="197645"/>
            <a:ext cx="9520237" cy="1058862"/>
          </a:xfrm>
        </p:spPr>
        <p:txBody>
          <a:bodyPr/>
          <a:lstStyle/>
          <a:p>
            <a:pPr algn="ctr"/>
            <a:r>
              <a:rPr lang="en-US" dirty="0"/>
              <a:t>ELPAC/VCCALPS</a:t>
            </a:r>
          </a:p>
        </p:txBody>
      </p:sp>
      <p:sp>
        <p:nvSpPr>
          <p:cNvPr id="4" name="Content Placeholder 3">
            <a:extLst>
              <a:ext uri="{FF2B5EF4-FFF2-40B4-BE49-F238E27FC236}">
                <a16:creationId xmlns:a16="http://schemas.microsoft.com/office/drawing/2014/main" id="{C164E72D-C5AE-4C74-8A41-FC3056EB3C3A}"/>
              </a:ext>
            </a:extLst>
          </p:cNvPr>
          <p:cNvSpPr>
            <a:spLocks noGrp="1"/>
          </p:cNvSpPr>
          <p:nvPr>
            <p:ph sz="half" idx="4294967295"/>
          </p:nvPr>
        </p:nvSpPr>
        <p:spPr>
          <a:xfrm>
            <a:off x="1308100" y="1967706"/>
            <a:ext cx="3503613" cy="3436937"/>
          </a:xfrm>
        </p:spPr>
        <p:txBody>
          <a:bodyPr>
            <a:noAutofit/>
          </a:bodyPr>
          <a:lstStyle/>
          <a:p>
            <a:r>
              <a:rPr lang="en-US" dirty="0"/>
              <a:t>English Language Proficiency Assessments for California</a:t>
            </a:r>
            <a:endParaRPr lang="en-US" sz="2000" dirty="0"/>
          </a:p>
          <a:p>
            <a:pPr lvl="1"/>
            <a:r>
              <a:rPr lang="en-US" sz="2000" dirty="0"/>
              <a:t>Listening </a:t>
            </a:r>
          </a:p>
          <a:p>
            <a:pPr lvl="1"/>
            <a:r>
              <a:rPr lang="en-US" sz="2000" dirty="0"/>
              <a:t>Speaking</a:t>
            </a:r>
          </a:p>
          <a:p>
            <a:pPr lvl="1"/>
            <a:r>
              <a:rPr lang="en-US" sz="2000" dirty="0"/>
              <a:t>Reading</a:t>
            </a:r>
          </a:p>
          <a:p>
            <a:pPr lvl="1"/>
            <a:r>
              <a:rPr lang="en-US" sz="2000" dirty="0"/>
              <a:t>Writing</a:t>
            </a:r>
          </a:p>
        </p:txBody>
      </p:sp>
      <p:sp>
        <p:nvSpPr>
          <p:cNvPr id="6" name="Content Placeholder 5">
            <a:extLst>
              <a:ext uri="{FF2B5EF4-FFF2-40B4-BE49-F238E27FC236}">
                <a16:creationId xmlns:a16="http://schemas.microsoft.com/office/drawing/2014/main" id="{42E80CF3-BC6C-4FDC-9C05-82CCFBE85A6D}"/>
              </a:ext>
            </a:extLst>
          </p:cNvPr>
          <p:cNvSpPr>
            <a:spLocks noGrp="1"/>
          </p:cNvSpPr>
          <p:nvPr>
            <p:ph sz="half" idx="4294967295"/>
          </p:nvPr>
        </p:nvSpPr>
        <p:spPr>
          <a:xfrm>
            <a:off x="6584950" y="1967706"/>
            <a:ext cx="4603750" cy="3630613"/>
          </a:xfrm>
        </p:spPr>
        <p:txBody>
          <a:bodyPr>
            <a:normAutofit/>
          </a:bodyPr>
          <a:lstStyle/>
          <a:p>
            <a:r>
              <a:rPr lang="en-US" dirty="0"/>
              <a:t>Ventura County Comprehensive Alternate Language Proficiency Survey</a:t>
            </a:r>
          </a:p>
          <a:p>
            <a:pPr lvl="1"/>
            <a:r>
              <a:rPr lang="en-US" sz="2000" dirty="0"/>
              <a:t>Listening </a:t>
            </a:r>
          </a:p>
          <a:p>
            <a:pPr lvl="1"/>
            <a:r>
              <a:rPr lang="en-US" sz="2000" dirty="0"/>
              <a:t>Speaking</a:t>
            </a:r>
          </a:p>
          <a:p>
            <a:pPr lvl="1"/>
            <a:r>
              <a:rPr lang="en-US" sz="2000" dirty="0"/>
              <a:t>Reading</a:t>
            </a:r>
          </a:p>
          <a:p>
            <a:pPr lvl="1"/>
            <a:r>
              <a:rPr lang="en-US" sz="2000" dirty="0"/>
              <a:t>Writing</a:t>
            </a:r>
          </a:p>
          <a:p>
            <a:endParaRPr lang="en-US" dirty="0"/>
          </a:p>
        </p:txBody>
      </p:sp>
    </p:spTree>
    <p:extLst>
      <p:ext uri="{BB962C8B-B14F-4D97-AF65-F5344CB8AC3E}">
        <p14:creationId xmlns:p14="http://schemas.microsoft.com/office/powerpoint/2010/main" val="407849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37146" y="168414"/>
            <a:ext cx="9520238" cy="1049338"/>
          </a:xfrm>
        </p:spPr>
        <p:txBody>
          <a:bodyPr/>
          <a:lstStyle/>
          <a:p>
            <a:pPr algn="ctr"/>
            <a:r>
              <a:rPr lang="en-US" dirty="0"/>
              <a:t>Introduction and Purpose of the VCCALPS</a:t>
            </a:r>
          </a:p>
        </p:txBody>
      </p:sp>
      <p:sp>
        <p:nvSpPr>
          <p:cNvPr id="3" name="Content Placeholder 2"/>
          <p:cNvSpPr>
            <a:spLocks noGrp="1"/>
          </p:cNvSpPr>
          <p:nvPr>
            <p:ph idx="4294967295"/>
          </p:nvPr>
        </p:nvSpPr>
        <p:spPr>
          <a:xfrm>
            <a:off x="1534617" y="1584325"/>
            <a:ext cx="9520237" cy="3451225"/>
          </a:xfrm>
        </p:spPr>
        <p:txBody>
          <a:bodyPr>
            <a:normAutofit/>
          </a:bodyPr>
          <a:lstStyle/>
          <a:p>
            <a:r>
              <a:rPr lang="en-US" dirty="0"/>
              <a:t>IEP team decision- use the Worksheet for Alternate Assessment </a:t>
            </a:r>
          </a:p>
          <a:p>
            <a:pPr lvl="1"/>
            <a:r>
              <a:rPr lang="en-US" sz="2000" dirty="0"/>
              <a:t>If any items are marked disagree, team considers using an alternate to the ELPAC or give the ELPAC with supports.</a:t>
            </a:r>
            <a:endParaRPr lang="en-US" dirty="0"/>
          </a:p>
          <a:p>
            <a:r>
              <a:rPr lang="en-US" dirty="0"/>
              <a:t>Assess language proficiency of students with moderate to severe disabilities, who because of their disability cannot access all or part of the ELPAC</a:t>
            </a:r>
          </a:p>
        </p:txBody>
      </p:sp>
      <p:pic>
        <p:nvPicPr>
          <p:cNvPr id="4" name="Picture 3">
            <a:extLst>
              <a:ext uri="{FF2B5EF4-FFF2-40B4-BE49-F238E27FC236}">
                <a16:creationId xmlns:a16="http://schemas.microsoft.com/office/drawing/2014/main" id="{821C2DAC-ADA5-480C-8257-F9050BA9831A}"/>
              </a:ext>
            </a:extLst>
          </p:cNvPr>
          <p:cNvPicPr>
            <a:picLocks noChangeAspect="1"/>
          </p:cNvPicPr>
          <p:nvPr/>
        </p:nvPicPr>
        <p:blipFill>
          <a:blip r:embed="rId3"/>
          <a:stretch>
            <a:fillRect/>
          </a:stretch>
        </p:blipFill>
        <p:spPr>
          <a:xfrm>
            <a:off x="1137146" y="3984486"/>
            <a:ext cx="9705975" cy="2705100"/>
          </a:xfrm>
          <a:prstGeom prst="rect">
            <a:avLst/>
          </a:prstGeom>
        </p:spPr>
      </p:pic>
    </p:spTree>
    <p:extLst>
      <p:ext uri="{BB962C8B-B14F-4D97-AF65-F5344CB8AC3E}">
        <p14:creationId xmlns:p14="http://schemas.microsoft.com/office/powerpoint/2010/main" val="1735713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4A65-04B3-47B9-A650-E854ED5052A7}"/>
              </a:ext>
            </a:extLst>
          </p:cNvPr>
          <p:cNvSpPr>
            <a:spLocks noGrp="1"/>
          </p:cNvSpPr>
          <p:nvPr>
            <p:ph type="title" idx="4294967295"/>
          </p:nvPr>
        </p:nvSpPr>
        <p:spPr>
          <a:xfrm>
            <a:off x="635000" y="507717"/>
            <a:ext cx="10375899" cy="963612"/>
          </a:xfrm>
        </p:spPr>
        <p:txBody>
          <a:bodyPr>
            <a:normAutofit/>
          </a:bodyPr>
          <a:lstStyle/>
          <a:p>
            <a:pPr algn="ctr"/>
            <a:r>
              <a:rPr lang="en-US" dirty="0"/>
              <a:t>Introduction and Purpose of the VCCALPS</a:t>
            </a:r>
          </a:p>
        </p:txBody>
      </p:sp>
      <p:sp>
        <p:nvSpPr>
          <p:cNvPr id="3" name="Content Placeholder 2">
            <a:extLst>
              <a:ext uri="{FF2B5EF4-FFF2-40B4-BE49-F238E27FC236}">
                <a16:creationId xmlns:a16="http://schemas.microsoft.com/office/drawing/2014/main" id="{C53C6F48-686B-4ECC-9B45-C227F81579A0}"/>
              </a:ext>
            </a:extLst>
          </p:cNvPr>
          <p:cNvSpPr>
            <a:spLocks noGrp="1"/>
          </p:cNvSpPr>
          <p:nvPr>
            <p:ph idx="4294967295"/>
          </p:nvPr>
        </p:nvSpPr>
        <p:spPr>
          <a:xfrm>
            <a:off x="1490663" y="1978025"/>
            <a:ext cx="9520237" cy="3449638"/>
          </a:xfrm>
        </p:spPr>
        <p:txBody>
          <a:bodyPr/>
          <a:lstStyle/>
          <a:p>
            <a:r>
              <a:rPr lang="en-US" dirty="0"/>
              <a:t>Assesses in all required areas: Listening, Speaking, Reading and Writing</a:t>
            </a:r>
          </a:p>
          <a:p>
            <a:r>
              <a:rPr lang="en-US" dirty="0"/>
              <a:t>Establishes levels in both the primary language and English</a:t>
            </a:r>
          </a:p>
          <a:p>
            <a:r>
              <a:rPr lang="en-US" dirty="0"/>
              <a:t>Results may be used in reclassifying a student to Fully English Proficient (RFEP</a:t>
            </a:r>
            <a:r>
              <a:rPr lang="en-US" dirty="0">
                <a:latin typeface="Calibri" panose="020F0502020204030204" pitchFamily="34" charset="0"/>
              </a:rPr>
              <a:t>)</a:t>
            </a:r>
          </a:p>
          <a:p>
            <a:endParaRPr lang="en-US" dirty="0"/>
          </a:p>
        </p:txBody>
      </p:sp>
      <p:pic>
        <p:nvPicPr>
          <p:cNvPr id="4" name="Picture 3">
            <a:extLst>
              <a:ext uri="{FF2B5EF4-FFF2-40B4-BE49-F238E27FC236}">
                <a16:creationId xmlns:a16="http://schemas.microsoft.com/office/drawing/2014/main" id="{AC55823B-F9E5-4FC6-B6C7-F626A138BE77}"/>
              </a:ext>
            </a:extLst>
          </p:cNvPr>
          <p:cNvPicPr>
            <a:picLocks noChangeAspect="1"/>
          </p:cNvPicPr>
          <p:nvPr/>
        </p:nvPicPr>
        <p:blipFill>
          <a:blip r:embed="rId3"/>
          <a:stretch>
            <a:fillRect/>
          </a:stretch>
        </p:blipFill>
        <p:spPr>
          <a:xfrm>
            <a:off x="525417" y="4149812"/>
            <a:ext cx="5264770" cy="1718665"/>
          </a:xfrm>
          <a:prstGeom prst="rect">
            <a:avLst/>
          </a:prstGeom>
        </p:spPr>
      </p:pic>
      <p:pic>
        <p:nvPicPr>
          <p:cNvPr id="5" name="Picture 4">
            <a:extLst>
              <a:ext uri="{FF2B5EF4-FFF2-40B4-BE49-F238E27FC236}">
                <a16:creationId xmlns:a16="http://schemas.microsoft.com/office/drawing/2014/main" id="{C1B0E7BF-9A8C-4F82-9E62-A4F1C82C784D}"/>
              </a:ext>
            </a:extLst>
          </p:cNvPr>
          <p:cNvPicPr>
            <a:picLocks noChangeAspect="1"/>
          </p:cNvPicPr>
          <p:nvPr/>
        </p:nvPicPr>
        <p:blipFill>
          <a:blip r:embed="rId4"/>
          <a:stretch>
            <a:fillRect/>
          </a:stretch>
        </p:blipFill>
        <p:spPr>
          <a:xfrm>
            <a:off x="6096000" y="4149813"/>
            <a:ext cx="5570583" cy="1718664"/>
          </a:xfrm>
          <a:prstGeom prst="rect">
            <a:avLst/>
          </a:prstGeom>
        </p:spPr>
      </p:pic>
    </p:spTree>
    <p:extLst>
      <p:ext uri="{BB962C8B-B14F-4D97-AF65-F5344CB8AC3E}">
        <p14:creationId xmlns:p14="http://schemas.microsoft.com/office/powerpoint/2010/main" val="34229828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9F5CA04-4AE5-4561-8676-55CA3F736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3" name="Picture 22">
            <a:extLst>
              <a:ext uri="{FF2B5EF4-FFF2-40B4-BE49-F238E27FC236}">
                <a16:creationId xmlns:a16="http://schemas.microsoft.com/office/drawing/2014/main" id="{010F1679-CFC3-4BCE-98A3-B5EFE23B93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25" name="Straight Connector 24">
            <a:extLst>
              <a:ext uri="{FF2B5EF4-FFF2-40B4-BE49-F238E27FC236}">
                <a16:creationId xmlns:a16="http://schemas.microsoft.com/office/drawing/2014/main" id="{2721788B-AA9B-419E-9D39-E0F271859B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25ACC8-4517-494C-A678-849320FE32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29" name="Rectangle 28">
            <a:extLst>
              <a:ext uri="{FF2B5EF4-FFF2-40B4-BE49-F238E27FC236}">
                <a16:creationId xmlns:a16="http://schemas.microsoft.com/office/drawing/2014/main" id="{686EB35B-B2EB-4EAB-BDE8-83CAE06A6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63B500F-839E-46D9-A3C4-67DF88656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idx="4294967295"/>
          </p:nvPr>
        </p:nvSpPr>
        <p:spPr>
          <a:xfrm>
            <a:off x="1451581" y="5008500"/>
            <a:ext cx="9603272" cy="960755"/>
          </a:xfrm>
        </p:spPr>
        <p:txBody>
          <a:bodyPr vert="horz" lIns="91440" tIns="45720" rIns="91440" bIns="45720" rtlCol="0" anchor="t">
            <a:normAutofit/>
          </a:bodyPr>
          <a:lstStyle/>
          <a:p>
            <a:r>
              <a:rPr lang="en-US" dirty="0"/>
              <a:t>Administering the VCCALPS</a:t>
            </a:r>
            <a:endParaRPr lang="en-US"/>
          </a:p>
        </p:txBody>
      </p:sp>
      <p:cxnSp>
        <p:nvCxnSpPr>
          <p:cNvPr id="33" name="Straight Connector 32">
            <a:extLst>
              <a:ext uri="{FF2B5EF4-FFF2-40B4-BE49-F238E27FC236}">
                <a16:creationId xmlns:a16="http://schemas.microsoft.com/office/drawing/2014/main" id="{95F8FFA3-51E9-45EB-B89E-919778E862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4826256"/>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35" name="Straight Connector 34">
            <a:extLst>
              <a:ext uri="{FF2B5EF4-FFF2-40B4-BE49-F238E27FC236}">
                <a16:creationId xmlns:a16="http://schemas.microsoft.com/office/drawing/2014/main" id="{4416BEB0-51B9-4A27-AD03-E6C85D470E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B61183E8-2DE9-4D72-B617-9E99147902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graphicFrame>
        <p:nvGraphicFramePr>
          <p:cNvPr id="5" name="Content Placeholder 2">
            <a:extLst>
              <a:ext uri="{FF2B5EF4-FFF2-40B4-BE49-F238E27FC236}">
                <a16:creationId xmlns:a16="http://schemas.microsoft.com/office/drawing/2014/main" id="{A260A3DA-8C69-4DA0-B341-317A4223E725}"/>
              </a:ext>
            </a:extLst>
          </p:cNvPr>
          <p:cNvGraphicFramePr>
            <a:graphicFrameLocks noGrp="1"/>
          </p:cNvGraphicFramePr>
          <p:nvPr>
            <p:ph idx="4294967295"/>
            <p:extLst>
              <p:ext uri="{D42A27DB-BD31-4B8C-83A1-F6EECF244321}">
                <p14:modId xmlns:p14="http://schemas.microsoft.com/office/powerpoint/2010/main" val="1526596162"/>
              </p:ext>
            </p:extLst>
          </p:nvPr>
        </p:nvGraphicFramePr>
        <p:xfrm>
          <a:off x="-549701" y="136810"/>
          <a:ext cx="12570251" cy="5352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34650809"/>
      </p:ext>
    </p:extLst>
  </p:cSld>
  <p:clrMapOvr>
    <a:masterClrMapping/>
  </p:clrMapOvr>
</p:sld>
</file>

<file path=ppt/theme/theme1.xml><?xml version="1.0" encoding="utf-8"?>
<a:theme xmlns:a="http://schemas.openxmlformats.org/drawingml/2006/main" name="Gallery">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2216</Words>
  <Application>Microsoft Office PowerPoint</Application>
  <PresentationFormat>Widescreen</PresentationFormat>
  <Paragraphs>216</Paragraphs>
  <Slides>22</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Palatino Linotype</vt:lpstr>
      <vt:lpstr>Gallery</vt:lpstr>
      <vt:lpstr> Administering the VCCALPS: Trainer of Trainers State SELPA </vt:lpstr>
      <vt:lpstr>Assessment of English Language Proficiency</vt:lpstr>
      <vt:lpstr>Initial/Annual Assessment of English Language Proficiency</vt:lpstr>
      <vt:lpstr>PowerPoint Presentation</vt:lpstr>
      <vt:lpstr>Initial/Annual Assessment of English Language Proficiency</vt:lpstr>
      <vt:lpstr>ELPAC/VCCALPS</vt:lpstr>
      <vt:lpstr>Introduction and Purpose of the VCCALPS</vt:lpstr>
      <vt:lpstr>Introduction and Purpose of the VCCALPS</vt:lpstr>
      <vt:lpstr>Administering the VCCALPS</vt:lpstr>
      <vt:lpstr>What if…</vt:lpstr>
      <vt:lpstr>PowerPoint Presentation</vt:lpstr>
      <vt:lpstr>Practice with a partner: Listening portion </vt:lpstr>
      <vt:lpstr>Practice with a partner: Speaking portion </vt:lpstr>
      <vt:lpstr>Practice with a partner: Reading portion </vt:lpstr>
      <vt:lpstr>Practice with a partner: Writing portion </vt:lpstr>
      <vt:lpstr>Scoring</vt:lpstr>
      <vt:lpstr>Practice Scoring</vt:lpstr>
      <vt:lpstr>Now What???</vt:lpstr>
      <vt:lpstr>IEP Team Recommendation for Reclassification</vt:lpstr>
      <vt:lpstr>Questions?</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Administering the VCCALPS: Trainer of Trainers State SELPA </dc:title>
  <dc:creator>Joanna Della Gatta</dc:creator>
  <cp:lastModifiedBy>Joanna Della Gatta</cp:lastModifiedBy>
  <cp:revision>5</cp:revision>
  <dcterms:created xsi:type="dcterms:W3CDTF">2019-01-25T21:10:36Z</dcterms:created>
  <dcterms:modified xsi:type="dcterms:W3CDTF">2019-03-28T17:00:53Z</dcterms:modified>
</cp:coreProperties>
</file>