
<file path=[Content_Types].xml><?xml version="1.0" encoding="utf-8"?>
<Types xmlns="http://schemas.openxmlformats.org/package/2006/content-types">
  <Default Extension="png" ContentType="image/png"/>
  <Default Extension="svg" ContentType="image/svg+xml"/>
  <Default Extension="jpeg" ContentType="image/jpeg"/>
  <Default Extension="jpg&amp;ehk=0GQJWGzMMSdpVzz06VOVHQ&amp;r=0&amp;pid=OfficeInsert"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9"/>
  </p:notesMasterIdLst>
  <p:sldIdLst>
    <p:sldId id="256" r:id="rId2"/>
    <p:sldId id="257" r:id="rId3"/>
    <p:sldId id="278" r:id="rId4"/>
    <p:sldId id="280" r:id="rId5"/>
    <p:sldId id="281" r:id="rId6"/>
    <p:sldId id="282" r:id="rId7"/>
    <p:sldId id="285" r:id="rId8"/>
    <p:sldId id="283" r:id="rId9"/>
    <p:sldId id="262" r:id="rId10"/>
    <p:sldId id="272" r:id="rId11"/>
    <p:sldId id="273" r:id="rId12"/>
    <p:sldId id="274" r:id="rId13"/>
    <p:sldId id="286" r:id="rId14"/>
    <p:sldId id="287" r:id="rId15"/>
    <p:sldId id="263" r:id="rId16"/>
    <p:sldId id="288" r:id="rId17"/>
    <p:sldId id="289" r:id="rId18"/>
    <p:sldId id="290" r:id="rId19"/>
    <p:sldId id="291" r:id="rId20"/>
    <p:sldId id="292" r:id="rId21"/>
    <p:sldId id="293" r:id="rId22"/>
    <p:sldId id="302" r:id="rId23"/>
    <p:sldId id="294" r:id="rId24"/>
    <p:sldId id="295" r:id="rId25"/>
    <p:sldId id="296" r:id="rId26"/>
    <p:sldId id="297" r:id="rId27"/>
    <p:sldId id="298" r:id="rId28"/>
    <p:sldId id="299" r:id="rId29"/>
    <p:sldId id="300" r:id="rId30"/>
    <p:sldId id="301" r:id="rId31"/>
    <p:sldId id="275" r:id="rId32"/>
    <p:sldId id="276" r:id="rId33"/>
    <p:sldId id="277" r:id="rId34"/>
    <p:sldId id="258" r:id="rId35"/>
    <p:sldId id="265" r:id="rId36"/>
    <p:sldId id="266" r:id="rId37"/>
    <p:sldId id="259"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60148" autoAdjust="0"/>
  </p:normalViewPr>
  <p:slideViewPr>
    <p:cSldViewPr snapToGrid="0">
      <p:cViewPr varScale="1">
        <p:scale>
          <a:sx n="54" d="100"/>
          <a:sy n="54" d="100"/>
        </p:scale>
        <p:origin x="194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89B2D6-725D-4F1E-85CF-50920D140D82}"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0F5ADF40-5192-479A-8C12-55551DD9039D}">
      <dgm:prSet/>
      <dgm:spPr/>
      <dgm:t>
        <a:bodyPr/>
        <a:lstStyle/>
        <a:p>
          <a:r>
            <a:rPr lang="en-US"/>
            <a:t>English language proficiency (ELP) assessment</a:t>
          </a:r>
        </a:p>
      </dgm:t>
    </dgm:pt>
    <dgm:pt modelId="{07C223D9-2D3F-46B5-AE83-8BE777708104}" type="parTrans" cxnId="{59968729-7342-4037-9B42-E7E3D684BB52}">
      <dgm:prSet/>
      <dgm:spPr/>
      <dgm:t>
        <a:bodyPr/>
        <a:lstStyle/>
        <a:p>
          <a:endParaRPr lang="en-US"/>
        </a:p>
      </dgm:t>
    </dgm:pt>
    <dgm:pt modelId="{50B8DF87-B113-4041-9396-160C5B099442}" type="sibTrans" cxnId="{59968729-7342-4037-9B42-E7E3D684BB52}">
      <dgm:prSet/>
      <dgm:spPr/>
      <dgm:t>
        <a:bodyPr/>
        <a:lstStyle/>
        <a:p>
          <a:endParaRPr lang="en-US"/>
        </a:p>
      </dgm:t>
    </dgm:pt>
    <dgm:pt modelId="{FA3F306C-0B8F-4EDD-A680-8F957E1A4BC3}">
      <dgm:prSet/>
      <dgm:spPr/>
      <dgm:t>
        <a:bodyPr/>
        <a:lstStyle/>
        <a:p>
          <a:r>
            <a:rPr lang="en-US"/>
            <a:t>Do not meet minimum scores</a:t>
          </a:r>
        </a:p>
      </dgm:t>
    </dgm:pt>
    <dgm:pt modelId="{6EA12C5C-88DD-4137-8F6E-07DE8EFD8F4A}" type="parTrans" cxnId="{0DFE3CDB-5C6B-44D0-9496-FD74FEB028BB}">
      <dgm:prSet/>
      <dgm:spPr/>
      <dgm:t>
        <a:bodyPr/>
        <a:lstStyle/>
        <a:p>
          <a:endParaRPr lang="en-US"/>
        </a:p>
      </dgm:t>
    </dgm:pt>
    <dgm:pt modelId="{009063AA-0A19-44B1-8F55-0ED0DE393146}" type="sibTrans" cxnId="{0DFE3CDB-5C6B-44D0-9496-FD74FEB028BB}">
      <dgm:prSet/>
      <dgm:spPr/>
      <dgm:t>
        <a:bodyPr/>
        <a:lstStyle/>
        <a:p>
          <a:endParaRPr lang="en-US"/>
        </a:p>
      </dgm:t>
    </dgm:pt>
    <dgm:pt modelId="{5D834D3E-40D6-40A5-9E47-098AA8B15D47}">
      <dgm:prSet/>
      <dgm:spPr/>
      <dgm:t>
        <a:bodyPr/>
        <a:lstStyle/>
        <a:p>
          <a:r>
            <a:rPr lang="en-US"/>
            <a:t>Basic Skills comparison (SBAC or local assessments determined by LEA)</a:t>
          </a:r>
        </a:p>
      </dgm:t>
    </dgm:pt>
    <dgm:pt modelId="{D2C0806F-B91A-439C-B20B-3ED1A1A6045E}" type="parTrans" cxnId="{67ED3464-8D0C-4D52-B6DA-8D5F3E667E4A}">
      <dgm:prSet/>
      <dgm:spPr/>
      <dgm:t>
        <a:bodyPr/>
        <a:lstStyle/>
        <a:p>
          <a:endParaRPr lang="en-US"/>
        </a:p>
      </dgm:t>
    </dgm:pt>
    <dgm:pt modelId="{F520CDED-1C8D-47A9-B356-99CFC45D1362}" type="sibTrans" cxnId="{67ED3464-8D0C-4D52-B6DA-8D5F3E667E4A}">
      <dgm:prSet/>
      <dgm:spPr/>
      <dgm:t>
        <a:bodyPr/>
        <a:lstStyle/>
        <a:p>
          <a:endParaRPr lang="en-US"/>
        </a:p>
      </dgm:t>
    </dgm:pt>
    <dgm:pt modelId="{02501186-34DF-4250-81D5-3EF9DDB8077A}">
      <dgm:prSet/>
      <dgm:spPr/>
      <dgm:t>
        <a:bodyPr/>
        <a:lstStyle/>
        <a:p>
          <a:r>
            <a:rPr lang="en-US"/>
            <a:t>Do not meet proficiency on ELA</a:t>
          </a:r>
        </a:p>
      </dgm:t>
    </dgm:pt>
    <dgm:pt modelId="{2D8CCFA9-0A5B-418E-9006-93255492AD1C}" type="parTrans" cxnId="{74FBEA66-60E6-4738-A005-D650D4D039EB}">
      <dgm:prSet/>
      <dgm:spPr/>
      <dgm:t>
        <a:bodyPr/>
        <a:lstStyle/>
        <a:p>
          <a:endParaRPr lang="en-US"/>
        </a:p>
      </dgm:t>
    </dgm:pt>
    <dgm:pt modelId="{92A865CE-CABC-4167-BA9D-A000DA97CF30}" type="sibTrans" cxnId="{74FBEA66-60E6-4738-A005-D650D4D039EB}">
      <dgm:prSet/>
      <dgm:spPr/>
      <dgm:t>
        <a:bodyPr/>
        <a:lstStyle/>
        <a:p>
          <a:endParaRPr lang="en-US"/>
        </a:p>
      </dgm:t>
    </dgm:pt>
    <dgm:pt modelId="{3EBC4247-5C8C-4656-B406-B9AEF2938ADD}">
      <dgm:prSet/>
      <dgm:spPr/>
      <dgm:t>
        <a:bodyPr/>
        <a:lstStyle/>
        <a:p>
          <a:r>
            <a:rPr lang="en-US"/>
            <a:t>Classroom performance</a:t>
          </a:r>
        </a:p>
      </dgm:t>
    </dgm:pt>
    <dgm:pt modelId="{9EB08545-CE1F-43D3-8EEA-5762433D0517}" type="parTrans" cxnId="{66CE533E-0AB5-4141-8B75-ABA64F0E5CD2}">
      <dgm:prSet/>
      <dgm:spPr/>
      <dgm:t>
        <a:bodyPr/>
        <a:lstStyle/>
        <a:p>
          <a:endParaRPr lang="en-US"/>
        </a:p>
      </dgm:t>
    </dgm:pt>
    <dgm:pt modelId="{8D5EB98D-8B32-4611-AD08-CD8F757EED34}" type="sibTrans" cxnId="{66CE533E-0AB5-4141-8B75-ABA64F0E5CD2}">
      <dgm:prSet/>
      <dgm:spPr/>
      <dgm:t>
        <a:bodyPr/>
        <a:lstStyle/>
        <a:p>
          <a:endParaRPr lang="en-US"/>
        </a:p>
      </dgm:t>
    </dgm:pt>
    <dgm:pt modelId="{5DD9C69E-6B1A-48DF-9F5B-7548AF86B5BC}">
      <dgm:prSet/>
      <dgm:spPr/>
      <dgm:t>
        <a:bodyPr/>
        <a:lstStyle/>
        <a:p>
          <a:r>
            <a:rPr lang="en-US"/>
            <a:t>Do not perform at grade level in curriculum based assessments</a:t>
          </a:r>
        </a:p>
      </dgm:t>
    </dgm:pt>
    <dgm:pt modelId="{AC42D56A-1230-413F-AFE5-71A50262AC75}" type="parTrans" cxnId="{676C374D-217B-43EE-A280-0F9E02502873}">
      <dgm:prSet/>
      <dgm:spPr/>
      <dgm:t>
        <a:bodyPr/>
        <a:lstStyle/>
        <a:p>
          <a:endParaRPr lang="en-US"/>
        </a:p>
      </dgm:t>
    </dgm:pt>
    <dgm:pt modelId="{1F911F92-08FE-408D-9D5E-114FBAA7C38A}" type="sibTrans" cxnId="{676C374D-217B-43EE-A280-0F9E02502873}">
      <dgm:prSet/>
      <dgm:spPr/>
      <dgm:t>
        <a:bodyPr/>
        <a:lstStyle/>
        <a:p>
          <a:endParaRPr lang="en-US"/>
        </a:p>
      </dgm:t>
    </dgm:pt>
    <dgm:pt modelId="{5489AE4A-D4EE-422D-ABD2-A7806BE4AE98}" type="pres">
      <dgm:prSet presAssocID="{7989B2D6-725D-4F1E-85CF-50920D140D82}" presName="Name0" presStyleCnt="0">
        <dgm:presLayoutVars>
          <dgm:dir/>
          <dgm:animLvl val="lvl"/>
          <dgm:resizeHandles val="exact"/>
        </dgm:presLayoutVars>
      </dgm:prSet>
      <dgm:spPr/>
    </dgm:pt>
    <dgm:pt modelId="{6AC032F0-2238-44C7-9173-06636020065D}" type="pres">
      <dgm:prSet presAssocID="{0F5ADF40-5192-479A-8C12-55551DD9039D}" presName="composite" presStyleCnt="0"/>
      <dgm:spPr/>
    </dgm:pt>
    <dgm:pt modelId="{8184FC21-DA5F-40D1-9515-204489D55D75}" type="pres">
      <dgm:prSet presAssocID="{0F5ADF40-5192-479A-8C12-55551DD9039D}" presName="parTx" presStyleLbl="alignNode1" presStyleIdx="0" presStyleCnt="3">
        <dgm:presLayoutVars>
          <dgm:chMax val="0"/>
          <dgm:chPref val="0"/>
          <dgm:bulletEnabled val="1"/>
        </dgm:presLayoutVars>
      </dgm:prSet>
      <dgm:spPr/>
    </dgm:pt>
    <dgm:pt modelId="{93CCB647-3C3E-48D9-9F7E-7BA6F4CA8C4D}" type="pres">
      <dgm:prSet presAssocID="{0F5ADF40-5192-479A-8C12-55551DD9039D}" presName="desTx" presStyleLbl="alignAccFollowNode1" presStyleIdx="0" presStyleCnt="3">
        <dgm:presLayoutVars>
          <dgm:bulletEnabled val="1"/>
        </dgm:presLayoutVars>
      </dgm:prSet>
      <dgm:spPr/>
    </dgm:pt>
    <dgm:pt modelId="{C27CD458-9AB3-4404-B567-E691332CD54A}" type="pres">
      <dgm:prSet presAssocID="{50B8DF87-B113-4041-9396-160C5B099442}" presName="space" presStyleCnt="0"/>
      <dgm:spPr/>
    </dgm:pt>
    <dgm:pt modelId="{7D93EE8F-2A7F-4DBA-8C7A-D0A270194648}" type="pres">
      <dgm:prSet presAssocID="{5D834D3E-40D6-40A5-9E47-098AA8B15D47}" presName="composite" presStyleCnt="0"/>
      <dgm:spPr/>
    </dgm:pt>
    <dgm:pt modelId="{C87EE179-DB3F-4E75-8631-876C188C4687}" type="pres">
      <dgm:prSet presAssocID="{5D834D3E-40D6-40A5-9E47-098AA8B15D47}" presName="parTx" presStyleLbl="alignNode1" presStyleIdx="1" presStyleCnt="3">
        <dgm:presLayoutVars>
          <dgm:chMax val="0"/>
          <dgm:chPref val="0"/>
          <dgm:bulletEnabled val="1"/>
        </dgm:presLayoutVars>
      </dgm:prSet>
      <dgm:spPr/>
    </dgm:pt>
    <dgm:pt modelId="{2BBE10A7-9C79-4FE4-9F1A-40E413C2CC2E}" type="pres">
      <dgm:prSet presAssocID="{5D834D3E-40D6-40A5-9E47-098AA8B15D47}" presName="desTx" presStyleLbl="alignAccFollowNode1" presStyleIdx="1" presStyleCnt="3">
        <dgm:presLayoutVars>
          <dgm:bulletEnabled val="1"/>
        </dgm:presLayoutVars>
      </dgm:prSet>
      <dgm:spPr/>
    </dgm:pt>
    <dgm:pt modelId="{49AAD692-62B8-452E-B211-3BDAE7FDB3F9}" type="pres">
      <dgm:prSet presAssocID="{F520CDED-1C8D-47A9-B356-99CFC45D1362}" presName="space" presStyleCnt="0"/>
      <dgm:spPr/>
    </dgm:pt>
    <dgm:pt modelId="{B3316CDF-2E55-40B5-80D0-758BC56AE7D3}" type="pres">
      <dgm:prSet presAssocID="{3EBC4247-5C8C-4656-B406-B9AEF2938ADD}" presName="composite" presStyleCnt="0"/>
      <dgm:spPr/>
    </dgm:pt>
    <dgm:pt modelId="{3FD6FBF7-1CFA-4E5C-A261-C771BA3A51E9}" type="pres">
      <dgm:prSet presAssocID="{3EBC4247-5C8C-4656-B406-B9AEF2938ADD}" presName="parTx" presStyleLbl="alignNode1" presStyleIdx="2" presStyleCnt="3">
        <dgm:presLayoutVars>
          <dgm:chMax val="0"/>
          <dgm:chPref val="0"/>
          <dgm:bulletEnabled val="1"/>
        </dgm:presLayoutVars>
      </dgm:prSet>
      <dgm:spPr/>
    </dgm:pt>
    <dgm:pt modelId="{5EBD8EE9-8148-4B2B-BEAA-5155B089F21D}" type="pres">
      <dgm:prSet presAssocID="{3EBC4247-5C8C-4656-B406-B9AEF2938ADD}" presName="desTx" presStyleLbl="alignAccFollowNode1" presStyleIdx="2" presStyleCnt="3">
        <dgm:presLayoutVars>
          <dgm:bulletEnabled val="1"/>
        </dgm:presLayoutVars>
      </dgm:prSet>
      <dgm:spPr/>
    </dgm:pt>
  </dgm:ptLst>
  <dgm:cxnLst>
    <dgm:cxn modelId="{9ACBF321-6942-4F65-87C1-BB436191902B}" type="presOf" srcId="{3EBC4247-5C8C-4656-B406-B9AEF2938ADD}" destId="{3FD6FBF7-1CFA-4E5C-A261-C771BA3A51E9}" srcOrd="0" destOrd="0" presId="urn:microsoft.com/office/officeart/2005/8/layout/hList1"/>
    <dgm:cxn modelId="{59968729-7342-4037-9B42-E7E3D684BB52}" srcId="{7989B2D6-725D-4F1E-85CF-50920D140D82}" destId="{0F5ADF40-5192-479A-8C12-55551DD9039D}" srcOrd="0" destOrd="0" parTransId="{07C223D9-2D3F-46B5-AE83-8BE777708104}" sibTransId="{50B8DF87-B113-4041-9396-160C5B099442}"/>
    <dgm:cxn modelId="{66CE533E-0AB5-4141-8B75-ABA64F0E5CD2}" srcId="{7989B2D6-725D-4F1E-85CF-50920D140D82}" destId="{3EBC4247-5C8C-4656-B406-B9AEF2938ADD}" srcOrd="2" destOrd="0" parTransId="{9EB08545-CE1F-43D3-8EEA-5762433D0517}" sibTransId="{8D5EB98D-8B32-4611-AD08-CD8F757EED34}"/>
    <dgm:cxn modelId="{67ED3464-8D0C-4D52-B6DA-8D5F3E667E4A}" srcId="{7989B2D6-725D-4F1E-85CF-50920D140D82}" destId="{5D834D3E-40D6-40A5-9E47-098AA8B15D47}" srcOrd="1" destOrd="0" parTransId="{D2C0806F-B91A-439C-B20B-3ED1A1A6045E}" sibTransId="{F520CDED-1C8D-47A9-B356-99CFC45D1362}"/>
    <dgm:cxn modelId="{74FBEA66-60E6-4738-A005-D650D4D039EB}" srcId="{5D834D3E-40D6-40A5-9E47-098AA8B15D47}" destId="{02501186-34DF-4250-81D5-3EF9DDB8077A}" srcOrd="0" destOrd="0" parTransId="{2D8CCFA9-0A5B-418E-9006-93255492AD1C}" sibTransId="{92A865CE-CABC-4167-BA9D-A000DA97CF30}"/>
    <dgm:cxn modelId="{676C374D-217B-43EE-A280-0F9E02502873}" srcId="{3EBC4247-5C8C-4656-B406-B9AEF2938ADD}" destId="{5DD9C69E-6B1A-48DF-9F5B-7548AF86B5BC}" srcOrd="0" destOrd="0" parTransId="{AC42D56A-1230-413F-AFE5-71A50262AC75}" sibTransId="{1F911F92-08FE-408D-9D5E-114FBAA7C38A}"/>
    <dgm:cxn modelId="{18AD676E-910A-441B-A588-CFE2659BB8E2}" type="presOf" srcId="{7989B2D6-725D-4F1E-85CF-50920D140D82}" destId="{5489AE4A-D4EE-422D-ABD2-A7806BE4AE98}" srcOrd="0" destOrd="0" presId="urn:microsoft.com/office/officeart/2005/8/layout/hList1"/>
    <dgm:cxn modelId="{655D2FA7-2BEA-4F4B-9ACB-BA07E966AECE}" type="presOf" srcId="{5D834D3E-40D6-40A5-9E47-098AA8B15D47}" destId="{C87EE179-DB3F-4E75-8631-876C188C4687}" srcOrd="0" destOrd="0" presId="urn:microsoft.com/office/officeart/2005/8/layout/hList1"/>
    <dgm:cxn modelId="{125EF1D0-0B24-4B2E-9CAE-1771E0F4CC09}" type="presOf" srcId="{02501186-34DF-4250-81D5-3EF9DDB8077A}" destId="{2BBE10A7-9C79-4FE4-9F1A-40E413C2CC2E}" srcOrd="0" destOrd="0" presId="urn:microsoft.com/office/officeart/2005/8/layout/hList1"/>
    <dgm:cxn modelId="{9CFDC4D2-8474-4A9A-BE90-EFFCD5AE437A}" type="presOf" srcId="{5DD9C69E-6B1A-48DF-9F5B-7548AF86B5BC}" destId="{5EBD8EE9-8148-4B2B-BEAA-5155B089F21D}" srcOrd="0" destOrd="0" presId="urn:microsoft.com/office/officeart/2005/8/layout/hList1"/>
    <dgm:cxn modelId="{0DFE3CDB-5C6B-44D0-9496-FD74FEB028BB}" srcId="{0F5ADF40-5192-479A-8C12-55551DD9039D}" destId="{FA3F306C-0B8F-4EDD-A680-8F957E1A4BC3}" srcOrd="0" destOrd="0" parTransId="{6EA12C5C-88DD-4137-8F6E-07DE8EFD8F4A}" sibTransId="{009063AA-0A19-44B1-8F55-0ED0DE393146}"/>
    <dgm:cxn modelId="{07E5D3F4-862D-4C60-8338-896EDEFA2115}" type="presOf" srcId="{0F5ADF40-5192-479A-8C12-55551DD9039D}" destId="{8184FC21-DA5F-40D1-9515-204489D55D75}" srcOrd="0" destOrd="0" presId="urn:microsoft.com/office/officeart/2005/8/layout/hList1"/>
    <dgm:cxn modelId="{AB3533FC-4F8D-47DB-B347-49F06F112B92}" type="presOf" srcId="{FA3F306C-0B8F-4EDD-A680-8F957E1A4BC3}" destId="{93CCB647-3C3E-48D9-9F7E-7BA6F4CA8C4D}" srcOrd="0" destOrd="0" presId="urn:microsoft.com/office/officeart/2005/8/layout/hList1"/>
    <dgm:cxn modelId="{7E00D926-6304-4B6B-BD34-46BD3772C18A}" type="presParOf" srcId="{5489AE4A-D4EE-422D-ABD2-A7806BE4AE98}" destId="{6AC032F0-2238-44C7-9173-06636020065D}" srcOrd="0" destOrd="0" presId="urn:microsoft.com/office/officeart/2005/8/layout/hList1"/>
    <dgm:cxn modelId="{42CA9BF3-33B8-4FEA-ACCC-78054DC51DFF}" type="presParOf" srcId="{6AC032F0-2238-44C7-9173-06636020065D}" destId="{8184FC21-DA5F-40D1-9515-204489D55D75}" srcOrd="0" destOrd="0" presId="urn:microsoft.com/office/officeart/2005/8/layout/hList1"/>
    <dgm:cxn modelId="{8E307DB2-6662-4D81-8C9A-8E540F8EF52D}" type="presParOf" srcId="{6AC032F0-2238-44C7-9173-06636020065D}" destId="{93CCB647-3C3E-48D9-9F7E-7BA6F4CA8C4D}" srcOrd="1" destOrd="0" presId="urn:microsoft.com/office/officeart/2005/8/layout/hList1"/>
    <dgm:cxn modelId="{C1B6CDBD-897B-43B7-B31F-E2ABDF2B3186}" type="presParOf" srcId="{5489AE4A-D4EE-422D-ABD2-A7806BE4AE98}" destId="{C27CD458-9AB3-4404-B567-E691332CD54A}" srcOrd="1" destOrd="0" presId="urn:microsoft.com/office/officeart/2005/8/layout/hList1"/>
    <dgm:cxn modelId="{5C3E53EA-CEAC-49F7-A116-D8C7E513F268}" type="presParOf" srcId="{5489AE4A-D4EE-422D-ABD2-A7806BE4AE98}" destId="{7D93EE8F-2A7F-4DBA-8C7A-D0A270194648}" srcOrd="2" destOrd="0" presId="urn:microsoft.com/office/officeart/2005/8/layout/hList1"/>
    <dgm:cxn modelId="{81950AFD-1CBF-41EC-BB71-14EB825563FE}" type="presParOf" srcId="{7D93EE8F-2A7F-4DBA-8C7A-D0A270194648}" destId="{C87EE179-DB3F-4E75-8631-876C188C4687}" srcOrd="0" destOrd="0" presId="urn:microsoft.com/office/officeart/2005/8/layout/hList1"/>
    <dgm:cxn modelId="{8BB345E1-05C1-457B-9659-AEF1E119ABF0}" type="presParOf" srcId="{7D93EE8F-2A7F-4DBA-8C7A-D0A270194648}" destId="{2BBE10A7-9C79-4FE4-9F1A-40E413C2CC2E}" srcOrd="1" destOrd="0" presId="urn:microsoft.com/office/officeart/2005/8/layout/hList1"/>
    <dgm:cxn modelId="{4DE9CAB6-F847-4F3E-B0D6-4A32B06E1C36}" type="presParOf" srcId="{5489AE4A-D4EE-422D-ABD2-A7806BE4AE98}" destId="{49AAD692-62B8-452E-B211-3BDAE7FDB3F9}" srcOrd="3" destOrd="0" presId="urn:microsoft.com/office/officeart/2005/8/layout/hList1"/>
    <dgm:cxn modelId="{90A6CCB0-C5D6-4528-A92B-0C6FF762D03C}" type="presParOf" srcId="{5489AE4A-D4EE-422D-ABD2-A7806BE4AE98}" destId="{B3316CDF-2E55-40B5-80D0-758BC56AE7D3}" srcOrd="4" destOrd="0" presId="urn:microsoft.com/office/officeart/2005/8/layout/hList1"/>
    <dgm:cxn modelId="{B9257BD2-888D-4A71-A8F0-73EA982E5F8F}" type="presParOf" srcId="{B3316CDF-2E55-40B5-80D0-758BC56AE7D3}" destId="{3FD6FBF7-1CFA-4E5C-A261-C771BA3A51E9}" srcOrd="0" destOrd="0" presId="urn:microsoft.com/office/officeart/2005/8/layout/hList1"/>
    <dgm:cxn modelId="{D1E9BEC8-47A5-46A6-AE5D-9BE2BF2FD5CE}" type="presParOf" srcId="{B3316CDF-2E55-40B5-80D0-758BC56AE7D3}" destId="{5EBD8EE9-8148-4B2B-BEAA-5155B089F21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D1015F-ECAA-49A6-93C5-72AD06B46463}" type="doc">
      <dgm:prSet loTypeId="urn:microsoft.com/office/officeart/2005/8/layout/cycle6" loCatId="cycle" qsTypeId="urn:microsoft.com/office/officeart/2005/8/quickstyle/simple4" qsCatId="simple" csTypeId="urn:microsoft.com/office/officeart/2005/8/colors/colorful5" csCatId="colorful"/>
      <dgm:spPr/>
      <dgm:t>
        <a:bodyPr/>
        <a:lstStyle/>
        <a:p>
          <a:endParaRPr lang="en-US"/>
        </a:p>
      </dgm:t>
    </dgm:pt>
    <dgm:pt modelId="{FCC3A659-7710-4423-B968-294A0B1DCEC3}">
      <dgm:prSet/>
      <dgm:spPr/>
      <dgm:t>
        <a:bodyPr/>
        <a:lstStyle/>
        <a:p>
          <a:r>
            <a:rPr lang="en-US"/>
            <a:t>In preparation for  an IEP meeting</a:t>
          </a:r>
        </a:p>
      </dgm:t>
    </dgm:pt>
    <dgm:pt modelId="{192BF993-F9DB-4AA8-8552-772920820989}" type="parTrans" cxnId="{4F3A9B92-DEDB-4429-B929-65BF631F53A5}">
      <dgm:prSet/>
      <dgm:spPr/>
      <dgm:t>
        <a:bodyPr/>
        <a:lstStyle/>
        <a:p>
          <a:endParaRPr lang="en-US"/>
        </a:p>
      </dgm:t>
    </dgm:pt>
    <dgm:pt modelId="{2CEB2819-84DE-44E7-BC01-F53E63EC4A82}" type="sibTrans" cxnId="{4F3A9B92-DEDB-4429-B929-65BF631F53A5}">
      <dgm:prSet/>
      <dgm:spPr/>
      <dgm:t>
        <a:bodyPr/>
        <a:lstStyle/>
        <a:p>
          <a:endParaRPr lang="en-US"/>
        </a:p>
      </dgm:t>
    </dgm:pt>
    <dgm:pt modelId="{9479413E-0094-45AB-BA05-A545127A5BA2}">
      <dgm:prSet/>
      <dgm:spPr/>
      <dgm:t>
        <a:bodyPr/>
        <a:lstStyle/>
        <a:p>
          <a:r>
            <a:rPr lang="en-US"/>
            <a:t>At the IEP meeting- Ideally at an Annual Review or Triennial Review</a:t>
          </a:r>
        </a:p>
      </dgm:t>
    </dgm:pt>
    <dgm:pt modelId="{B1777AAF-D263-48B7-8371-DAF64A13BC4E}" type="parTrans" cxnId="{2EC741DE-B257-4649-AB1A-266AD4C0C552}">
      <dgm:prSet/>
      <dgm:spPr/>
      <dgm:t>
        <a:bodyPr/>
        <a:lstStyle/>
        <a:p>
          <a:endParaRPr lang="en-US"/>
        </a:p>
      </dgm:t>
    </dgm:pt>
    <dgm:pt modelId="{F2BA5D12-B821-4132-A1CB-372CEDD77D74}" type="sibTrans" cxnId="{2EC741DE-B257-4649-AB1A-266AD4C0C552}">
      <dgm:prSet/>
      <dgm:spPr/>
      <dgm:t>
        <a:bodyPr/>
        <a:lstStyle/>
        <a:p>
          <a:endParaRPr lang="en-US"/>
        </a:p>
      </dgm:t>
    </dgm:pt>
    <dgm:pt modelId="{D041416F-90F9-434A-AECF-E28B6CFDB735}">
      <dgm:prSet/>
      <dgm:spPr/>
      <dgm:t>
        <a:bodyPr/>
        <a:lstStyle/>
        <a:p>
          <a:r>
            <a:rPr lang="en-US"/>
            <a:t>May be done at Other Review or Addendum</a:t>
          </a:r>
        </a:p>
      </dgm:t>
    </dgm:pt>
    <dgm:pt modelId="{D680E773-386F-490E-A690-F1DF1A579787}" type="parTrans" cxnId="{591C702D-1E43-44ED-AC5F-2B352AF3734A}">
      <dgm:prSet/>
      <dgm:spPr/>
      <dgm:t>
        <a:bodyPr/>
        <a:lstStyle/>
        <a:p>
          <a:endParaRPr lang="en-US"/>
        </a:p>
      </dgm:t>
    </dgm:pt>
    <dgm:pt modelId="{1CE04DAF-776A-4D02-BD2E-6D1A9CF05F73}" type="sibTrans" cxnId="{591C702D-1E43-44ED-AC5F-2B352AF3734A}">
      <dgm:prSet/>
      <dgm:spPr/>
      <dgm:t>
        <a:bodyPr/>
        <a:lstStyle/>
        <a:p>
          <a:endParaRPr lang="en-US"/>
        </a:p>
      </dgm:t>
    </dgm:pt>
    <dgm:pt modelId="{CE22F89F-14A3-429C-BC2E-5DEBF404760A}" type="pres">
      <dgm:prSet presAssocID="{F1D1015F-ECAA-49A6-93C5-72AD06B46463}" presName="cycle" presStyleCnt="0">
        <dgm:presLayoutVars>
          <dgm:dir/>
          <dgm:resizeHandles val="exact"/>
        </dgm:presLayoutVars>
      </dgm:prSet>
      <dgm:spPr/>
    </dgm:pt>
    <dgm:pt modelId="{1B60A3D1-0FC9-4485-9809-1335883D82C1}" type="pres">
      <dgm:prSet presAssocID="{FCC3A659-7710-4423-B968-294A0B1DCEC3}" presName="node" presStyleLbl="node1" presStyleIdx="0" presStyleCnt="3">
        <dgm:presLayoutVars>
          <dgm:bulletEnabled val="1"/>
        </dgm:presLayoutVars>
      </dgm:prSet>
      <dgm:spPr/>
    </dgm:pt>
    <dgm:pt modelId="{CFD5B0DE-E123-4EA0-88CE-F80CCE0FB15F}" type="pres">
      <dgm:prSet presAssocID="{FCC3A659-7710-4423-B968-294A0B1DCEC3}" presName="spNode" presStyleCnt="0"/>
      <dgm:spPr/>
    </dgm:pt>
    <dgm:pt modelId="{4646C776-CB25-4B32-8B48-5B58BFF1A0D0}" type="pres">
      <dgm:prSet presAssocID="{2CEB2819-84DE-44E7-BC01-F53E63EC4A82}" presName="sibTrans" presStyleLbl="sibTrans1D1" presStyleIdx="0" presStyleCnt="3"/>
      <dgm:spPr/>
    </dgm:pt>
    <dgm:pt modelId="{D0AB5E7D-AE74-45D1-B3A3-F38C9B9F2BBC}" type="pres">
      <dgm:prSet presAssocID="{9479413E-0094-45AB-BA05-A545127A5BA2}" presName="node" presStyleLbl="node1" presStyleIdx="1" presStyleCnt="3">
        <dgm:presLayoutVars>
          <dgm:bulletEnabled val="1"/>
        </dgm:presLayoutVars>
      </dgm:prSet>
      <dgm:spPr/>
    </dgm:pt>
    <dgm:pt modelId="{F5EFBED3-7199-4061-B651-814ED54FBA84}" type="pres">
      <dgm:prSet presAssocID="{9479413E-0094-45AB-BA05-A545127A5BA2}" presName="spNode" presStyleCnt="0"/>
      <dgm:spPr/>
    </dgm:pt>
    <dgm:pt modelId="{065BE1AD-09FC-454D-9FFA-806950862530}" type="pres">
      <dgm:prSet presAssocID="{F2BA5D12-B821-4132-A1CB-372CEDD77D74}" presName="sibTrans" presStyleLbl="sibTrans1D1" presStyleIdx="1" presStyleCnt="3"/>
      <dgm:spPr/>
    </dgm:pt>
    <dgm:pt modelId="{2D4EBFA0-FDFE-4EF4-AC53-9F61893DAA31}" type="pres">
      <dgm:prSet presAssocID="{D041416F-90F9-434A-AECF-E28B6CFDB735}" presName="node" presStyleLbl="node1" presStyleIdx="2" presStyleCnt="3">
        <dgm:presLayoutVars>
          <dgm:bulletEnabled val="1"/>
        </dgm:presLayoutVars>
      </dgm:prSet>
      <dgm:spPr/>
    </dgm:pt>
    <dgm:pt modelId="{E61CF9AA-E095-48CE-9447-8E630CC2CA08}" type="pres">
      <dgm:prSet presAssocID="{D041416F-90F9-434A-AECF-E28B6CFDB735}" presName="spNode" presStyleCnt="0"/>
      <dgm:spPr/>
    </dgm:pt>
    <dgm:pt modelId="{A368A51C-7B84-4C20-8258-60F809673246}" type="pres">
      <dgm:prSet presAssocID="{1CE04DAF-776A-4D02-BD2E-6D1A9CF05F73}" presName="sibTrans" presStyleLbl="sibTrans1D1" presStyleIdx="2" presStyleCnt="3"/>
      <dgm:spPr/>
    </dgm:pt>
  </dgm:ptLst>
  <dgm:cxnLst>
    <dgm:cxn modelId="{F39D7E02-5C80-4933-9CC5-0508E3B4C7B7}" type="presOf" srcId="{FCC3A659-7710-4423-B968-294A0B1DCEC3}" destId="{1B60A3D1-0FC9-4485-9809-1335883D82C1}" srcOrd="0" destOrd="0" presId="urn:microsoft.com/office/officeart/2005/8/layout/cycle6"/>
    <dgm:cxn modelId="{591C702D-1E43-44ED-AC5F-2B352AF3734A}" srcId="{F1D1015F-ECAA-49A6-93C5-72AD06B46463}" destId="{D041416F-90F9-434A-AECF-E28B6CFDB735}" srcOrd="2" destOrd="0" parTransId="{D680E773-386F-490E-A690-F1DF1A579787}" sibTransId="{1CE04DAF-776A-4D02-BD2E-6D1A9CF05F73}"/>
    <dgm:cxn modelId="{FD30EC4B-342F-4A8D-A424-DCD2A75E0EF9}" type="presOf" srcId="{F2BA5D12-B821-4132-A1CB-372CEDD77D74}" destId="{065BE1AD-09FC-454D-9FFA-806950862530}" srcOrd="0" destOrd="0" presId="urn:microsoft.com/office/officeart/2005/8/layout/cycle6"/>
    <dgm:cxn modelId="{4F3A9B92-DEDB-4429-B929-65BF631F53A5}" srcId="{F1D1015F-ECAA-49A6-93C5-72AD06B46463}" destId="{FCC3A659-7710-4423-B968-294A0B1DCEC3}" srcOrd="0" destOrd="0" parTransId="{192BF993-F9DB-4AA8-8552-772920820989}" sibTransId="{2CEB2819-84DE-44E7-BC01-F53E63EC4A82}"/>
    <dgm:cxn modelId="{BC3423B5-2A3E-44D6-80FF-2408B6900C0E}" type="presOf" srcId="{D041416F-90F9-434A-AECF-E28B6CFDB735}" destId="{2D4EBFA0-FDFE-4EF4-AC53-9F61893DAA31}" srcOrd="0" destOrd="0" presId="urn:microsoft.com/office/officeart/2005/8/layout/cycle6"/>
    <dgm:cxn modelId="{619996DC-CFBA-4F2B-B1C6-30FC59A7F211}" type="presOf" srcId="{2CEB2819-84DE-44E7-BC01-F53E63EC4A82}" destId="{4646C776-CB25-4B32-8B48-5B58BFF1A0D0}" srcOrd="0" destOrd="0" presId="urn:microsoft.com/office/officeart/2005/8/layout/cycle6"/>
    <dgm:cxn modelId="{675DD3DC-E61E-4C2F-A15F-B090BDE9B3E8}" type="presOf" srcId="{9479413E-0094-45AB-BA05-A545127A5BA2}" destId="{D0AB5E7D-AE74-45D1-B3A3-F38C9B9F2BBC}" srcOrd="0" destOrd="0" presId="urn:microsoft.com/office/officeart/2005/8/layout/cycle6"/>
    <dgm:cxn modelId="{2EC741DE-B257-4649-AB1A-266AD4C0C552}" srcId="{F1D1015F-ECAA-49A6-93C5-72AD06B46463}" destId="{9479413E-0094-45AB-BA05-A545127A5BA2}" srcOrd="1" destOrd="0" parTransId="{B1777AAF-D263-48B7-8371-DAF64A13BC4E}" sibTransId="{F2BA5D12-B821-4132-A1CB-372CEDD77D74}"/>
    <dgm:cxn modelId="{8CA19BE2-59D4-4E76-955A-B353F9630256}" type="presOf" srcId="{1CE04DAF-776A-4D02-BD2E-6D1A9CF05F73}" destId="{A368A51C-7B84-4C20-8258-60F809673246}" srcOrd="0" destOrd="0" presId="urn:microsoft.com/office/officeart/2005/8/layout/cycle6"/>
    <dgm:cxn modelId="{F11E4DF8-6196-49FD-9063-F558DD32E596}" type="presOf" srcId="{F1D1015F-ECAA-49A6-93C5-72AD06B46463}" destId="{CE22F89F-14A3-429C-BC2E-5DEBF404760A}" srcOrd="0" destOrd="0" presId="urn:microsoft.com/office/officeart/2005/8/layout/cycle6"/>
    <dgm:cxn modelId="{7D62C9B6-BFCD-4C63-9218-B37CED8CEBD9}" type="presParOf" srcId="{CE22F89F-14A3-429C-BC2E-5DEBF404760A}" destId="{1B60A3D1-0FC9-4485-9809-1335883D82C1}" srcOrd="0" destOrd="0" presId="urn:microsoft.com/office/officeart/2005/8/layout/cycle6"/>
    <dgm:cxn modelId="{CDBC7B3E-7122-44E2-8480-6E5974140FD7}" type="presParOf" srcId="{CE22F89F-14A3-429C-BC2E-5DEBF404760A}" destId="{CFD5B0DE-E123-4EA0-88CE-F80CCE0FB15F}" srcOrd="1" destOrd="0" presId="urn:microsoft.com/office/officeart/2005/8/layout/cycle6"/>
    <dgm:cxn modelId="{4FA6B905-916B-4F1B-9C6C-B61E3AD4CCE5}" type="presParOf" srcId="{CE22F89F-14A3-429C-BC2E-5DEBF404760A}" destId="{4646C776-CB25-4B32-8B48-5B58BFF1A0D0}" srcOrd="2" destOrd="0" presId="urn:microsoft.com/office/officeart/2005/8/layout/cycle6"/>
    <dgm:cxn modelId="{F2D82ED6-A84B-4618-AE7B-209666A57CC1}" type="presParOf" srcId="{CE22F89F-14A3-429C-BC2E-5DEBF404760A}" destId="{D0AB5E7D-AE74-45D1-B3A3-F38C9B9F2BBC}" srcOrd="3" destOrd="0" presId="urn:microsoft.com/office/officeart/2005/8/layout/cycle6"/>
    <dgm:cxn modelId="{D517FB8D-7F45-4B6A-9127-541E2CD5A648}" type="presParOf" srcId="{CE22F89F-14A3-429C-BC2E-5DEBF404760A}" destId="{F5EFBED3-7199-4061-B651-814ED54FBA84}" srcOrd="4" destOrd="0" presId="urn:microsoft.com/office/officeart/2005/8/layout/cycle6"/>
    <dgm:cxn modelId="{BB5AABC3-05F3-419C-82B6-9B066604C0BB}" type="presParOf" srcId="{CE22F89F-14A3-429C-BC2E-5DEBF404760A}" destId="{065BE1AD-09FC-454D-9FFA-806950862530}" srcOrd="5" destOrd="0" presId="urn:microsoft.com/office/officeart/2005/8/layout/cycle6"/>
    <dgm:cxn modelId="{81843D6E-50CD-4D9B-94B1-382D288D6819}" type="presParOf" srcId="{CE22F89F-14A3-429C-BC2E-5DEBF404760A}" destId="{2D4EBFA0-FDFE-4EF4-AC53-9F61893DAA31}" srcOrd="6" destOrd="0" presId="urn:microsoft.com/office/officeart/2005/8/layout/cycle6"/>
    <dgm:cxn modelId="{C9240714-F5C9-4B36-9FC0-2DA5F15EE312}" type="presParOf" srcId="{CE22F89F-14A3-429C-BC2E-5DEBF404760A}" destId="{E61CF9AA-E095-48CE-9447-8E630CC2CA08}" srcOrd="7" destOrd="0" presId="urn:microsoft.com/office/officeart/2005/8/layout/cycle6"/>
    <dgm:cxn modelId="{D3AD7543-3E3F-46ED-983B-C9BD73E23A68}" type="presParOf" srcId="{CE22F89F-14A3-429C-BC2E-5DEBF404760A}" destId="{A368A51C-7B84-4C20-8258-60F809673246}" srcOrd="8"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0E992E-AEAA-402D-A452-9E2F3879F3CC}" type="doc">
      <dgm:prSet loTypeId="urn:microsoft.com/office/officeart/2005/8/layout/cycle6" loCatId="cycle" qsTypeId="urn:microsoft.com/office/officeart/2005/8/quickstyle/simple5" qsCatId="simple" csTypeId="urn:microsoft.com/office/officeart/2005/8/colors/accent1_2" csCatId="accent1" phldr="1"/>
      <dgm:spPr/>
      <dgm:t>
        <a:bodyPr/>
        <a:lstStyle/>
        <a:p>
          <a:endParaRPr lang="en-US"/>
        </a:p>
      </dgm:t>
    </dgm:pt>
    <dgm:pt modelId="{4592D475-3B7A-464F-B8BE-0512FAD95ED2}">
      <dgm:prSet custT="1"/>
      <dgm:spPr/>
      <dgm:t>
        <a:bodyPr/>
        <a:lstStyle/>
        <a:p>
          <a:r>
            <a:rPr lang="en-US" sz="1400" dirty="0"/>
            <a:t>Parents</a:t>
          </a:r>
        </a:p>
      </dgm:t>
    </dgm:pt>
    <dgm:pt modelId="{2FEBFB0B-7F9A-4328-9CA8-46CC9E2A7901}" type="parTrans" cxnId="{40D6EDDC-BE7D-419B-B0E7-2839C71B45A9}">
      <dgm:prSet/>
      <dgm:spPr/>
      <dgm:t>
        <a:bodyPr/>
        <a:lstStyle/>
        <a:p>
          <a:endParaRPr lang="en-US"/>
        </a:p>
      </dgm:t>
    </dgm:pt>
    <dgm:pt modelId="{D2274F9C-99F9-426C-A0EE-5DE167845B0C}" type="sibTrans" cxnId="{40D6EDDC-BE7D-419B-B0E7-2839C71B45A9}">
      <dgm:prSet/>
      <dgm:spPr/>
      <dgm:t>
        <a:bodyPr/>
        <a:lstStyle/>
        <a:p>
          <a:endParaRPr lang="en-US"/>
        </a:p>
      </dgm:t>
    </dgm:pt>
    <dgm:pt modelId="{6D7F82AD-7233-4172-86E4-36F44C33F6B5}">
      <dgm:prSet custT="1"/>
      <dgm:spPr/>
      <dgm:t>
        <a:bodyPr/>
        <a:lstStyle/>
        <a:p>
          <a:r>
            <a:rPr lang="en-US" sz="1400" dirty="0"/>
            <a:t>Site EL Teacher on Special Assignment (TOSA) </a:t>
          </a:r>
          <a:r>
            <a:rPr lang="en-US" sz="1400" i="1" dirty="0"/>
            <a:t>or </a:t>
          </a:r>
          <a:r>
            <a:rPr lang="en-US" sz="1400" dirty="0"/>
            <a:t>General Ed. ELD teacher or the Language Acquisition Team member, EL Coordinator</a:t>
          </a:r>
        </a:p>
      </dgm:t>
    </dgm:pt>
    <dgm:pt modelId="{FBB68862-62CB-48FF-8895-C402736BA055}" type="parTrans" cxnId="{9D86D7F1-29F8-4DDA-99EA-E198FD03D429}">
      <dgm:prSet/>
      <dgm:spPr/>
      <dgm:t>
        <a:bodyPr/>
        <a:lstStyle/>
        <a:p>
          <a:endParaRPr lang="en-US"/>
        </a:p>
      </dgm:t>
    </dgm:pt>
    <dgm:pt modelId="{9077D13F-7038-438D-87BF-269806897631}" type="sibTrans" cxnId="{9D86D7F1-29F8-4DDA-99EA-E198FD03D429}">
      <dgm:prSet/>
      <dgm:spPr/>
      <dgm:t>
        <a:bodyPr/>
        <a:lstStyle/>
        <a:p>
          <a:endParaRPr lang="en-US"/>
        </a:p>
      </dgm:t>
    </dgm:pt>
    <dgm:pt modelId="{C6866A56-FBC2-4E18-B30C-6EA3DFB2B3B6}">
      <dgm:prSet/>
      <dgm:spPr/>
      <dgm:t>
        <a:bodyPr/>
        <a:lstStyle/>
        <a:p>
          <a:r>
            <a:rPr lang="en-US" dirty="0"/>
            <a:t>Case Manager, School Psychologist, Speech Language Pathologist</a:t>
          </a:r>
        </a:p>
      </dgm:t>
    </dgm:pt>
    <dgm:pt modelId="{4453A58A-A382-49CA-8AEE-156D9138B904}" type="parTrans" cxnId="{A540EB57-DA80-463F-8B26-C50503413A63}">
      <dgm:prSet/>
      <dgm:spPr/>
      <dgm:t>
        <a:bodyPr/>
        <a:lstStyle/>
        <a:p>
          <a:endParaRPr lang="en-US"/>
        </a:p>
      </dgm:t>
    </dgm:pt>
    <dgm:pt modelId="{BBE2F91E-D84F-4B40-B039-98FA54F9CB20}" type="sibTrans" cxnId="{A540EB57-DA80-463F-8B26-C50503413A63}">
      <dgm:prSet/>
      <dgm:spPr/>
      <dgm:t>
        <a:bodyPr/>
        <a:lstStyle/>
        <a:p>
          <a:endParaRPr lang="en-US"/>
        </a:p>
      </dgm:t>
    </dgm:pt>
    <dgm:pt modelId="{C6135434-67AB-4DED-B995-FD70EEF6282C}">
      <dgm:prSet custT="1"/>
      <dgm:spPr/>
      <dgm:t>
        <a:bodyPr/>
        <a:lstStyle/>
        <a:p>
          <a:r>
            <a:rPr lang="en-US" sz="1400" dirty="0"/>
            <a:t>LEA Representative</a:t>
          </a:r>
        </a:p>
      </dgm:t>
    </dgm:pt>
    <dgm:pt modelId="{88D1643A-AE24-4707-90DC-E4B6C3C9C222}" type="parTrans" cxnId="{A69DD418-6270-433F-817F-F7BF6BB52540}">
      <dgm:prSet/>
      <dgm:spPr/>
      <dgm:t>
        <a:bodyPr/>
        <a:lstStyle/>
        <a:p>
          <a:endParaRPr lang="en-US"/>
        </a:p>
      </dgm:t>
    </dgm:pt>
    <dgm:pt modelId="{A29730E4-3CD4-4B3C-8E31-04121E543A4C}" type="sibTrans" cxnId="{A69DD418-6270-433F-817F-F7BF6BB52540}">
      <dgm:prSet/>
      <dgm:spPr/>
      <dgm:t>
        <a:bodyPr/>
        <a:lstStyle/>
        <a:p>
          <a:endParaRPr lang="en-US"/>
        </a:p>
      </dgm:t>
    </dgm:pt>
    <dgm:pt modelId="{B5E5C617-708A-40E7-8E0D-FFAF8967D54E}" type="pres">
      <dgm:prSet presAssocID="{640E992E-AEAA-402D-A452-9E2F3879F3CC}" presName="cycle" presStyleCnt="0">
        <dgm:presLayoutVars>
          <dgm:dir/>
          <dgm:resizeHandles val="exact"/>
        </dgm:presLayoutVars>
      </dgm:prSet>
      <dgm:spPr/>
    </dgm:pt>
    <dgm:pt modelId="{8BBD2EA8-7E3D-4CB9-A546-9EE2104EEF9C}" type="pres">
      <dgm:prSet presAssocID="{4592D475-3B7A-464F-B8BE-0512FAD95ED2}" presName="node" presStyleLbl="node1" presStyleIdx="0" presStyleCnt="4" custRadScaleRad="100482" custRadScaleInc="-3281">
        <dgm:presLayoutVars>
          <dgm:bulletEnabled val="1"/>
        </dgm:presLayoutVars>
      </dgm:prSet>
      <dgm:spPr/>
    </dgm:pt>
    <dgm:pt modelId="{4672FD66-AAB1-44E8-87CB-B1A784E474FF}" type="pres">
      <dgm:prSet presAssocID="{4592D475-3B7A-464F-B8BE-0512FAD95ED2}" presName="spNode" presStyleCnt="0"/>
      <dgm:spPr/>
    </dgm:pt>
    <dgm:pt modelId="{A5FE28A5-7CA4-490B-9EE5-E014750F8019}" type="pres">
      <dgm:prSet presAssocID="{D2274F9C-99F9-426C-A0EE-5DE167845B0C}" presName="sibTrans" presStyleLbl="sibTrans1D1" presStyleIdx="0" presStyleCnt="4"/>
      <dgm:spPr/>
    </dgm:pt>
    <dgm:pt modelId="{B25E1946-A3DF-4901-B579-ECAE2D0D57D8}" type="pres">
      <dgm:prSet presAssocID="{6D7F82AD-7233-4172-86E4-36F44C33F6B5}" presName="node" presStyleLbl="node1" presStyleIdx="1" presStyleCnt="4">
        <dgm:presLayoutVars>
          <dgm:bulletEnabled val="1"/>
        </dgm:presLayoutVars>
      </dgm:prSet>
      <dgm:spPr/>
    </dgm:pt>
    <dgm:pt modelId="{C011479D-4FC4-4977-B338-CB683FBC8ACE}" type="pres">
      <dgm:prSet presAssocID="{6D7F82AD-7233-4172-86E4-36F44C33F6B5}" presName="spNode" presStyleCnt="0"/>
      <dgm:spPr/>
    </dgm:pt>
    <dgm:pt modelId="{76AAE7B5-D198-4B58-99A6-A2BDA713CC29}" type="pres">
      <dgm:prSet presAssocID="{9077D13F-7038-438D-87BF-269806897631}" presName="sibTrans" presStyleLbl="sibTrans1D1" presStyleIdx="1" presStyleCnt="4"/>
      <dgm:spPr/>
    </dgm:pt>
    <dgm:pt modelId="{57615C92-249C-4C9E-840D-841E82888400}" type="pres">
      <dgm:prSet presAssocID="{C6866A56-FBC2-4E18-B30C-6EA3DFB2B3B6}" presName="node" presStyleLbl="node1" presStyleIdx="2" presStyleCnt="4">
        <dgm:presLayoutVars>
          <dgm:bulletEnabled val="1"/>
        </dgm:presLayoutVars>
      </dgm:prSet>
      <dgm:spPr/>
    </dgm:pt>
    <dgm:pt modelId="{1F133619-9C25-472F-A61D-E3DB3C2E8EE9}" type="pres">
      <dgm:prSet presAssocID="{C6866A56-FBC2-4E18-B30C-6EA3DFB2B3B6}" presName="spNode" presStyleCnt="0"/>
      <dgm:spPr/>
    </dgm:pt>
    <dgm:pt modelId="{6FFCF5CB-D4E9-40EF-9DCA-26EA160F2151}" type="pres">
      <dgm:prSet presAssocID="{BBE2F91E-D84F-4B40-B039-98FA54F9CB20}" presName="sibTrans" presStyleLbl="sibTrans1D1" presStyleIdx="2" presStyleCnt="4"/>
      <dgm:spPr/>
    </dgm:pt>
    <dgm:pt modelId="{ABDBB57B-EF2C-455B-84F1-D6CD8B7417F7}" type="pres">
      <dgm:prSet presAssocID="{C6135434-67AB-4DED-B995-FD70EEF6282C}" presName="node" presStyleLbl="node1" presStyleIdx="3" presStyleCnt="4">
        <dgm:presLayoutVars>
          <dgm:bulletEnabled val="1"/>
        </dgm:presLayoutVars>
      </dgm:prSet>
      <dgm:spPr/>
    </dgm:pt>
    <dgm:pt modelId="{768BA0F1-CFAA-4C0C-A0E5-B32E707D0243}" type="pres">
      <dgm:prSet presAssocID="{C6135434-67AB-4DED-B995-FD70EEF6282C}" presName="spNode" presStyleCnt="0"/>
      <dgm:spPr/>
    </dgm:pt>
    <dgm:pt modelId="{EDFC924B-55A1-421E-9443-7C6F5822BF09}" type="pres">
      <dgm:prSet presAssocID="{A29730E4-3CD4-4B3C-8E31-04121E543A4C}" presName="sibTrans" presStyleLbl="sibTrans1D1" presStyleIdx="3" presStyleCnt="4"/>
      <dgm:spPr/>
    </dgm:pt>
  </dgm:ptLst>
  <dgm:cxnLst>
    <dgm:cxn modelId="{6A42F900-EC1B-4DD5-9CBB-F8CAB45BAA83}" type="presOf" srcId="{C6866A56-FBC2-4E18-B30C-6EA3DFB2B3B6}" destId="{57615C92-249C-4C9E-840D-841E82888400}" srcOrd="0" destOrd="0" presId="urn:microsoft.com/office/officeart/2005/8/layout/cycle6"/>
    <dgm:cxn modelId="{A349C015-9195-4D4B-AD2E-9DBA40CD3892}" type="presOf" srcId="{C6135434-67AB-4DED-B995-FD70EEF6282C}" destId="{ABDBB57B-EF2C-455B-84F1-D6CD8B7417F7}" srcOrd="0" destOrd="0" presId="urn:microsoft.com/office/officeart/2005/8/layout/cycle6"/>
    <dgm:cxn modelId="{A69DD418-6270-433F-817F-F7BF6BB52540}" srcId="{640E992E-AEAA-402D-A452-9E2F3879F3CC}" destId="{C6135434-67AB-4DED-B995-FD70EEF6282C}" srcOrd="3" destOrd="0" parTransId="{88D1643A-AE24-4707-90DC-E4B6C3C9C222}" sibTransId="{A29730E4-3CD4-4B3C-8E31-04121E543A4C}"/>
    <dgm:cxn modelId="{5F0FE23F-D22E-4F5F-9DF6-BEE78F01E724}" type="presOf" srcId="{640E992E-AEAA-402D-A452-9E2F3879F3CC}" destId="{B5E5C617-708A-40E7-8E0D-FFAF8967D54E}" srcOrd="0" destOrd="0" presId="urn:microsoft.com/office/officeart/2005/8/layout/cycle6"/>
    <dgm:cxn modelId="{73B58B5C-E79A-4227-87B8-71AE712BF082}" type="presOf" srcId="{4592D475-3B7A-464F-B8BE-0512FAD95ED2}" destId="{8BBD2EA8-7E3D-4CB9-A546-9EE2104EEF9C}" srcOrd="0" destOrd="0" presId="urn:microsoft.com/office/officeart/2005/8/layout/cycle6"/>
    <dgm:cxn modelId="{2712FD76-AF74-4EE2-AEF0-CC681C46206C}" type="presOf" srcId="{BBE2F91E-D84F-4B40-B039-98FA54F9CB20}" destId="{6FFCF5CB-D4E9-40EF-9DCA-26EA160F2151}" srcOrd="0" destOrd="0" presId="urn:microsoft.com/office/officeart/2005/8/layout/cycle6"/>
    <dgm:cxn modelId="{A540EB57-DA80-463F-8B26-C50503413A63}" srcId="{640E992E-AEAA-402D-A452-9E2F3879F3CC}" destId="{C6866A56-FBC2-4E18-B30C-6EA3DFB2B3B6}" srcOrd="2" destOrd="0" parTransId="{4453A58A-A382-49CA-8AEE-156D9138B904}" sibTransId="{BBE2F91E-D84F-4B40-B039-98FA54F9CB20}"/>
    <dgm:cxn modelId="{ECA8E593-BF60-470B-B158-F439C95E54FB}" type="presOf" srcId="{D2274F9C-99F9-426C-A0EE-5DE167845B0C}" destId="{A5FE28A5-7CA4-490B-9EE5-E014750F8019}" srcOrd="0" destOrd="0" presId="urn:microsoft.com/office/officeart/2005/8/layout/cycle6"/>
    <dgm:cxn modelId="{396D289F-313E-4FA1-8148-3EFF869E539A}" type="presOf" srcId="{9077D13F-7038-438D-87BF-269806897631}" destId="{76AAE7B5-D198-4B58-99A6-A2BDA713CC29}" srcOrd="0" destOrd="0" presId="urn:microsoft.com/office/officeart/2005/8/layout/cycle6"/>
    <dgm:cxn modelId="{23B1DBC4-8FA0-41B9-BF50-E20B9B7D2255}" type="presOf" srcId="{A29730E4-3CD4-4B3C-8E31-04121E543A4C}" destId="{EDFC924B-55A1-421E-9443-7C6F5822BF09}" srcOrd="0" destOrd="0" presId="urn:microsoft.com/office/officeart/2005/8/layout/cycle6"/>
    <dgm:cxn modelId="{40D6EDDC-BE7D-419B-B0E7-2839C71B45A9}" srcId="{640E992E-AEAA-402D-A452-9E2F3879F3CC}" destId="{4592D475-3B7A-464F-B8BE-0512FAD95ED2}" srcOrd="0" destOrd="0" parTransId="{2FEBFB0B-7F9A-4328-9CA8-46CC9E2A7901}" sibTransId="{D2274F9C-99F9-426C-A0EE-5DE167845B0C}"/>
    <dgm:cxn modelId="{9801C6EF-628E-444C-89E8-E839960B704A}" type="presOf" srcId="{6D7F82AD-7233-4172-86E4-36F44C33F6B5}" destId="{B25E1946-A3DF-4901-B579-ECAE2D0D57D8}" srcOrd="0" destOrd="0" presId="urn:microsoft.com/office/officeart/2005/8/layout/cycle6"/>
    <dgm:cxn modelId="{9D86D7F1-29F8-4DDA-99EA-E198FD03D429}" srcId="{640E992E-AEAA-402D-A452-9E2F3879F3CC}" destId="{6D7F82AD-7233-4172-86E4-36F44C33F6B5}" srcOrd="1" destOrd="0" parTransId="{FBB68862-62CB-48FF-8895-C402736BA055}" sibTransId="{9077D13F-7038-438D-87BF-269806897631}"/>
    <dgm:cxn modelId="{23A64631-68A1-447A-A151-FB521E9FBE70}" type="presParOf" srcId="{B5E5C617-708A-40E7-8E0D-FFAF8967D54E}" destId="{8BBD2EA8-7E3D-4CB9-A546-9EE2104EEF9C}" srcOrd="0" destOrd="0" presId="urn:microsoft.com/office/officeart/2005/8/layout/cycle6"/>
    <dgm:cxn modelId="{F09B25DB-0409-4EB0-A2F7-83DECB7BE98A}" type="presParOf" srcId="{B5E5C617-708A-40E7-8E0D-FFAF8967D54E}" destId="{4672FD66-AAB1-44E8-87CB-B1A784E474FF}" srcOrd="1" destOrd="0" presId="urn:microsoft.com/office/officeart/2005/8/layout/cycle6"/>
    <dgm:cxn modelId="{657C4906-84A6-4012-951A-994562707ED8}" type="presParOf" srcId="{B5E5C617-708A-40E7-8E0D-FFAF8967D54E}" destId="{A5FE28A5-7CA4-490B-9EE5-E014750F8019}" srcOrd="2" destOrd="0" presId="urn:microsoft.com/office/officeart/2005/8/layout/cycle6"/>
    <dgm:cxn modelId="{A2EE16A9-19FE-4682-BDED-184D112F3E3C}" type="presParOf" srcId="{B5E5C617-708A-40E7-8E0D-FFAF8967D54E}" destId="{B25E1946-A3DF-4901-B579-ECAE2D0D57D8}" srcOrd="3" destOrd="0" presId="urn:microsoft.com/office/officeart/2005/8/layout/cycle6"/>
    <dgm:cxn modelId="{EB23818B-CC9E-41B6-B8B4-729711E1C761}" type="presParOf" srcId="{B5E5C617-708A-40E7-8E0D-FFAF8967D54E}" destId="{C011479D-4FC4-4977-B338-CB683FBC8ACE}" srcOrd="4" destOrd="0" presId="urn:microsoft.com/office/officeart/2005/8/layout/cycle6"/>
    <dgm:cxn modelId="{7B727FD5-CFD1-4C9A-81F7-1496444E0F23}" type="presParOf" srcId="{B5E5C617-708A-40E7-8E0D-FFAF8967D54E}" destId="{76AAE7B5-D198-4B58-99A6-A2BDA713CC29}" srcOrd="5" destOrd="0" presId="urn:microsoft.com/office/officeart/2005/8/layout/cycle6"/>
    <dgm:cxn modelId="{985DBBB5-3B3B-4220-B0C1-8A6438E98433}" type="presParOf" srcId="{B5E5C617-708A-40E7-8E0D-FFAF8967D54E}" destId="{57615C92-249C-4C9E-840D-841E82888400}" srcOrd="6" destOrd="0" presId="urn:microsoft.com/office/officeart/2005/8/layout/cycle6"/>
    <dgm:cxn modelId="{71211D3C-9A88-47B8-AFD0-F0199066F75D}" type="presParOf" srcId="{B5E5C617-708A-40E7-8E0D-FFAF8967D54E}" destId="{1F133619-9C25-472F-A61D-E3DB3C2E8EE9}" srcOrd="7" destOrd="0" presId="urn:microsoft.com/office/officeart/2005/8/layout/cycle6"/>
    <dgm:cxn modelId="{E7E68C09-BB31-4ADA-8E11-006B058E7968}" type="presParOf" srcId="{B5E5C617-708A-40E7-8E0D-FFAF8967D54E}" destId="{6FFCF5CB-D4E9-40EF-9DCA-26EA160F2151}" srcOrd="8" destOrd="0" presId="urn:microsoft.com/office/officeart/2005/8/layout/cycle6"/>
    <dgm:cxn modelId="{F75184B3-D3CA-4EF3-B409-7496208A4F12}" type="presParOf" srcId="{B5E5C617-708A-40E7-8E0D-FFAF8967D54E}" destId="{ABDBB57B-EF2C-455B-84F1-D6CD8B7417F7}" srcOrd="9" destOrd="0" presId="urn:microsoft.com/office/officeart/2005/8/layout/cycle6"/>
    <dgm:cxn modelId="{0BE61802-C461-4085-99E5-0C9F18A33E90}" type="presParOf" srcId="{B5E5C617-708A-40E7-8E0D-FFAF8967D54E}" destId="{768BA0F1-CFAA-4C0C-A0E5-B32E707D0243}" srcOrd="10" destOrd="0" presId="urn:microsoft.com/office/officeart/2005/8/layout/cycle6"/>
    <dgm:cxn modelId="{79B4AF50-4AB5-4A64-9488-8D128A337876}" type="presParOf" srcId="{B5E5C617-708A-40E7-8E0D-FFAF8967D54E}" destId="{EDFC924B-55A1-421E-9443-7C6F5822BF09}"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862B3-3FC2-4755-88C1-468FD60CBD40}" type="doc">
      <dgm:prSet loTypeId="urn:microsoft.com/office/officeart/2005/8/layout/chevron1" loCatId="process" qsTypeId="urn:microsoft.com/office/officeart/2005/8/quickstyle/simple5" qsCatId="simple" csTypeId="urn:microsoft.com/office/officeart/2005/8/colors/colorful5" csCatId="colorful"/>
      <dgm:spPr/>
      <dgm:t>
        <a:bodyPr/>
        <a:lstStyle/>
        <a:p>
          <a:endParaRPr lang="en-US"/>
        </a:p>
      </dgm:t>
    </dgm:pt>
    <dgm:pt modelId="{96EF0ED2-F492-4905-8A32-7C0CB7211C6B}">
      <dgm:prSet/>
      <dgm:spPr/>
      <dgm:t>
        <a:bodyPr/>
        <a:lstStyle/>
        <a:p>
          <a:r>
            <a:rPr lang="en-US"/>
            <a:t>Consider whether the disability is impacting performance.</a:t>
          </a:r>
        </a:p>
      </dgm:t>
    </dgm:pt>
    <dgm:pt modelId="{3A10FBC9-8BE0-4564-BAA1-C80115808C6D}" type="parTrans" cxnId="{60B74535-0693-496A-B471-9FA42F8F0802}">
      <dgm:prSet/>
      <dgm:spPr/>
      <dgm:t>
        <a:bodyPr/>
        <a:lstStyle/>
        <a:p>
          <a:endParaRPr lang="en-US"/>
        </a:p>
      </dgm:t>
    </dgm:pt>
    <dgm:pt modelId="{D7A4C0E5-DF23-4C84-914F-292A6BF29741}" type="sibTrans" cxnId="{60B74535-0693-496A-B471-9FA42F8F0802}">
      <dgm:prSet/>
      <dgm:spPr/>
      <dgm:t>
        <a:bodyPr/>
        <a:lstStyle/>
        <a:p>
          <a:endParaRPr lang="en-US"/>
        </a:p>
      </dgm:t>
    </dgm:pt>
    <dgm:pt modelId="{91269727-5A0A-47B2-8F71-E5A375F0BB83}">
      <dgm:prSet/>
      <dgm:spPr/>
      <dgm:t>
        <a:bodyPr/>
        <a:lstStyle/>
        <a:p>
          <a:r>
            <a:rPr lang="en-US"/>
            <a:t>Use the CDE criteria for reclassification of all students with considerations for students with disabilities.</a:t>
          </a:r>
        </a:p>
      </dgm:t>
    </dgm:pt>
    <dgm:pt modelId="{990874B6-226F-41F5-86CF-4052129F4101}" type="parTrans" cxnId="{4F8E3749-F0C0-4D3F-8E87-04D3303373A1}">
      <dgm:prSet/>
      <dgm:spPr/>
      <dgm:t>
        <a:bodyPr/>
        <a:lstStyle/>
        <a:p>
          <a:endParaRPr lang="en-US"/>
        </a:p>
      </dgm:t>
    </dgm:pt>
    <dgm:pt modelId="{334D8B34-9ED2-4373-B4DD-36A7AAACA757}" type="sibTrans" cxnId="{4F8E3749-F0C0-4D3F-8E87-04D3303373A1}">
      <dgm:prSet/>
      <dgm:spPr/>
      <dgm:t>
        <a:bodyPr/>
        <a:lstStyle/>
        <a:p>
          <a:endParaRPr lang="en-US"/>
        </a:p>
      </dgm:t>
    </dgm:pt>
    <dgm:pt modelId="{57147FA5-CE9C-4763-94EA-27194A4E8D0B}" type="pres">
      <dgm:prSet presAssocID="{F80862B3-3FC2-4755-88C1-468FD60CBD40}" presName="Name0" presStyleCnt="0">
        <dgm:presLayoutVars>
          <dgm:dir/>
          <dgm:animLvl val="lvl"/>
          <dgm:resizeHandles val="exact"/>
        </dgm:presLayoutVars>
      </dgm:prSet>
      <dgm:spPr/>
    </dgm:pt>
    <dgm:pt modelId="{8912EF69-93C5-4149-B2D0-4481653E008D}" type="pres">
      <dgm:prSet presAssocID="{96EF0ED2-F492-4905-8A32-7C0CB7211C6B}" presName="parTxOnly" presStyleLbl="node1" presStyleIdx="0" presStyleCnt="2">
        <dgm:presLayoutVars>
          <dgm:chMax val="0"/>
          <dgm:chPref val="0"/>
          <dgm:bulletEnabled val="1"/>
        </dgm:presLayoutVars>
      </dgm:prSet>
      <dgm:spPr/>
    </dgm:pt>
    <dgm:pt modelId="{5D017ECA-AB97-48BF-936F-56751D5F105D}" type="pres">
      <dgm:prSet presAssocID="{D7A4C0E5-DF23-4C84-914F-292A6BF29741}" presName="parTxOnlySpace" presStyleCnt="0"/>
      <dgm:spPr/>
    </dgm:pt>
    <dgm:pt modelId="{74C35C78-4904-444C-96BB-FA62420E2236}" type="pres">
      <dgm:prSet presAssocID="{91269727-5A0A-47B2-8F71-E5A375F0BB83}" presName="parTxOnly" presStyleLbl="node1" presStyleIdx="1" presStyleCnt="2">
        <dgm:presLayoutVars>
          <dgm:chMax val="0"/>
          <dgm:chPref val="0"/>
          <dgm:bulletEnabled val="1"/>
        </dgm:presLayoutVars>
      </dgm:prSet>
      <dgm:spPr/>
    </dgm:pt>
  </dgm:ptLst>
  <dgm:cxnLst>
    <dgm:cxn modelId="{9FF90209-28BB-4B56-AA3D-B60BEBD4A363}" type="presOf" srcId="{96EF0ED2-F492-4905-8A32-7C0CB7211C6B}" destId="{8912EF69-93C5-4149-B2D0-4481653E008D}" srcOrd="0" destOrd="0" presId="urn:microsoft.com/office/officeart/2005/8/layout/chevron1"/>
    <dgm:cxn modelId="{60B74535-0693-496A-B471-9FA42F8F0802}" srcId="{F80862B3-3FC2-4755-88C1-468FD60CBD40}" destId="{96EF0ED2-F492-4905-8A32-7C0CB7211C6B}" srcOrd="0" destOrd="0" parTransId="{3A10FBC9-8BE0-4564-BAA1-C80115808C6D}" sibTransId="{D7A4C0E5-DF23-4C84-914F-292A6BF29741}"/>
    <dgm:cxn modelId="{08060245-A36E-45DE-BAEC-D349D5134924}" type="presOf" srcId="{F80862B3-3FC2-4755-88C1-468FD60CBD40}" destId="{57147FA5-CE9C-4763-94EA-27194A4E8D0B}" srcOrd="0" destOrd="0" presId="urn:microsoft.com/office/officeart/2005/8/layout/chevron1"/>
    <dgm:cxn modelId="{B3CA1467-7C19-48D8-AFE2-84644408D0C0}" type="presOf" srcId="{91269727-5A0A-47B2-8F71-E5A375F0BB83}" destId="{74C35C78-4904-444C-96BB-FA62420E2236}" srcOrd="0" destOrd="0" presId="urn:microsoft.com/office/officeart/2005/8/layout/chevron1"/>
    <dgm:cxn modelId="{4F8E3749-F0C0-4D3F-8E87-04D3303373A1}" srcId="{F80862B3-3FC2-4755-88C1-468FD60CBD40}" destId="{91269727-5A0A-47B2-8F71-E5A375F0BB83}" srcOrd="1" destOrd="0" parTransId="{990874B6-226F-41F5-86CF-4052129F4101}" sibTransId="{334D8B34-9ED2-4373-B4DD-36A7AAACA757}"/>
    <dgm:cxn modelId="{9BFB0B2A-AEFB-4708-A4A7-C55DC36CE9AC}" type="presParOf" srcId="{57147FA5-CE9C-4763-94EA-27194A4E8D0B}" destId="{8912EF69-93C5-4149-B2D0-4481653E008D}" srcOrd="0" destOrd="0" presId="urn:microsoft.com/office/officeart/2005/8/layout/chevron1"/>
    <dgm:cxn modelId="{99A3618C-F871-431C-8DC6-DAB58C6C829F}" type="presParOf" srcId="{57147FA5-CE9C-4763-94EA-27194A4E8D0B}" destId="{5D017ECA-AB97-48BF-936F-56751D5F105D}" srcOrd="1" destOrd="0" presId="urn:microsoft.com/office/officeart/2005/8/layout/chevron1"/>
    <dgm:cxn modelId="{8E8D9302-D2A7-4E42-8E2E-2DF3800D1A09}" type="presParOf" srcId="{57147FA5-CE9C-4763-94EA-27194A4E8D0B}" destId="{74C35C78-4904-444C-96BB-FA62420E2236}"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2C2654-460A-402E-981D-82324F274778}" type="doc">
      <dgm:prSet loTypeId="urn:microsoft.com/office/officeart/2016/7/layout/BasicLinearProcessNumbered" loCatId="process" qsTypeId="urn:microsoft.com/office/officeart/2005/8/quickstyle/simple3" qsCatId="simple" csTypeId="urn:microsoft.com/office/officeart/2005/8/colors/accent1_2" csCatId="accent1" phldr="1"/>
      <dgm:spPr/>
      <dgm:t>
        <a:bodyPr/>
        <a:lstStyle/>
        <a:p>
          <a:endParaRPr lang="en-US"/>
        </a:p>
      </dgm:t>
    </dgm:pt>
    <dgm:pt modelId="{F91D8079-3DA6-4DE0-9E79-912D8B0363A5}">
      <dgm:prSet custT="1"/>
      <dgm:spPr/>
      <dgm:t>
        <a:bodyPr/>
        <a:lstStyle/>
        <a:p>
          <a:r>
            <a:rPr lang="en-US" sz="1400" dirty="0"/>
            <a:t>Enter last year’s scores</a:t>
          </a:r>
        </a:p>
      </dgm:t>
    </dgm:pt>
    <dgm:pt modelId="{108C22D9-0653-4F55-9E9B-BCA4E1AD563A}" type="parTrans" cxnId="{CF36B13B-ABE6-47E0-8A50-CF72474992B2}">
      <dgm:prSet/>
      <dgm:spPr/>
      <dgm:t>
        <a:bodyPr/>
        <a:lstStyle/>
        <a:p>
          <a:endParaRPr lang="en-US"/>
        </a:p>
      </dgm:t>
    </dgm:pt>
    <dgm:pt modelId="{6A130710-38E8-47AE-B54B-4DF5B495883E}" type="sibTrans" cxnId="{CF36B13B-ABE6-47E0-8A50-CF72474992B2}">
      <dgm:prSet phldrT="1" phldr="0"/>
      <dgm:spPr/>
      <dgm:t>
        <a:bodyPr/>
        <a:lstStyle/>
        <a:p>
          <a:r>
            <a:rPr lang="en-US"/>
            <a:t>1</a:t>
          </a:r>
        </a:p>
      </dgm:t>
    </dgm:pt>
    <dgm:pt modelId="{A3B769A3-96DA-4B60-BB45-56FB6B8079C4}">
      <dgm:prSet custT="1"/>
      <dgm:spPr/>
      <dgm:t>
        <a:bodyPr/>
        <a:lstStyle/>
        <a:p>
          <a:r>
            <a:rPr lang="en-US" sz="1400" dirty="0"/>
            <a:t>Enter native language scores if you have them (e.g., VCCALPS or </a:t>
          </a:r>
          <a:r>
            <a:rPr lang="en-US" sz="1400" dirty="0" err="1"/>
            <a:t>Bateria</a:t>
          </a:r>
          <a:r>
            <a:rPr lang="en-US" sz="1400" dirty="0"/>
            <a:t> Woodcock)</a:t>
          </a:r>
        </a:p>
      </dgm:t>
    </dgm:pt>
    <dgm:pt modelId="{FCF934BE-A41C-45A8-B645-93C3ADDAEE95}" type="parTrans" cxnId="{F61E14A1-73F7-40B0-A96E-589D9CEDACDA}">
      <dgm:prSet/>
      <dgm:spPr/>
      <dgm:t>
        <a:bodyPr/>
        <a:lstStyle/>
        <a:p>
          <a:endParaRPr lang="en-US"/>
        </a:p>
      </dgm:t>
    </dgm:pt>
    <dgm:pt modelId="{82710B67-F176-47B7-A961-9538F30AE352}" type="sibTrans" cxnId="{F61E14A1-73F7-40B0-A96E-589D9CEDACDA}">
      <dgm:prSet phldrT="2" phldr="0"/>
      <dgm:spPr/>
      <dgm:t>
        <a:bodyPr/>
        <a:lstStyle/>
        <a:p>
          <a:r>
            <a:rPr lang="en-US"/>
            <a:t>2</a:t>
          </a:r>
        </a:p>
      </dgm:t>
    </dgm:pt>
    <dgm:pt modelId="{1F9E40EC-4C39-4B1E-AF5C-543E13418AD7}">
      <dgm:prSet custT="1"/>
      <dgm:spPr/>
      <dgm:t>
        <a:bodyPr/>
        <a:lstStyle/>
        <a:p>
          <a:r>
            <a:rPr lang="en-US" sz="1400" dirty="0"/>
            <a:t>Indicate the reason student did not meet minimum scores on ELPAC/ CELDT or VCCALPS:</a:t>
          </a:r>
        </a:p>
      </dgm:t>
    </dgm:pt>
    <dgm:pt modelId="{85AA103C-31CB-420A-9499-0CC818253224}" type="parTrans" cxnId="{6007E832-D05A-48E1-90FF-EB1E22986C51}">
      <dgm:prSet/>
      <dgm:spPr/>
      <dgm:t>
        <a:bodyPr/>
        <a:lstStyle/>
        <a:p>
          <a:endParaRPr lang="en-US"/>
        </a:p>
      </dgm:t>
    </dgm:pt>
    <dgm:pt modelId="{0D966C66-6E22-44FD-977F-E71BC2912F40}" type="sibTrans" cxnId="{6007E832-D05A-48E1-90FF-EB1E22986C51}">
      <dgm:prSet phldrT="3" phldr="0"/>
      <dgm:spPr/>
      <dgm:t>
        <a:bodyPr/>
        <a:lstStyle/>
        <a:p>
          <a:r>
            <a:rPr lang="en-US"/>
            <a:t>3</a:t>
          </a:r>
        </a:p>
      </dgm:t>
    </dgm:pt>
    <dgm:pt modelId="{920BA14E-615E-43A0-898D-DA2C73A1EF6D}">
      <dgm:prSet custT="1"/>
      <dgm:spPr/>
      <dgm:t>
        <a:bodyPr/>
        <a:lstStyle/>
        <a:p>
          <a:r>
            <a:rPr lang="en-US" sz="1200" dirty="0"/>
            <a:t>Other informal measures indicate they are “likely proficient” in English</a:t>
          </a:r>
        </a:p>
      </dgm:t>
    </dgm:pt>
    <dgm:pt modelId="{DF42C3AC-432E-45AD-B319-EFE9A79505E8}" type="parTrans" cxnId="{60B9AE92-40B9-4F66-8A8D-D8DC7FF41673}">
      <dgm:prSet/>
      <dgm:spPr/>
      <dgm:t>
        <a:bodyPr/>
        <a:lstStyle/>
        <a:p>
          <a:endParaRPr lang="en-US"/>
        </a:p>
      </dgm:t>
    </dgm:pt>
    <dgm:pt modelId="{6C9C2E3F-5620-4127-9631-08FB48FE4F51}" type="sibTrans" cxnId="{60B9AE92-40B9-4F66-8A8D-D8DC7FF41673}">
      <dgm:prSet/>
      <dgm:spPr/>
      <dgm:t>
        <a:bodyPr/>
        <a:lstStyle/>
        <a:p>
          <a:endParaRPr lang="en-US"/>
        </a:p>
      </dgm:t>
    </dgm:pt>
    <dgm:pt modelId="{BC8CBF54-E82B-4791-9F22-D8F5F4CC16D0}">
      <dgm:prSet custT="1"/>
      <dgm:spPr/>
      <dgm:t>
        <a:bodyPr/>
        <a:lstStyle/>
        <a:p>
          <a:r>
            <a:rPr lang="en-US" sz="1200" dirty="0"/>
            <a:t>Disability affects performance on tests</a:t>
          </a:r>
        </a:p>
      </dgm:t>
    </dgm:pt>
    <dgm:pt modelId="{99A7B6C8-5D08-406F-B606-9DB5FE2D893F}" type="parTrans" cxnId="{8DB519AF-0678-41F7-BF44-93871161234D}">
      <dgm:prSet/>
      <dgm:spPr/>
      <dgm:t>
        <a:bodyPr/>
        <a:lstStyle/>
        <a:p>
          <a:endParaRPr lang="en-US"/>
        </a:p>
      </dgm:t>
    </dgm:pt>
    <dgm:pt modelId="{F1D2C530-6939-40BF-A2BD-F0ADDCA9E910}" type="sibTrans" cxnId="{8DB519AF-0678-41F7-BF44-93871161234D}">
      <dgm:prSet/>
      <dgm:spPr/>
      <dgm:t>
        <a:bodyPr/>
        <a:lstStyle/>
        <a:p>
          <a:endParaRPr lang="en-US"/>
        </a:p>
      </dgm:t>
    </dgm:pt>
    <dgm:pt modelId="{70EE9CB7-2D84-4703-BA0C-28CC96F5F75F}">
      <dgm:prSet custT="1"/>
      <dgm:spPr/>
      <dgm:t>
        <a:bodyPr/>
        <a:lstStyle/>
        <a:p>
          <a:r>
            <a:rPr lang="en-US" sz="1400" dirty="0"/>
            <a:t>Check the bottom box  “yes” and move to the next section</a:t>
          </a:r>
        </a:p>
      </dgm:t>
    </dgm:pt>
    <dgm:pt modelId="{FDE7138D-DD2D-45E4-BE0B-3C788788D27F}" type="parTrans" cxnId="{0AAC6E5D-1422-4B4A-80F4-DF714302A1C6}">
      <dgm:prSet/>
      <dgm:spPr/>
      <dgm:t>
        <a:bodyPr/>
        <a:lstStyle/>
        <a:p>
          <a:endParaRPr lang="en-US"/>
        </a:p>
      </dgm:t>
    </dgm:pt>
    <dgm:pt modelId="{51635865-3BE3-4841-9BBC-28E21F25D85F}" type="sibTrans" cxnId="{0AAC6E5D-1422-4B4A-80F4-DF714302A1C6}">
      <dgm:prSet phldrT="4" phldr="0"/>
      <dgm:spPr/>
      <dgm:t>
        <a:bodyPr/>
        <a:lstStyle/>
        <a:p>
          <a:r>
            <a:rPr lang="en-US"/>
            <a:t>4</a:t>
          </a:r>
        </a:p>
      </dgm:t>
    </dgm:pt>
    <dgm:pt modelId="{7FD4BB10-DD91-4AC1-8415-9B017655D50E}" type="pres">
      <dgm:prSet presAssocID="{222C2654-460A-402E-981D-82324F274778}" presName="Name0" presStyleCnt="0">
        <dgm:presLayoutVars>
          <dgm:animLvl val="lvl"/>
          <dgm:resizeHandles val="exact"/>
        </dgm:presLayoutVars>
      </dgm:prSet>
      <dgm:spPr/>
    </dgm:pt>
    <dgm:pt modelId="{EF3EC6E1-257E-4EDE-9B89-E10FEE0F7691}" type="pres">
      <dgm:prSet presAssocID="{F91D8079-3DA6-4DE0-9E79-912D8B0363A5}" presName="compositeNode" presStyleCnt="0">
        <dgm:presLayoutVars>
          <dgm:bulletEnabled val="1"/>
        </dgm:presLayoutVars>
      </dgm:prSet>
      <dgm:spPr/>
    </dgm:pt>
    <dgm:pt modelId="{FE2CDD86-8CF7-44E2-BB70-5B7E38247455}" type="pres">
      <dgm:prSet presAssocID="{F91D8079-3DA6-4DE0-9E79-912D8B0363A5}" presName="bgRect" presStyleLbl="bgAccFollowNode1" presStyleIdx="0" presStyleCnt="4" custScaleY="124305"/>
      <dgm:spPr/>
    </dgm:pt>
    <dgm:pt modelId="{B3D43A3E-8F05-4626-AFB3-DEC687D54C77}" type="pres">
      <dgm:prSet presAssocID="{6A130710-38E8-47AE-B54B-4DF5B495883E}" presName="sibTransNodeCircle" presStyleLbl="alignNode1" presStyleIdx="0" presStyleCnt="8">
        <dgm:presLayoutVars>
          <dgm:chMax val="0"/>
          <dgm:bulletEnabled/>
        </dgm:presLayoutVars>
      </dgm:prSet>
      <dgm:spPr/>
    </dgm:pt>
    <dgm:pt modelId="{C94FCF3C-14CC-4987-9CD4-E37D0768F485}" type="pres">
      <dgm:prSet presAssocID="{F91D8079-3DA6-4DE0-9E79-912D8B0363A5}" presName="bottomLine" presStyleLbl="alignNode1" presStyleIdx="1" presStyleCnt="8">
        <dgm:presLayoutVars/>
      </dgm:prSet>
      <dgm:spPr/>
    </dgm:pt>
    <dgm:pt modelId="{C029EB40-4276-4D0D-9960-102A349D9465}" type="pres">
      <dgm:prSet presAssocID="{F91D8079-3DA6-4DE0-9E79-912D8B0363A5}" presName="nodeText" presStyleLbl="bgAccFollowNode1" presStyleIdx="0" presStyleCnt="4">
        <dgm:presLayoutVars>
          <dgm:bulletEnabled val="1"/>
        </dgm:presLayoutVars>
      </dgm:prSet>
      <dgm:spPr/>
    </dgm:pt>
    <dgm:pt modelId="{4629350D-43BC-4344-A1DC-65359261105F}" type="pres">
      <dgm:prSet presAssocID="{6A130710-38E8-47AE-B54B-4DF5B495883E}" presName="sibTrans" presStyleCnt="0"/>
      <dgm:spPr/>
    </dgm:pt>
    <dgm:pt modelId="{5ADD81F1-16DE-4467-B1BE-0EEE90952083}" type="pres">
      <dgm:prSet presAssocID="{A3B769A3-96DA-4B60-BB45-56FB6B8079C4}" presName="compositeNode" presStyleCnt="0">
        <dgm:presLayoutVars>
          <dgm:bulletEnabled val="1"/>
        </dgm:presLayoutVars>
      </dgm:prSet>
      <dgm:spPr/>
    </dgm:pt>
    <dgm:pt modelId="{074FF540-1CEB-4C56-B6CE-ACDACB573EA4}" type="pres">
      <dgm:prSet presAssocID="{A3B769A3-96DA-4B60-BB45-56FB6B8079C4}" presName="bgRect" presStyleLbl="bgAccFollowNode1" presStyleIdx="1" presStyleCnt="4" custScaleY="124028" custLinFactNeighborX="2277" custLinFactNeighborY="499"/>
      <dgm:spPr/>
    </dgm:pt>
    <dgm:pt modelId="{305A6339-3D59-4E38-81B3-B247F806BC5B}" type="pres">
      <dgm:prSet presAssocID="{82710B67-F176-47B7-A961-9538F30AE352}" presName="sibTransNodeCircle" presStyleLbl="alignNode1" presStyleIdx="2" presStyleCnt="8">
        <dgm:presLayoutVars>
          <dgm:chMax val="0"/>
          <dgm:bulletEnabled/>
        </dgm:presLayoutVars>
      </dgm:prSet>
      <dgm:spPr/>
    </dgm:pt>
    <dgm:pt modelId="{DE4EFF97-9689-437B-BEC1-304A0E119DE5}" type="pres">
      <dgm:prSet presAssocID="{A3B769A3-96DA-4B60-BB45-56FB6B8079C4}" presName="bottomLine" presStyleLbl="alignNode1" presStyleIdx="3" presStyleCnt="8">
        <dgm:presLayoutVars/>
      </dgm:prSet>
      <dgm:spPr/>
    </dgm:pt>
    <dgm:pt modelId="{79277FE7-250A-4D40-9224-FC4F36B0A87F}" type="pres">
      <dgm:prSet presAssocID="{A3B769A3-96DA-4B60-BB45-56FB6B8079C4}" presName="nodeText" presStyleLbl="bgAccFollowNode1" presStyleIdx="1" presStyleCnt="4">
        <dgm:presLayoutVars>
          <dgm:bulletEnabled val="1"/>
        </dgm:presLayoutVars>
      </dgm:prSet>
      <dgm:spPr/>
    </dgm:pt>
    <dgm:pt modelId="{54BE7175-0E41-472D-827C-C719777F9633}" type="pres">
      <dgm:prSet presAssocID="{82710B67-F176-47B7-A961-9538F30AE352}" presName="sibTrans" presStyleCnt="0"/>
      <dgm:spPr/>
    </dgm:pt>
    <dgm:pt modelId="{790BA9DB-FEE5-46E4-AB51-C1ACC6E01D4B}" type="pres">
      <dgm:prSet presAssocID="{1F9E40EC-4C39-4B1E-AF5C-543E13418AD7}" presName="compositeNode" presStyleCnt="0">
        <dgm:presLayoutVars>
          <dgm:bulletEnabled val="1"/>
        </dgm:presLayoutVars>
      </dgm:prSet>
      <dgm:spPr/>
    </dgm:pt>
    <dgm:pt modelId="{7DD0543F-A61A-4367-A372-F410E4B3BFB9}" type="pres">
      <dgm:prSet presAssocID="{1F9E40EC-4C39-4B1E-AF5C-543E13418AD7}" presName="bgRect" presStyleLbl="bgAccFollowNode1" presStyleIdx="2" presStyleCnt="4" custScaleY="124693" custLinFactNeighborX="-779" custLinFactNeighborY="-194"/>
      <dgm:spPr/>
    </dgm:pt>
    <dgm:pt modelId="{A7A2BD19-2977-4B66-A713-A0C285C8ACC8}" type="pres">
      <dgm:prSet presAssocID="{0D966C66-6E22-44FD-977F-E71BC2912F40}" presName="sibTransNodeCircle" presStyleLbl="alignNode1" presStyleIdx="4" presStyleCnt="8">
        <dgm:presLayoutVars>
          <dgm:chMax val="0"/>
          <dgm:bulletEnabled/>
        </dgm:presLayoutVars>
      </dgm:prSet>
      <dgm:spPr/>
    </dgm:pt>
    <dgm:pt modelId="{55DD4F1E-8EA6-4107-BEC7-8AA10E11A384}" type="pres">
      <dgm:prSet presAssocID="{1F9E40EC-4C39-4B1E-AF5C-543E13418AD7}" presName="bottomLine" presStyleLbl="alignNode1" presStyleIdx="5" presStyleCnt="8" custScaleY="2000000">
        <dgm:presLayoutVars/>
      </dgm:prSet>
      <dgm:spPr/>
    </dgm:pt>
    <dgm:pt modelId="{C7BCAA83-B259-407C-8DE0-968AEE2FD012}" type="pres">
      <dgm:prSet presAssocID="{1F9E40EC-4C39-4B1E-AF5C-543E13418AD7}" presName="nodeText" presStyleLbl="bgAccFollowNode1" presStyleIdx="2" presStyleCnt="4">
        <dgm:presLayoutVars>
          <dgm:bulletEnabled val="1"/>
        </dgm:presLayoutVars>
      </dgm:prSet>
      <dgm:spPr/>
    </dgm:pt>
    <dgm:pt modelId="{3CE6FA01-62D8-463F-B58B-91C36DC519AB}" type="pres">
      <dgm:prSet presAssocID="{0D966C66-6E22-44FD-977F-E71BC2912F40}" presName="sibTrans" presStyleCnt="0"/>
      <dgm:spPr/>
    </dgm:pt>
    <dgm:pt modelId="{CC9A0F97-2357-4DA0-889D-9C1672F474C5}" type="pres">
      <dgm:prSet presAssocID="{70EE9CB7-2D84-4703-BA0C-28CC96F5F75F}" presName="compositeNode" presStyleCnt="0">
        <dgm:presLayoutVars>
          <dgm:bulletEnabled val="1"/>
        </dgm:presLayoutVars>
      </dgm:prSet>
      <dgm:spPr/>
    </dgm:pt>
    <dgm:pt modelId="{2C88BA06-8E75-4B67-942D-C70C08547570}" type="pres">
      <dgm:prSet presAssocID="{70EE9CB7-2D84-4703-BA0C-28CC96F5F75F}" presName="bgRect" presStyleLbl="bgAccFollowNode1" presStyleIdx="3" presStyleCnt="4" custScaleY="123584"/>
      <dgm:spPr/>
    </dgm:pt>
    <dgm:pt modelId="{11C33F30-135B-485F-80E7-E0BB20796E25}" type="pres">
      <dgm:prSet presAssocID="{51635865-3BE3-4841-9BBC-28E21F25D85F}" presName="sibTransNodeCircle" presStyleLbl="alignNode1" presStyleIdx="6" presStyleCnt="8">
        <dgm:presLayoutVars>
          <dgm:chMax val="0"/>
          <dgm:bulletEnabled/>
        </dgm:presLayoutVars>
      </dgm:prSet>
      <dgm:spPr/>
    </dgm:pt>
    <dgm:pt modelId="{7D740ADE-2C98-4A5F-A2B5-03CB39D1388F}" type="pres">
      <dgm:prSet presAssocID="{70EE9CB7-2D84-4703-BA0C-28CC96F5F75F}" presName="bottomLine" presStyleLbl="alignNode1" presStyleIdx="7" presStyleCnt="8">
        <dgm:presLayoutVars/>
      </dgm:prSet>
      <dgm:spPr/>
    </dgm:pt>
    <dgm:pt modelId="{E38DDE2D-CCD8-4D5D-98A7-85D1DB827622}" type="pres">
      <dgm:prSet presAssocID="{70EE9CB7-2D84-4703-BA0C-28CC96F5F75F}" presName="nodeText" presStyleLbl="bgAccFollowNode1" presStyleIdx="3" presStyleCnt="4">
        <dgm:presLayoutVars>
          <dgm:bulletEnabled val="1"/>
        </dgm:presLayoutVars>
      </dgm:prSet>
      <dgm:spPr/>
    </dgm:pt>
  </dgm:ptLst>
  <dgm:cxnLst>
    <dgm:cxn modelId="{F8092801-9481-4EAF-9348-103B6A59C93B}" type="presOf" srcId="{70EE9CB7-2D84-4703-BA0C-28CC96F5F75F}" destId="{2C88BA06-8E75-4B67-942D-C70C08547570}" srcOrd="0" destOrd="0" presId="urn:microsoft.com/office/officeart/2016/7/layout/BasicLinearProcessNumbered"/>
    <dgm:cxn modelId="{0606CB04-BCF1-4276-88DD-A2B7BB383C21}" type="presOf" srcId="{F91D8079-3DA6-4DE0-9E79-912D8B0363A5}" destId="{C029EB40-4276-4D0D-9960-102A349D9465}" srcOrd="1" destOrd="0" presId="urn:microsoft.com/office/officeart/2016/7/layout/BasicLinearProcessNumbered"/>
    <dgm:cxn modelId="{6007E832-D05A-48E1-90FF-EB1E22986C51}" srcId="{222C2654-460A-402E-981D-82324F274778}" destId="{1F9E40EC-4C39-4B1E-AF5C-543E13418AD7}" srcOrd="2" destOrd="0" parTransId="{85AA103C-31CB-420A-9499-0CC818253224}" sibTransId="{0D966C66-6E22-44FD-977F-E71BC2912F40}"/>
    <dgm:cxn modelId="{636CF235-261D-49C9-B867-85D98E0A2CE9}" type="presOf" srcId="{222C2654-460A-402E-981D-82324F274778}" destId="{7FD4BB10-DD91-4AC1-8415-9B017655D50E}" srcOrd="0" destOrd="0" presId="urn:microsoft.com/office/officeart/2016/7/layout/BasicLinearProcessNumbered"/>
    <dgm:cxn modelId="{CF36B13B-ABE6-47E0-8A50-CF72474992B2}" srcId="{222C2654-460A-402E-981D-82324F274778}" destId="{F91D8079-3DA6-4DE0-9E79-912D8B0363A5}" srcOrd="0" destOrd="0" parTransId="{108C22D9-0653-4F55-9E9B-BCA4E1AD563A}" sibTransId="{6A130710-38E8-47AE-B54B-4DF5B495883E}"/>
    <dgm:cxn modelId="{59B0C93E-4C43-4F37-9BB9-8E53819549BD}" type="presOf" srcId="{BC8CBF54-E82B-4791-9F22-D8F5F4CC16D0}" destId="{C7BCAA83-B259-407C-8DE0-968AEE2FD012}" srcOrd="0" destOrd="2" presId="urn:microsoft.com/office/officeart/2016/7/layout/BasicLinearProcessNumbered"/>
    <dgm:cxn modelId="{0AAC6E5D-1422-4B4A-80F4-DF714302A1C6}" srcId="{222C2654-460A-402E-981D-82324F274778}" destId="{70EE9CB7-2D84-4703-BA0C-28CC96F5F75F}" srcOrd="3" destOrd="0" parTransId="{FDE7138D-DD2D-45E4-BE0B-3C788788D27F}" sibTransId="{51635865-3BE3-4841-9BBC-28E21F25D85F}"/>
    <dgm:cxn modelId="{66E37A45-0DFD-4598-8B28-767E298A1442}" type="presOf" srcId="{920BA14E-615E-43A0-898D-DA2C73A1EF6D}" destId="{C7BCAA83-B259-407C-8DE0-968AEE2FD012}" srcOrd="0" destOrd="1" presId="urn:microsoft.com/office/officeart/2016/7/layout/BasicLinearProcessNumbered"/>
    <dgm:cxn modelId="{ECA42478-9714-4062-8153-9B16E3C6BE57}" type="presOf" srcId="{A3B769A3-96DA-4B60-BB45-56FB6B8079C4}" destId="{074FF540-1CEB-4C56-B6CE-ACDACB573EA4}" srcOrd="0" destOrd="0" presId="urn:microsoft.com/office/officeart/2016/7/layout/BasicLinearProcessNumbered"/>
    <dgm:cxn modelId="{8FB8B379-EC6E-491A-9A1F-5866F5C9A02B}" type="presOf" srcId="{70EE9CB7-2D84-4703-BA0C-28CC96F5F75F}" destId="{E38DDE2D-CCD8-4D5D-98A7-85D1DB827622}" srcOrd="1" destOrd="0" presId="urn:microsoft.com/office/officeart/2016/7/layout/BasicLinearProcessNumbered"/>
    <dgm:cxn modelId="{FDD8A081-E654-4F6B-A030-90D9E70751F0}" type="presOf" srcId="{51635865-3BE3-4841-9BBC-28E21F25D85F}" destId="{11C33F30-135B-485F-80E7-E0BB20796E25}" srcOrd="0" destOrd="0" presId="urn:microsoft.com/office/officeart/2016/7/layout/BasicLinearProcessNumbered"/>
    <dgm:cxn modelId="{528FE883-9B1C-4BA5-9751-00E788ADAADE}" type="presOf" srcId="{A3B769A3-96DA-4B60-BB45-56FB6B8079C4}" destId="{79277FE7-250A-4D40-9224-FC4F36B0A87F}" srcOrd="1" destOrd="0" presId="urn:microsoft.com/office/officeart/2016/7/layout/BasicLinearProcessNumbered"/>
    <dgm:cxn modelId="{A312C087-9F64-4B6A-A35E-002F9C117C51}" type="presOf" srcId="{F91D8079-3DA6-4DE0-9E79-912D8B0363A5}" destId="{FE2CDD86-8CF7-44E2-BB70-5B7E38247455}" srcOrd="0" destOrd="0" presId="urn:microsoft.com/office/officeart/2016/7/layout/BasicLinearProcessNumbered"/>
    <dgm:cxn modelId="{60B9AE92-40B9-4F66-8A8D-D8DC7FF41673}" srcId="{1F9E40EC-4C39-4B1E-AF5C-543E13418AD7}" destId="{920BA14E-615E-43A0-898D-DA2C73A1EF6D}" srcOrd="0" destOrd="0" parTransId="{DF42C3AC-432E-45AD-B319-EFE9A79505E8}" sibTransId="{6C9C2E3F-5620-4127-9631-08FB48FE4F51}"/>
    <dgm:cxn modelId="{D83E4495-5D80-45C5-9B0E-546567B6D180}" type="presOf" srcId="{0D966C66-6E22-44FD-977F-E71BC2912F40}" destId="{A7A2BD19-2977-4B66-A713-A0C285C8ACC8}" srcOrd="0" destOrd="0" presId="urn:microsoft.com/office/officeart/2016/7/layout/BasicLinearProcessNumbered"/>
    <dgm:cxn modelId="{D7C7E29C-B443-40FB-A81D-5D73D2441B69}" type="presOf" srcId="{6A130710-38E8-47AE-B54B-4DF5B495883E}" destId="{B3D43A3E-8F05-4626-AFB3-DEC687D54C77}" srcOrd="0" destOrd="0" presId="urn:microsoft.com/office/officeart/2016/7/layout/BasicLinearProcessNumbered"/>
    <dgm:cxn modelId="{F61E14A1-73F7-40B0-A96E-589D9CEDACDA}" srcId="{222C2654-460A-402E-981D-82324F274778}" destId="{A3B769A3-96DA-4B60-BB45-56FB6B8079C4}" srcOrd="1" destOrd="0" parTransId="{FCF934BE-A41C-45A8-B645-93C3ADDAEE95}" sibTransId="{82710B67-F176-47B7-A961-9538F30AE352}"/>
    <dgm:cxn modelId="{FA9988A3-0C3A-415C-BD0B-AF43AA6D72DE}" type="presOf" srcId="{1F9E40EC-4C39-4B1E-AF5C-543E13418AD7}" destId="{C7BCAA83-B259-407C-8DE0-968AEE2FD012}" srcOrd="1" destOrd="0" presId="urn:microsoft.com/office/officeart/2016/7/layout/BasicLinearProcessNumbered"/>
    <dgm:cxn modelId="{8DB519AF-0678-41F7-BF44-93871161234D}" srcId="{1F9E40EC-4C39-4B1E-AF5C-543E13418AD7}" destId="{BC8CBF54-E82B-4791-9F22-D8F5F4CC16D0}" srcOrd="1" destOrd="0" parTransId="{99A7B6C8-5D08-406F-B606-9DB5FE2D893F}" sibTransId="{F1D2C530-6939-40BF-A2BD-F0ADDCA9E910}"/>
    <dgm:cxn modelId="{6C8196B0-0C7C-4ED4-8107-16DD9963EBE2}" type="presOf" srcId="{82710B67-F176-47B7-A961-9538F30AE352}" destId="{305A6339-3D59-4E38-81B3-B247F806BC5B}" srcOrd="0" destOrd="0" presId="urn:microsoft.com/office/officeart/2016/7/layout/BasicLinearProcessNumbered"/>
    <dgm:cxn modelId="{CE0D52FF-54CB-4D33-8E26-72E1405ECE63}" type="presOf" srcId="{1F9E40EC-4C39-4B1E-AF5C-543E13418AD7}" destId="{7DD0543F-A61A-4367-A372-F410E4B3BFB9}" srcOrd="0" destOrd="0" presId="urn:microsoft.com/office/officeart/2016/7/layout/BasicLinearProcessNumbered"/>
    <dgm:cxn modelId="{B9C45649-DAC9-4D83-B000-31503DA4D4E6}" type="presParOf" srcId="{7FD4BB10-DD91-4AC1-8415-9B017655D50E}" destId="{EF3EC6E1-257E-4EDE-9B89-E10FEE0F7691}" srcOrd="0" destOrd="0" presId="urn:microsoft.com/office/officeart/2016/7/layout/BasicLinearProcessNumbered"/>
    <dgm:cxn modelId="{2F0B92E6-9000-4CBE-B6D0-92824507C91E}" type="presParOf" srcId="{EF3EC6E1-257E-4EDE-9B89-E10FEE0F7691}" destId="{FE2CDD86-8CF7-44E2-BB70-5B7E38247455}" srcOrd="0" destOrd="0" presId="urn:microsoft.com/office/officeart/2016/7/layout/BasicLinearProcessNumbered"/>
    <dgm:cxn modelId="{928C23B5-BABC-4153-8499-B5FCFBD6E9AF}" type="presParOf" srcId="{EF3EC6E1-257E-4EDE-9B89-E10FEE0F7691}" destId="{B3D43A3E-8F05-4626-AFB3-DEC687D54C77}" srcOrd="1" destOrd="0" presId="urn:microsoft.com/office/officeart/2016/7/layout/BasicLinearProcessNumbered"/>
    <dgm:cxn modelId="{06DEB7AB-DF00-4849-9DD6-7DDC1D33814D}" type="presParOf" srcId="{EF3EC6E1-257E-4EDE-9B89-E10FEE0F7691}" destId="{C94FCF3C-14CC-4987-9CD4-E37D0768F485}" srcOrd="2" destOrd="0" presId="urn:microsoft.com/office/officeart/2016/7/layout/BasicLinearProcessNumbered"/>
    <dgm:cxn modelId="{97C54189-E338-4507-8223-FBF7050D9216}" type="presParOf" srcId="{EF3EC6E1-257E-4EDE-9B89-E10FEE0F7691}" destId="{C029EB40-4276-4D0D-9960-102A349D9465}" srcOrd="3" destOrd="0" presId="urn:microsoft.com/office/officeart/2016/7/layout/BasicLinearProcessNumbered"/>
    <dgm:cxn modelId="{20078705-8E40-46CE-9CA4-F35252175FAD}" type="presParOf" srcId="{7FD4BB10-DD91-4AC1-8415-9B017655D50E}" destId="{4629350D-43BC-4344-A1DC-65359261105F}" srcOrd="1" destOrd="0" presId="urn:microsoft.com/office/officeart/2016/7/layout/BasicLinearProcessNumbered"/>
    <dgm:cxn modelId="{0B97DA87-97F9-4BE0-9802-4915E191FE0A}" type="presParOf" srcId="{7FD4BB10-DD91-4AC1-8415-9B017655D50E}" destId="{5ADD81F1-16DE-4467-B1BE-0EEE90952083}" srcOrd="2" destOrd="0" presId="urn:microsoft.com/office/officeart/2016/7/layout/BasicLinearProcessNumbered"/>
    <dgm:cxn modelId="{0765E8FF-291E-49B2-98AC-3DD1160EA753}" type="presParOf" srcId="{5ADD81F1-16DE-4467-B1BE-0EEE90952083}" destId="{074FF540-1CEB-4C56-B6CE-ACDACB573EA4}" srcOrd="0" destOrd="0" presId="urn:microsoft.com/office/officeart/2016/7/layout/BasicLinearProcessNumbered"/>
    <dgm:cxn modelId="{7767C7BB-912F-474D-8717-141D99F82B48}" type="presParOf" srcId="{5ADD81F1-16DE-4467-B1BE-0EEE90952083}" destId="{305A6339-3D59-4E38-81B3-B247F806BC5B}" srcOrd="1" destOrd="0" presId="urn:microsoft.com/office/officeart/2016/7/layout/BasicLinearProcessNumbered"/>
    <dgm:cxn modelId="{71408012-52C7-4CA0-BBF6-73842A8D5836}" type="presParOf" srcId="{5ADD81F1-16DE-4467-B1BE-0EEE90952083}" destId="{DE4EFF97-9689-437B-BEC1-304A0E119DE5}" srcOrd="2" destOrd="0" presId="urn:microsoft.com/office/officeart/2016/7/layout/BasicLinearProcessNumbered"/>
    <dgm:cxn modelId="{4D96DF21-D149-4F19-9F93-87E3E47561AB}" type="presParOf" srcId="{5ADD81F1-16DE-4467-B1BE-0EEE90952083}" destId="{79277FE7-250A-4D40-9224-FC4F36B0A87F}" srcOrd="3" destOrd="0" presId="urn:microsoft.com/office/officeart/2016/7/layout/BasicLinearProcessNumbered"/>
    <dgm:cxn modelId="{89D64637-4936-4B9B-9EAE-C03E22A79388}" type="presParOf" srcId="{7FD4BB10-DD91-4AC1-8415-9B017655D50E}" destId="{54BE7175-0E41-472D-827C-C719777F9633}" srcOrd="3" destOrd="0" presId="urn:microsoft.com/office/officeart/2016/7/layout/BasicLinearProcessNumbered"/>
    <dgm:cxn modelId="{5732DD39-4DEB-4362-8BF2-9E0CD1807B01}" type="presParOf" srcId="{7FD4BB10-DD91-4AC1-8415-9B017655D50E}" destId="{790BA9DB-FEE5-46E4-AB51-C1ACC6E01D4B}" srcOrd="4" destOrd="0" presId="urn:microsoft.com/office/officeart/2016/7/layout/BasicLinearProcessNumbered"/>
    <dgm:cxn modelId="{3BB7EF5E-D89B-4779-87C6-2158654B2630}" type="presParOf" srcId="{790BA9DB-FEE5-46E4-AB51-C1ACC6E01D4B}" destId="{7DD0543F-A61A-4367-A372-F410E4B3BFB9}" srcOrd="0" destOrd="0" presId="urn:microsoft.com/office/officeart/2016/7/layout/BasicLinearProcessNumbered"/>
    <dgm:cxn modelId="{F55694AD-FC7E-4BEC-9150-6CF6053A61AA}" type="presParOf" srcId="{790BA9DB-FEE5-46E4-AB51-C1ACC6E01D4B}" destId="{A7A2BD19-2977-4B66-A713-A0C285C8ACC8}" srcOrd="1" destOrd="0" presId="urn:microsoft.com/office/officeart/2016/7/layout/BasicLinearProcessNumbered"/>
    <dgm:cxn modelId="{83193B64-8B03-485D-8293-1F374CA5EF8E}" type="presParOf" srcId="{790BA9DB-FEE5-46E4-AB51-C1ACC6E01D4B}" destId="{55DD4F1E-8EA6-4107-BEC7-8AA10E11A384}" srcOrd="2" destOrd="0" presId="urn:microsoft.com/office/officeart/2016/7/layout/BasicLinearProcessNumbered"/>
    <dgm:cxn modelId="{9E4F131D-2705-4837-A4F9-A70447944A22}" type="presParOf" srcId="{790BA9DB-FEE5-46E4-AB51-C1ACC6E01D4B}" destId="{C7BCAA83-B259-407C-8DE0-968AEE2FD012}" srcOrd="3" destOrd="0" presId="urn:microsoft.com/office/officeart/2016/7/layout/BasicLinearProcessNumbered"/>
    <dgm:cxn modelId="{F61D4A96-9391-4CD1-A17D-2669F9DDE2B1}" type="presParOf" srcId="{7FD4BB10-DD91-4AC1-8415-9B017655D50E}" destId="{3CE6FA01-62D8-463F-B58B-91C36DC519AB}" srcOrd="5" destOrd="0" presId="urn:microsoft.com/office/officeart/2016/7/layout/BasicLinearProcessNumbered"/>
    <dgm:cxn modelId="{EE917510-58A5-464E-873E-BFE88A14C753}" type="presParOf" srcId="{7FD4BB10-DD91-4AC1-8415-9B017655D50E}" destId="{CC9A0F97-2357-4DA0-889D-9C1672F474C5}" srcOrd="6" destOrd="0" presId="urn:microsoft.com/office/officeart/2016/7/layout/BasicLinearProcessNumbered"/>
    <dgm:cxn modelId="{22FD28DB-92CF-4E6E-AAA0-06A94F995E7A}" type="presParOf" srcId="{CC9A0F97-2357-4DA0-889D-9C1672F474C5}" destId="{2C88BA06-8E75-4B67-942D-C70C08547570}" srcOrd="0" destOrd="0" presId="urn:microsoft.com/office/officeart/2016/7/layout/BasicLinearProcessNumbered"/>
    <dgm:cxn modelId="{9F1E553B-EF57-43A2-9822-49359FC0EB74}" type="presParOf" srcId="{CC9A0F97-2357-4DA0-889D-9C1672F474C5}" destId="{11C33F30-135B-485F-80E7-E0BB20796E25}" srcOrd="1" destOrd="0" presId="urn:microsoft.com/office/officeart/2016/7/layout/BasicLinearProcessNumbered"/>
    <dgm:cxn modelId="{F7304185-B8CA-48CD-9D3D-D6E2FD7BB0C8}" type="presParOf" srcId="{CC9A0F97-2357-4DA0-889D-9C1672F474C5}" destId="{7D740ADE-2C98-4A5F-A2B5-03CB39D1388F}" srcOrd="2" destOrd="0" presId="urn:microsoft.com/office/officeart/2016/7/layout/BasicLinearProcessNumbered"/>
    <dgm:cxn modelId="{7F705608-C075-461B-9ED3-F62CBC0032F7}" type="presParOf" srcId="{CC9A0F97-2357-4DA0-889D-9C1672F474C5}" destId="{E38DDE2D-CCD8-4D5D-98A7-85D1DB82762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6B19D0-7A7E-4312-BB7B-D2BD080E775B}"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1AF7433D-B65B-41CC-A5C2-58E9446F6A58}">
      <dgm:prSet custT="1"/>
      <dgm:spPr/>
      <dgm:t>
        <a:bodyPr/>
        <a:lstStyle/>
        <a:p>
          <a:r>
            <a:rPr lang="en-US" sz="1200" dirty="0"/>
            <a:t>ELD page:</a:t>
          </a:r>
        </a:p>
      </dgm:t>
    </dgm:pt>
    <dgm:pt modelId="{B34BC19A-1D66-4C6D-9E14-2D6DE27B204F}" type="parTrans" cxnId="{3E932951-B5A6-4641-8798-7177AA64F58A}">
      <dgm:prSet/>
      <dgm:spPr/>
      <dgm:t>
        <a:bodyPr/>
        <a:lstStyle/>
        <a:p>
          <a:endParaRPr lang="en-US"/>
        </a:p>
      </dgm:t>
    </dgm:pt>
    <dgm:pt modelId="{E5BEB99C-D2F6-4589-A114-F2980D9574E4}" type="sibTrans" cxnId="{3E932951-B5A6-4641-8798-7177AA64F58A}">
      <dgm:prSet/>
      <dgm:spPr/>
      <dgm:t>
        <a:bodyPr/>
        <a:lstStyle/>
        <a:p>
          <a:endParaRPr lang="en-US"/>
        </a:p>
      </dgm:t>
    </dgm:pt>
    <dgm:pt modelId="{3DCE20C7-77DD-4B7A-9EAD-CCF6638DB5DF}">
      <dgm:prSet custT="1"/>
      <dgm:spPr/>
      <dgm:t>
        <a:bodyPr/>
        <a:lstStyle/>
        <a:p>
          <a:r>
            <a:rPr lang="en-US" sz="1200" baseline="0" dirty="0"/>
            <a:t>Put in scores at top as usual</a:t>
          </a:r>
          <a:endParaRPr lang="en-US" sz="1200" dirty="0"/>
        </a:p>
      </dgm:t>
    </dgm:pt>
    <dgm:pt modelId="{9CADA212-286A-4A08-92CC-0C62D1220B18}" type="parTrans" cxnId="{2B6F4FFA-3F16-4123-9BA0-567365A29E9D}">
      <dgm:prSet/>
      <dgm:spPr/>
      <dgm:t>
        <a:bodyPr/>
        <a:lstStyle/>
        <a:p>
          <a:endParaRPr lang="en-US"/>
        </a:p>
      </dgm:t>
    </dgm:pt>
    <dgm:pt modelId="{5652C17C-5B37-4647-948B-CDF0B08DDBC1}" type="sibTrans" cxnId="{2B6F4FFA-3F16-4123-9BA0-567365A29E9D}">
      <dgm:prSet/>
      <dgm:spPr/>
      <dgm:t>
        <a:bodyPr/>
        <a:lstStyle/>
        <a:p>
          <a:endParaRPr lang="en-US"/>
        </a:p>
      </dgm:t>
    </dgm:pt>
    <dgm:pt modelId="{A98A655E-87E5-4E34-A60C-E8D26F34B838}">
      <dgm:prSet custT="1"/>
      <dgm:spPr/>
      <dgm:t>
        <a:bodyPr/>
        <a:lstStyle/>
        <a:p>
          <a:r>
            <a:rPr lang="en-US" sz="1200" baseline="0" dirty="0"/>
            <a:t>Check the box: “The IEP Team agrees to recommend the student for reclassification…”</a:t>
          </a:r>
          <a:endParaRPr lang="en-US" sz="1200" dirty="0"/>
        </a:p>
      </dgm:t>
    </dgm:pt>
    <dgm:pt modelId="{A5C483AF-BBD8-4028-A20A-CDBA18BB2EB2}" type="parTrans" cxnId="{50386E9D-B3E0-4BE7-A305-70F78DCFDEA1}">
      <dgm:prSet/>
      <dgm:spPr/>
      <dgm:t>
        <a:bodyPr/>
        <a:lstStyle/>
        <a:p>
          <a:endParaRPr lang="en-US"/>
        </a:p>
      </dgm:t>
    </dgm:pt>
    <dgm:pt modelId="{3E445126-6150-495B-BBB0-55779AD2E60C}" type="sibTrans" cxnId="{50386E9D-B3E0-4BE7-A305-70F78DCFDEA1}">
      <dgm:prSet/>
      <dgm:spPr/>
      <dgm:t>
        <a:bodyPr/>
        <a:lstStyle/>
        <a:p>
          <a:endParaRPr lang="en-US"/>
        </a:p>
      </dgm:t>
    </dgm:pt>
    <dgm:pt modelId="{6FF3EEA4-C271-4C1A-A5C4-DD0771701726}">
      <dgm:prSet custT="1"/>
      <dgm:spPr/>
      <dgm:t>
        <a:bodyPr/>
        <a:lstStyle/>
        <a:p>
          <a:r>
            <a:rPr lang="en-US" sz="1200" baseline="0" dirty="0"/>
            <a:t>Keep the bottom half of the form BLANK</a:t>
          </a:r>
          <a:endParaRPr lang="en-US" sz="1200" dirty="0"/>
        </a:p>
      </dgm:t>
    </dgm:pt>
    <dgm:pt modelId="{8CF3B5E5-4B93-4EBB-BCB4-C05733879A7D}" type="parTrans" cxnId="{F3AB0BCD-45EE-4F83-893D-35B8E7BAE183}">
      <dgm:prSet/>
      <dgm:spPr/>
      <dgm:t>
        <a:bodyPr/>
        <a:lstStyle/>
        <a:p>
          <a:endParaRPr lang="en-US"/>
        </a:p>
      </dgm:t>
    </dgm:pt>
    <dgm:pt modelId="{098B8335-61BD-4F93-ACE2-A1B38F8CFCDB}" type="sibTrans" cxnId="{F3AB0BCD-45EE-4F83-893D-35B8E7BAE183}">
      <dgm:prSet/>
      <dgm:spPr/>
      <dgm:t>
        <a:bodyPr/>
        <a:lstStyle/>
        <a:p>
          <a:endParaRPr lang="en-US"/>
        </a:p>
      </dgm:t>
    </dgm:pt>
    <dgm:pt modelId="{6C811A83-F699-4AE5-AFA3-C7ADCAEA8CAD}">
      <dgm:prSet custT="1"/>
      <dgm:spPr/>
      <dgm:t>
        <a:bodyPr/>
        <a:lstStyle/>
        <a:p>
          <a:r>
            <a:rPr lang="en-US" sz="1200" baseline="0" dirty="0"/>
            <a:t>No Goal numbers or services</a:t>
          </a:r>
          <a:endParaRPr lang="en-US" sz="1200" dirty="0"/>
        </a:p>
      </dgm:t>
    </dgm:pt>
    <dgm:pt modelId="{DAC5B118-42C1-4200-B1CD-50D6D34AFFE3}" type="parTrans" cxnId="{AB3D4748-4E59-41FB-877E-5EB4FC485B8F}">
      <dgm:prSet/>
      <dgm:spPr/>
      <dgm:t>
        <a:bodyPr/>
        <a:lstStyle/>
        <a:p>
          <a:endParaRPr lang="en-US"/>
        </a:p>
      </dgm:t>
    </dgm:pt>
    <dgm:pt modelId="{B2526F4A-287D-48D0-9AAB-D8396C64C2D0}" type="sibTrans" cxnId="{AB3D4748-4E59-41FB-877E-5EB4FC485B8F}">
      <dgm:prSet/>
      <dgm:spPr/>
      <dgm:t>
        <a:bodyPr/>
        <a:lstStyle/>
        <a:p>
          <a:endParaRPr lang="en-US"/>
        </a:p>
      </dgm:t>
    </dgm:pt>
    <dgm:pt modelId="{9AD9DC93-7783-4A6C-9540-B7E668EBB940}">
      <dgm:prSet custT="1"/>
      <dgm:spPr/>
      <dgm:t>
        <a:bodyPr/>
        <a:lstStyle/>
        <a:p>
          <a:r>
            <a:rPr lang="en-US" sz="1600" dirty="0"/>
            <a:t>Present Levels page: Describe progress in reading, writing, </a:t>
          </a:r>
          <a:r>
            <a:rPr lang="en-US" sz="1600" dirty="0" err="1"/>
            <a:t>communciation</a:t>
          </a:r>
          <a:endParaRPr lang="en-US" sz="1600" dirty="0"/>
        </a:p>
      </dgm:t>
    </dgm:pt>
    <dgm:pt modelId="{119BEA3B-7E43-4F12-A0E5-CD824986DAA4}" type="parTrans" cxnId="{8E717AC1-AB2E-45FE-864E-248ADCEE2B99}">
      <dgm:prSet/>
      <dgm:spPr/>
      <dgm:t>
        <a:bodyPr/>
        <a:lstStyle/>
        <a:p>
          <a:endParaRPr lang="en-US"/>
        </a:p>
      </dgm:t>
    </dgm:pt>
    <dgm:pt modelId="{A2578111-F749-40D1-9DED-7D9B0C76D3BC}" type="sibTrans" cxnId="{8E717AC1-AB2E-45FE-864E-248ADCEE2B99}">
      <dgm:prSet/>
      <dgm:spPr/>
      <dgm:t>
        <a:bodyPr/>
        <a:lstStyle/>
        <a:p>
          <a:endParaRPr lang="en-US"/>
        </a:p>
      </dgm:t>
    </dgm:pt>
    <dgm:pt modelId="{F99AACE2-DED7-4454-B9C6-8A7DEDD68928}">
      <dgm:prSet/>
      <dgm:spPr/>
      <dgm:t>
        <a:bodyPr/>
        <a:lstStyle/>
        <a:p>
          <a:r>
            <a:rPr lang="en-US" dirty="0"/>
            <a:t>Notes page: summarizes reclassification</a:t>
          </a:r>
        </a:p>
      </dgm:t>
    </dgm:pt>
    <dgm:pt modelId="{5D621472-9FF1-4A83-A438-40ABDAA2B0A3}" type="parTrans" cxnId="{92F54CE2-F08A-47AE-992E-F0EFFC8BD6A9}">
      <dgm:prSet/>
      <dgm:spPr/>
      <dgm:t>
        <a:bodyPr/>
        <a:lstStyle/>
        <a:p>
          <a:endParaRPr lang="en-US"/>
        </a:p>
      </dgm:t>
    </dgm:pt>
    <dgm:pt modelId="{31204CDF-20FC-4D9D-9A45-E91AAD8E3D4B}" type="sibTrans" cxnId="{92F54CE2-F08A-47AE-992E-F0EFFC8BD6A9}">
      <dgm:prSet/>
      <dgm:spPr/>
      <dgm:t>
        <a:bodyPr/>
        <a:lstStyle/>
        <a:p>
          <a:endParaRPr lang="en-US"/>
        </a:p>
      </dgm:t>
    </dgm:pt>
    <dgm:pt modelId="{D8369A78-69DF-4BCB-85DB-D7BC4D96A5A6}">
      <dgm:prSet/>
      <dgm:spPr/>
      <dgm:t>
        <a:bodyPr/>
        <a:lstStyle/>
        <a:p>
          <a:r>
            <a:rPr lang="en-US" dirty="0"/>
            <a:t>SIS page: will say “EL”</a:t>
          </a:r>
        </a:p>
      </dgm:t>
    </dgm:pt>
    <dgm:pt modelId="{31D1E203-4E9A-41AC-A2ED-34C6808C219D}" type="parTrans" cxnId="{6863708F-8A03-4F32-81D5-247EBA44DE8B}">
      <dgm:prSet/>
      <dgm:spPr/>
      <dgm:t>
        <a:bodyPr/>
        <a:lstStyle/>
        <a:p>
          <a:endParaRPr lang="en-US"/>
        </a:p>
      </dgm:t>
    </dgm:pt>
    <dgm:pt modelId="{6B0D4BFF-1D06-49B8-8AEB-527567E6E155}" type="sibTrans" cxnId="{6863708F-8A03-4F32-81D5-247EBA44DE8B}">
      <dgm:prSet/>
      <dgm:spPr/>
      <dgm:t>
        <a:bodyPr/>
        <a:lstStyle/>
        <a:p>
          <a:endParaRPr lang="en-US"/>
        </a:p>
      </dgm:t>
    </dgm:pt>
    <dgm:pt modelId="{7E6D8501-1B5B-423F-9EBA-5F04C835852A}" type="pres">
      <dgm:prSet presAssocID="{7C6B19D0-7A7E-4312-BB7B-D2BD080E775B}" presName="matrix" presStyleCnt="0">
        <dgm:presLayoutVars>
          <dgm:chMax val="1"/>
          <dgm:dir/>
          <dgm:resizeHandles val="exact"/>
        </dgm:presLayoutVars>
      </dgm:prSet>
      <dgm:spPr/>
    </dgm:pt>
    <dgm:pt modelId="{93AFDE9F-4C43-4CCE-BF44-16C0CFC314D0}" type="pres">
      <dgm:prSet presAssocID="{7C6B19D0-7A7E-4312-BB7B-D2BD080E775B}" presName="axisShape" presStyleLbl="bgShp" presStyleIdx="0" presStyleCnt="1"/>
      <dgm:spPr/>
    </dgm:pt>
    <dgm:pt modelId="{CA38C1DB-633B-4536-93AA-738B8C294481}" type="pres">
      <dgm:prSet presAssocID="{7C6B19D0-7A7E-4312-BB7B-D2BD080E775B}" presName="rect1" presStyleLbl="node1" presStyleIdx="0" presStyleCnt="4">
        <dgm:presLayoutVars>
          <dgm:chMax val="0"/>
          <dgm:chPref val="0"/>
          <dgm:bulletEnabled val="1"/>
        </dgm:presLayoutVars>
      </dgm:prSet>
      <dgm:spPr/>
    </dgm:pt>
    <dgm:pt modelId="{72C3592A-8CDA-4770-A9AC-2E6F0B16E478}" type="pres">
      <dgm:prSet presAssocID="{7C6B19D0-7A7E-4312-BB7B-D2BD080E775B}" presName="rect2" presStyleLbl="node1" presStyleIdx="1" presStyleCnt="4" custLinFactNeighborX="393" custLinFactNeighborY="1700">
        <dgm:presLayoutVars>
          <dgm:chMax val="0"/>
          <dgm:chPref val="0"/>
          <dgm:bulletEnabled val="1"/>
        </dgm:presLayoutVars>
      </dgm:prSet>
      <dgm:spPr/>
    </dgm:pt>
    <dgm:pt modelId="{47979C9D-E956-4239-BDD4-84910E75638E}" type="pres">
      <dgm:prSet presAssocID="{7C6B19D0-7A7E-4312-BB7B-D2BD080E775B}" presName="rect3" presStyleLbl="node1" presStyleIdx="2" presStyleCnt="4">
        <dgm:presLayoutVars>
          <dgm:chMax val="0"/>
          <dgm:chPref val="0"/>
          <dgm:bulletEnabled val="1"/>
        </dgm:presLayoutVars>
      </dgm:prSet>
      <dgm:spPr/>
    </dgm:pt>
    <dgm:pt modelId="{39C911E4-C1DB-4453-AB5E-644F9061ACAA}" type="pres">
      <dgm:prSet presAssocID="{7C6B19D0-7A7E-4312-BB7B-D2BD080E775B}" presName="rect4" presStyleLbl="node1" presStyleIdx="3" presStyleCnt="4">
        <dgm:presLayoutVars>
          <dgm:chMax val="0"/>
          <dgm:chPref val="0"/>
          <dgm:bulletEnabled val="1"/>
        </dgm:presLayoutVars>
      </dgm:prSet>
      <dgm:spPr/>
    </dgm:pt>
  </dgm:ptLst>
  <dgm:cxnLst>
    <dgm:cxn modelId="{62957D1A-BAB0-4AB6-90FD-6DB8C9333CA3}" type="presOf" srcId="{6FF3EEA4-C271-4C1A-A5C4-DD0771701726}" destId="{CA38C1DB-633B-4536-93AA-738B8C294481}" srcOrd="0" destOrd="3" presId="urn:microsoft.com/office/officeart/2005/8/layout/matrix2"/>
    <dgm:cxn modelId="{AB3D4748-4E59-41FB-877E-5EB4FC485B8F}" srcId="{1AF7433D-B65B-41CC-A5C2-58E9446F6A58}" destId="{6C811A83-F699-4AE5-AFA3-C7ADCAEA8CAD}" srcOrd="3" destOrd="0" parTransId="{DAC5B118-42C1-4200-B1CD-50D6D34AFFE3}" sibTransId="{B2526F4A-287D-48D0-9AAB-D8396C64C2D0}"/>
    <dgm:cxn modelId="{3E932951-B5A6-4641-8798-7177AA64F58A}" srcId="{7C6B19D0-7A7E-4312-BB7B-D2BD080E775B}" destId="{1AF7433D-B65B-41CC-A5C2-58E9446F6A58}" srcOrd="0" destOrd="0" parTransId="{B34BC19A-1D66-4C6D-9E14-2D6DE27B204F}" sibTransId="{E5BEB99C-D2F6-4589-A114-F2980D9574E4}"/>
    <dgm:cxn modelId="{D0F7F87E-A35E-4EC6-AEEF-27797C0C568B}" type="presOf" srcId="{A98A655E-87E5-4E34-A60C-E8D26F34B838}" destId="{CA38C1DB-633B-4536-93AA-738B8C294481}" srcOrd="0" destOrd="2" presId="urn:microsoft.com/office/officeart/2005/8/layout/matrix2"/>
    <dgm:cxn modelId="{498BAE87-051E-49F1-81A3-DF0C9DEEC191}" type="presOf" srcId="{F99AACE2-DED7-4454-B9C6-8A7DEDD68928}" destId="{47979C9D-E956-4239-BDD4-84910E75638E}" srcOrd="0" destOrd="0" presId="urn:microsoft.com/office/officeart/2005/8/layout/matrix2"/>
    <dgm:cxn modelId="{6863708F-8A03-4F32-81D5-247EBA44DE8B}" srcId="{7C6B19D0-7A7E-4312-BB7B-D2BD080E775B}" destId="{D8369A78-69DF-4BCB-85DB-D7BC4D96A5A6}" srcOrd="3" destOrd="0" parTransId="{31D1E203-4E9A-41AC-A2ED-34C6808C219D}" sibTransId="{6B0D4BFF-1D06-49B8-8AEB-527567E6E155}"/>
    <dgm:cxn modelId="{50386E9D-B3E0-4BE7-A305-70F78DCFDEA1}" srcId="{1AF7433D-B65B-41CC-A5C2-58E9446F6A58}" destId="{A98A655E-87E5-4E34-A60C-E8D26F34B838}" srcOrd="1" destOrd="0" parTransId="{A5C483AF-BBD8-4028-A20A-CDBA18BB2EB2}" sibTransId="{3E445126-6150-495B-BBB0-55779AD2E60C}"/>
    <dgm:cxn modelId="{4E47F2B0-030A-4BDF-84ED-AFF7700FF205}" type="presOf" srcId="{3DCE20C7-77DD-4B7A-9EAD-CCF6638DB5DF}" destId="{CA38C1DB-633B-4536-93AA-738B8C294481}" srcOrd="0" destOrd="1" presId="urn:microsoft.com/office/officeart/2005/8/layout/matrix2"/>
    <dgm:cxn modelId="{8E717AC1-AB2E-45FE-864E-248ADCEE2B99}" srcId="{7C6B19D0-7A7E-4312-BB7B-D2BD080E775B}" destId="{9AD9DC93-7783-4A6C-9540-B7E668EBB940}" srcOrd="1" destOrd="0" parTransId="{119BEA3B-7E43-4F12-A0E5-CD824986DAA4}" sibTransId="{A2578111-F749-40D1-9DED-7D9B0C76D3BC}"/>
    <dgm:cxn modelId="{F3AB0BCD-45EE-4F83-893D-35B8E7BAE183}" srcId="{1AF7433D-B65B-41CC-A5C2-58E9446F6A58}" destId="{6FF3EEA4-C271-4C1A-A5C4-DD0771701726}" srcOrd="2" destOrd="0" parTransId="{8CF3B5E5-4B93-4EBB-BCB4-C05733879A7D}" sibTransId="{098B8335-61BD-4F93-ACE2-A1B38F8CFCDB}"/>
    <dgm:cxn modelId="{9AE949CE-22B8-4434-B2B6-0432A6A9574B}" type="presOf" srcId="{7C6B19D0-7A7E-4312-BB7B-D2BD080E775B}" destId="{7E6D8501-1B5B-423F-9EBA-5F04C835852A}" srcOrd="0" destOrd="0" presId="urn:microsoft.com/office/officeart/2005/8/layout/matrix2"/>
    <dgm:cxn modelId="{EC4C3DD2-19CC-4DBA-8BF6-1E31317998AB}" type="presOf" srcId="{1AF7433D-B65B-41CC-A5C2-58E9446F6A58}" destId="{CA38C1DB-633B-4536-93AA-738B8C294481}" srcOrd="0" destOrd="0" presId="urn:microsoft.com/office/officeart/2005/8/layout/matrix2"/>
    <dgm:cxn modelId="{92F54CE2-F08A-47AE-992E-F0EFFC8BD6A9}" srcId="{7C6B19D0-7A7E-4312-BB7B-D2BD080E775B}" destId="{F99AACE2-DED7-4454-B9C6-8A7DEDD68928}" srcOrd="2" destOrd="0" parTransId="{5D621472-9FF1-4A83-A438-40ABDAA2B0A3}" sibTransId="{31204CDF-20FC-4D9D-9A45-E91AAD8E3D4B}"/>
    <dgm:cxn modelId="{B49855F0-E00E-4BA5-A97B-73DDCB283076}" type="presOf" srcId="{6C811A83-F699-4AE5-AFA3-C7ADCAEA8CAD}" destId="{CA38C1DB-633B-4536-93AA-738B8C294481}" srcOrd="0" destOrd="4" presId="urn:microsoft.com/office/officeart/2005/8/layout/matrix2"/>
    <dgm:cxn modelId="{460B05F8-43B3-44A2-BB18-84CA0380B09F}" type="presOf" srcId="{D8369A78-69DF-4BCB-85DB-D7BC4D96A5A6}" destId="{39C911E4-C1DB-4453-AB5E-644F9061ACAA}" srcOrd="0" destOrd="0" presId="urn:microsoft.com/office/officeart/2005/8/layout/matrix2"/>
    <dgm:cxn modelId="{2B6F4FFA-3F16-4123-9BA0-567365A29E9D}" srcId="{1AF7433D-B65B-41CC-A5C2-58E9446F6A58}" destId="{3DCE20C7-77DD-4B7A-9EAD-CCF6638DB5DF}" srcOrd="0" destOrd="0" parTransId="{9CADA212-286A-4A08-92CC-0C62D1220B18}" sibTransId="{5652C17C-5B37-4647-948B-CDF0B08DDBC1}"/>
    <dgm:cxn modelId="{E86EADFC-3E76-420C-8B2D-8A5531A558D4}" type="presOf" srcId="{9AD9DC93-7783-4A6C-9540-B7E668EBB940}" destId="{72C3592A-8CDA-4770-A9AC-2E6F0B16E478}" srcOrd="0" destOrd="0" presId="urn:microsoft.com/office/officeart/2005/8/layout/matrix2"/>
    <dgm:cxn modelId="{97CF61A4-75B6-4DDE-95FD-C28D96ADEDF1}" type="presParOf" srcId="{7E6D8501-1B5B-423F-9EBA-5F04C835852A}" destId="{93AFDE9F-4C43-4CCE-BF44-16C0CFC314D0}" srcOrd="0" destOrd="0" presId="urn:microsoft.com/office/officeart/2005/8/layout/matrix2"/>
    <dgm:cxn modelId="{62B44FCC-6803-44E1-B90C-831419F170A8}" type="presParOf" srcId="{7E6D8501-1B5B-423F-9EBA-5F04C835852A}" destId="{CA38C1DB-633B-4536-93AA-738B8C294481}" srcOrd="1" destOrd="0" presId="urn:microsoft.com/office/officeart/2005/8/layout/matrix2"/>
    <dgm:cxn modelId="{F5ADF82E-A4B9-4F54-8D71-9D3F7AB10A83}" type="presParOf" srcId="{7E6D8501-1B5B-423F-9EBA-5F04C835852A}" destId="{72C3592A-8CDA-4770-A9AC-2E6F0B16E478}" srcOrd="2" destOrd="0" presId="urn:microsoft.com/office/officeart/2005/8/layout/matrix2"/>
    <dgm:cxn modelId="{B41C7CC0-58F1-4A61-80BB-72EDB2242E5F}" type="presParOf" srcId="{7E6D8501-1B5B-423F-9EBA-5F04C835852A}" destId="{47979C9D-E956-4239-BDD4-84910E75638E}" srcOrd="3" destOrd="0" presId="urn:microsoft.com/office/officeart/2005/8/layout/matrix2"/>
    <dgm:cxn modelId="{C2935D87-BB6A-48C5-8580-EEA5441B3F4C}" type="presParOf" srcId="{7E6D8501-1B5B-423F-9EBA-5F04C835852A}" destId="{39C911E4-C1DB-4453-AB5E-644F9061ACAA}"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11D17B-D748-4BF7-B9E7-21195A2593B0}"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C6E08A98-E379-4CCE-93F6-120E2DECC7CA}">
      <dgm:prSet/>
      <dgm:spPr/>
      <dgm:t>
        <a:bodyPr/>
        <a:lstStyle/>
        <a:p>
          <a:r>
            <a:rPr lang="en-US"/>
            <a:t>Is the reclassification worksheet used for Mild/Moderate AND Moderate/Severe students?</a:t>
          </a:r>
        </a:p>
      </dgm:t>
    </dgm:pt>
    <dgm:pt modelId="{79A6C266-202A-4CEB-901D-945BEAE91E2F}" type="parTrans" cxnId="{3F943622-84AE-42AC-BABC-AA1630098B1A}">
      <dgm:prSet/>
      <dgm:spPr/>
      <dgm:t>
        <a:bodyPr/>
        <a:lstStyle/>
        <a:p>
          <a:endParaRPr lang="en-US"/>
        </a:p>
      </dgm:t>
    </dgm:pt>
    <dgm:pt modelId="{CC821764-4025-42C4-897B-3038793E18AA}" type="sibTrans" cxnId="{3F943622-84AE-42AC-BABC-AA1630098B1A}">
      <dgm:prSet/>
      <dgm:spPr/>
      <dgm:t>
        <a:bodyPr/>
        <a:lstStyle/>
        <a:p>
          <a:endParaRPr lang="en-US"/>
        </a:p>
      </dgm:t>
    </dgm:pt>
    <dgm:pt modelId="{3686DBD8-3087-45F0-AAE5-08F2762DCD57}">
      <dgm:prSet/>
      <dgm:spPr/>
      <dgm:t>
        <a:bodyPr/>
        <a:lstStyle/>
        <a:p>
          <a:r>
            <a:rPr lang="en-US"/>
            <a:t>Who can reclassify?</a:t>
          </a:r>
        </a:p>
      </dgm:t>
    </dgm:pt>
    <dgm:pt modelId="{4150768D-76D8-422A-AB2D-C8E27B16312D}" type="parTrans" cxnId="{6B6EF47F-1468-404D-9B25-417121B9967E}">
      <dgm:prSet/>
      <dgm:spPr/>
      <dgm:t>
        <a:bodyPr/>
        <a:lstStyle/>
        <a:p>
          <a:endParaRPr lang="en-US"/>
        </a:p>
      </dgm:t>
    </dgm:pt>
    <dgm:pt modelId="{C57167F7-EBFA-4CA7-8EF0-3F3E476A484B}" type="sibTrans" cxnId="{6B6EF47F-1468-404D-9B25-417121B9967E}">
      <dgm:prSet/>
      <dgm:spPr/>
      <dgm:t>
        <a:bodyPr/>
        <a:lstStyle/>
        <a:p>
          <a:endParaRPr lang="en-US"/>
        </a:p>
      </dgm:t>
    </dgm:pt>
    <dgm:pt modelId="{4DD0D0D0-7A7B-4739-8CA9-B55FDA46DE68}">
      <dgm:prSet/>
      <dgm:spPr/>
      <dgm:t>
        <a:bodyPr/>
        <a:lstStyle/>
        <a:p>
          <a:r>
            <a:rPr lang="en-US"/>
            <a:t>What is the IEP team’s role in recommending reclassification?</a:t>
          </a:r>
        </a:p>
      </dgm:t>
    </dgm:pt>
    <dgm:pt modelId="{50677DAE-9276-442F-8BCA-DFC54AE7E079}" type="parTrans" cxnId="{424F6A4C-21AD-436F-A1D6-6F1D028E9F14}">
      <dgm:prSet/>
      <dgm:spPr/>
      <dgm:t>
        <a:bodyPr/>
        <a:lstStyle/>
        <a:p>
          <a:endParaRPr lang="en-US"/>
        </a:p>
      </dgm:t>
    </dgm:pt>
    <dgm:pt modelId="{CF4DA6C8-768A-4E2F-9F0B-394D05F941EA}" type="sibTrans" cxnId="{424F6A4C-21AD-436F-A1D6-6F1D028E9F14}">
      <dgm:prSet/>
      <dgm:spPr/>
      <dgm:t>
        <a:bodyPr/>
        <a:lstStyle/>
        <a:p>
          <a:endParaRPr lang="en-US"/>
        </a:p>
      </dgm:t>
    </dgm:pt>
    <dgm:pt modelId="{F85E803C-B8F8-4FB9-970D-F95D2CFB6D6E}" type="pres">
      <dgm:prSet presAssocID="{9C11D17B-D748-4BF7-B9E7-21195A2593B0}" presName="Name0" presStyleCnt="0">
        <dgm:presLayoutVars>
          <dgm:dir/>
          <dgm:animLvl val="lvl"/>
          <dgm:resizeHandles val="exact"/>
        </dgm:presLayoutVars>
      </dgm:prSet>
      <dgm:spPr/>
    </dgm:pt>
    <dgm:pt modelId="{87F5DCB5-9F09-49B1-B3F6-BC4C37DC27F0}" type="pres">
      <dgm:prSet presAssocID="{4DD0D0D0-7A7B-4739-8CA9-B55FDA46DE68}" presName="boxAndChildren" presStyleCnt="0"/>
      <dgm:spPr/>
    </dgm:pt>
    <dgm:pt modelId="{B95A9486-F988-46C3-BCBD-E6F5839452FF}" type="pres">
      <dgm:prSet presAssocID="{4DD0D0D0-7A7B-4739-8CA9-B55FDA46DE68}" presName="parentTextBox" presStyleLbl="node1" presStyleIdx="0" presStyleCnt="3"/>
      <dgm:spPr/>
    </dgm:pt>
    <dgm:pt modelId="{6B402949-5255-4F36-9EF7-B18387D7E865}" type="pres">
      <dgm:prSet presAssocID="{C57167F7-EBFA-4CA7-8EF0-3F3E476A484B}" presName="sp" presStyleCnt="0"/>
      <dgm:spPr/>
    </dgm:pt>
    <dgm:pt modelId="{9B4D2EA1-F9B1-4B78-995A-55ED79BD625E}" type="pres">
      <dgm:prSet presAssocID="{3686DBD8-3087-45F0-AAE5-08F2762DCD57}" presName="arrowAndChildren" presStyleCnt="0"/>
      <dgm:spPr/>
    </dgm:pt>
    <dgm:pt modelId="{B8ED70E1-8B08-4A27-AEC2-21C70EA791C6}" type="pres">
      <dgm:prSet presAssocID="{3686DBD8-3087-45F0-AAE5-08F2762DCD57}" presName="parentTextArrow" presStyleLbl="node1" presStyleIdx="1" presStyleCnt="3"/>
      <dgm:spPr/>
    </dgm:pt>
    <dgm:pt modelId="{F38FB475-55EE-467F-A3A1-4947A0664098}" type="pres">
      <dgm:prSet presAssocID="{CC821764-4025-42C4-897B-3038793E18AA}" presName="sp" presStyleCnt="0"/>
      <dgm:spPr/>
    </dgm:pt>
    <dgm:pt modelId="{49DDB891-E92E-4C38-B489-92EB48448F37}" type="pres">
      <dgm:prSet presAssocID="{C6E08A98-E379-4CCE-93F6-120E2DECC7CA}" presName="arrowAndChildren" presStyleCnt="0"/>
      <dgm:spPr/>
    </dgm:pt>
    <dgm:pt modelId="{6E06146D-D3D7-407C-B2AD-B6BCBCEFF0DF}" type="pres">
      <dgm:prSet presAssocID="{C6E08A98-E379-4CCE-93F6-120E2DECC7CA}" presName="parentTextArrow" presStyleLbl="node1" presStyleIdx="2" presStyleCnt="3"/>
      <dgm:spPr/>
    </dgm:pt>
  </dgm:ptLst>
  <dgm:cxnLst>
    <dgm:cxn modelId="{3F943622-84AE-42AC-BABC-AA1630098B1A}" srcId="{9C11D17B-D748-4BF7-B9E7-21195A2593B0}" destId="{C6E08A98-E379-4CCE-93F6-120E2DECC7CA}" srcOrd="0" destOrd="0" parTransId="{79A6C266-202A-4CEB-901D-945BEAE91E2F}" sibTransId="{CC821764-4025-42C4-897B-3038793E18AA}"/>
    <dgm:cxn modelId="{62EE8F3D-840F-4FE7-A2F7-27867CDD890D}" type="presOf" srcId="{9C11D17B-D748-4BF7-B9E7-21195A2593B0}" destId="{F85E803C-B8F8-4FB9-970D-F95D2CFB6D6E}" srcOrd="0" destOrd="0" presId="urn:microsoft.com/office/officeart/2005/8/layout/process4"/>
    <dgm:cxn modelId="{424F6A4C-21AD-436F-A1D6-6F1D028E9F14}" srcId="{9C11D17B-D748-4BF7-B9E7-21195A2593B0}" destId="{4DD0D0D0-7A7B-4739-8CA9-B55FDA46DE68}" srcOrd="2" destOrd="0" parTransId="{50677DAE-9276-442F-8BCA-DFC54AE7E079}" sibTransId="{CF4DA6C8-768A-4E2F-9F0B-394D05F941EA}"/>
    <dgm:cxn modelId="{6C369572-1791-49BB-82AC-FC605F2A8A74}" type="presOf" srcId="{4DD0D0D0-7A7B-4739-8CA9-B55FDA46DE68}" destId="{B95A9486-F988-46C3-BCBD-E6F5839452FF}" srcOrd="0" destOrd="0" presId="urn:microsoft.com/office/officeart/2005/8/layout/process4"/>
    <dgm:cxn modelId="{26307A55-DF7F-4413-BFC3-6EB183F6F427}" type="presOf" srcId="{3686DBD8-3087-45F0-AAE5-08F2762DCD57}" destId="{B8ED70E1-8B08-4A27-AEC2-21C70EA791C6}" srcOrd="0" destOrd="0" presId="urn:microsoft.com/office/officeart/2005/8/layout/process4"/>
    <dgm:cxn modelId="{6B6EF47F-1468-404D-9B25-417121B9967E}" srcId="{9C11D17B-D748-4BF7-B9E7-21195A2593B0}" destId="{3686DBD8-3087-45F0-AAE5-08F2762DCD57}" srcOrd="1" destOrd="0" parTransId="{4150768D-76D8-422A-AB2D-C8E27B16312D}" sibTransId="{C57167F7-EBFA-4CA7-8EF0-3F3E476A484B}"/>
    <dgm:cxn modelId="{A9DF1590-7812-4DE7-8D99-B90DF6EDB2D4}" type="presOf" srcId="{C6E08A98-E379-4CCE-93F6-120E2DECC7CA}" destId="{6E06146D-D3D7-407C-B2AD-B6BCBCEFF0DF}" srcOrd="0" destOrd="0" presId="urn:microsoft.com/office/officeart/2005/8/layout/process4"/>
    <dgm:cxn modelId="{26ACB7B8-742B-4081-9D80-EE481E91206D}" type="presParOf" srcId="{F85E803C-B8F8-4FB9-970D-F95D2CFB6D6E}" destId="{87F5DCB5-9F09-49B1-B3F6-BC4C37DC27F0}" srcOrd="0" destOrd="0" presId="urn:microsoft.com/office/officeart/2005/8/layout/process4"/>
    <dgm:cxn modelId="{C9E12F16-AF30-4495-9EB2-461215ACF19C}" type="presParOf" srcId="{87F5DCB5-9F09-49B1-B3F6-BC4C37DC27F0}" destId="{B95A9486-F988-46C3-BCBD-E6F5839452FF}" srcOrd="0" destOrd="0" presId="urn:microsoft.com/office/officeart/2005/8/layout/process4"/>
    <dgm:cxn modelId="{6CF3BD4E-E1DC-497A-846D-A42D336F8F66}" type="presParOf" srcId="{F85E803C-B8F8-4FB9-970D-F95D2CFB6D6E}" destId="{6B402949-5255-4F36-9EF7-B18387D7E865}" srcOrd="1" destOrd="0" presId="urn:microsoft.com/office/officeart/2005/8/layout/process4"/>
    <dgm:cxn modelId="{562C1536-B379-4180-8615-68E5275ADCF3}" type="presParOf" srcId="{F85E803C-B8F8-4FB9-970D-F95D2CFB6D6E}" destId="{9B4D2EA1-F9B1-4B78-995A-55ED79BD625E}" srcOrd="2" destOrd="0" presId="urn:microsoft.com/office/officeart/2005/8/layout/process4"/>
    <dgm:cxn modelId="{D21AE816-53F8-4167-9DAF-DA19B60C9C74}" type="presParOf" srcId="{9B4D2EA1-F9B1-4B78-995A-55ED79BD625E}" destId="{B8ED70E1-8B08-4A27-AEC2-21C70EA791C6}" srcOrd="0" destOrd="0" presId="urn:microsoft.com/office/officeart/2005/8/layout/process4"/>
    <dgm:cxn modelId="{3830C9D7-137A-4E29-9BBF-87DACAF0D66B}" type="presParOf" srcId="{F85E803C-B8F8-4FB9-970D-F95D2CFB6D6E}" destId="{F38FB475-55EE-467F-A3A1-4947A0664098}" srcOrd="3" destOrd="0" presId="urn:microsoft.com/office/officeart/2005/8/layout/process4"/>
    <dgm:cxn modelId="{5FE6CDAE-3184-4E47-AC78-47BA45BD0B52}" type="presParOf" srcId="{F85E803C-B8F8-4FB9-970D-F95D2CFB6D6E}" destId="{49DDB891-E92E-4C38-B489-92EB48448F37}" srcOrd="4" destOrd="0" presId="urn:microsoft.com/office/officeart/2005/8/layout/process4"/>
    <dgm:cxn modelId="{E66DC50F-8B99-4391-832E-CEC196075936}" type="presParOf" srcId="{49DDB891-E92E-4C38-B489-92EB48448F37}" destId="{6E06146D-D3D7-407C-B2AD-B6BCBCEFF0DF}"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4FC21-DA5F-40D1-9515-204489D55D75}">
      <dsp:nvSpPr>
        <dsp:cNvPr id="0" name=""/>
        <dsp:cNvSpPr/>
      </dsp:nvSpPr>
      <dsp:spPr>
        <a:xfrm>
          <a:off x="2903" y="398590"/>
          <a:ext cx="2831045" cy="1116828"/>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English language proficiency (ELP) assessment</a:t>
          </a:r>
        </a:p>
      </dsp:txBody>
      <dsp:txXfrm>
        <a:off x="2903" y="398590"/>
        <a:ext cx="2831045" cy="1116828"/>
      </dsp:txXfrm>
    </dsp:sp>
    <dsp:sp modelId="{93CCB647-3C3E-48D9-9F7E-7BA6F4CA8C4D}">
      <dsp:nvSpPr>
        <dsp:cNvPr id="0" name=""/>
        <dsp:cNvSpPr/>
      </dsp:nvSpPr>
      <dsp:spPr>
        <a:xfrm>
          <a:off x="2903" y="1515418"/>
          <a:ext cx="2831045" cy="1210545"/>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Do not meet minimum scores</a:t>
          </a:r>
        </a:p>
      </dsp:txBody>
      <dsp:txXfrm>
        <a:off x="2903" y="1515418"/>
        <a:ext cx="2831045" cy="1210545"/>
      </dsp:txXfrm>
    </dsp:sp>
    <dsp:sp modelId="{C87EE179-DB3F-4E75-8631-876C188C4687}">
      <dsp:nvSpPr>
        <dsp:cNvPr id="0" name=""/>
        <dsp:cNvSpPr/>
      </dsp:nvSpPr>
      <dsp:spPr>
        <a:xfrm>
          <a:off x="3230296" y="398590"/>
          <a:ext cx="2831045" cy="1116828"/>
        </a:xfrm>
        <a:prstGeom prst="rect">
          <a:avLst/>
        </a:prstGeom>
        <a:solidFill>
          <a:schemeClr val="accent2">
            <a:hueOff val="316139"/>
            <a:satOff val="-27354"/>
            <a:lumOff val="4902"/>
            <a:alphaOff val="0"/>
          </a:schemeClr>
        </a:solidFill>
        <a:ln w="15875" cap="flat" cmpd="sng" algn="ctr">
          <a:solidFill>
            <a:schemeClr val="accent2">
              <a:hueOff val="316139"/>
              <a:satOff val="-27354"/>
              <a:lumOff val="490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Basic Skills comparison (SBAC or local assessments determined by LEA)</a:t>
          </a:r>
        </a:p>
      </dsp:txBody>
      <dsp:txXfrm>
        <a:off x="3230296" y="398590"/>
        <a:ext cx="2831045" cy="1116828"/>
      </dsp:txXfrm>
    </dsp:sp>
    <dsp:sp modelId="{2BBE10A7-9C79-4FE4-9F1A-40E413C2CC2E}">
      <dsp:nvSpPr>
        <dsp:cNvPr id="0" name=""/>
        <dsp:cNvSpPr/>
      </dsp:nvSpPr>
      <dsp:spPr>
        <a:xfrm>
          <a:off x="3230296" y="1515418"/>
          <a:ext cx="2831045" cy="1210545"/>
        </a:xfrm>
        <a:prstGeom prst="rect">
          <a:avLst/>
        </a:prstGeom>
        <a:solidFill>
          <a:schemeClr val="accent2">
            <a:tint val="40000"/>
            <a:alpha val="90000"/>
            <a:hueOff val="483083"/>
            <a:satOff val="-26533"/>
            <a:lumOff val="404"/>
            <a:alphaOff val="0"/>
          </a:schemeClr>
        </a:solidFill>
        <a:ln w="15875" cap="flat" cmpd="sng" algn="ctr">
          <a:solidFill>
            <a:schemeClr val="accent2">
              <a:tint val="40000"/>
              <a:alpha val="90000"/>
              <a:hueOff val="483083"/>
              <a:satOff val="-26533"/>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Do not meet proficiency on ELA</a:t>
          </a:r>
        </a:p>
      </dsp:txBody>
      <dsp:txXfrm>
        <a:off x="3230296" y="1515418"/>
        <a:ext cx="2831045" cy="1210545"/>
      </dsp:txXfrm>
    </dsp:sp>
    <dsp:sp modelId="{3FD6FBF7-1CFA-4E5C-A261-C771BA3A51E9}">
      <dsp:nvSpPr>
        <dsp:cNvPr id="0" name=""/>
        <dsp:cNvSpPr/>
      </dsp:nvSpPr>
      <dsp:spPr>
        <a:xfrm>
          <a:off x="6457688" y="398590"/>
          <a:ext cx="2831045" cy="1116828"/>
        </a:xfrm>
        <a:prstGeom prst="rect">
          <a:avLst/>
        </a:prstGeom>
        <a:solidFill>
          <a:schemeClr val="accent2">
            <a:hueOff val="632278"/>
            <a:satOff val="-54709"/>
            <a:lumOff val="9804"/>
            <a:alphaOff val="0"/>
          </a:schemeClr>
        </a:solidFill>
        <a:ln w="15875" cap="flat" cmpd="sng" algn="ctr">
          <a:solidFill>
            <a:schemeClr val="accent2">
              <a:hueOff val="632278"/>
              <a:satOff val="-54709"/>
              <a:lumOff val="980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Classroom performance</a:t>
          </a:r>
        </a:p>
      </dsp:txBody>
      <dsp:txXfrm>
        <a:off x="6457688" y="398590"/>
        <a:ext cx="2831045" cy="1116828"/>
      </dsp:txXfrm>
    </dsp:sp>
    <dsp:sp modelId="{5EBD8EE9-8148-4B2B-BEAA-5155B089F21D}">
      <dsp:nvSpPr>
        <dsp:cNvPr id="0" name=""/>
        <dsp:cNvSpPr/>
      </dsp:nvSpPr>
      <dsp:spPr>
        <a:xfrm>
          <a:off x="6457688" y="1515418"/>
          <a:ext cx="2831045" cy="1210545"/>
        </a:xfrm>
        <a:prstGeom prst="rect">
          <a:avLst/>
        </a:prstGeom>
        <a:solidFill>
          <a:schemeClr val="accent2">
            <a:tint val="40000"/>
            <a:alpha val="90000"/>
            <a:hueOff val="966166"/>
            <a:satOff val="-53065"/>
            <a:lumOff val="808"/>
            <a:alphaOff val="0"/>
          </a:schemeClr>
        </a:solidFill>
        <a:ln w="15875" cap="flat" cmpd="sng" algn="ctr">
          <a:solidFill>
            <a:schemeClr val="accent2">
              <a:tint val="40000"/>
              <a:alpha val="90000"/>
              <a:hueOff val="966166"/>
              <a:satOff val="-53065"/>
              <a:lumOff val="8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a:t>Do not perform at grade level in curriculum based assessments</a:t>
          </a:r>
        </a:p>
      </dsp:txBody>
      <dsp:txXfrm>
        <a:off x="6457688" y="1515418"/>
        <a:ext cx="2831045" cy="1210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0A3D1-0FC9-4485-9809-1335883D82C1}">
      <dsp:nvSpPr>
        <dsp:cNvPr id="0" name=""/>
        <dsp:cNvSpPr/>
      </dsp:nvSpPr>
      <dsp:spPr>
        <a:xfrm>
          <a:off x="1892704" y="1425"/>
          <a:ext cx="2128028" cy="1383218"/>
        </a:xfrm>
        <a:prstGeom prst="roundRect">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 preparation for  an IEP meeting</a:t>
          </a:r>
        </a:p>
      </dsp:txBody>
      <dsp:txXfrm>
        <a:off x="1960227" y="68948"/>
        <a:ext cx="1992982" cy="1248172"/>
      </dsp:txXfrm>
    </dsp:sp>
    <dsp:sp modelId="{4646C776-CB25-4B32-8B48-5B58BFF1A0D0}">
      <dsp:nvSpPr>
        <dsp:cNvPr id="0" name=""/>
        <dsp:cNvSpPr/>
      </dsp:nvSpPr>
      <dsp:spPr>
        <a:xfrm>
          <a:off x="1113085" y="693034"/>
          <a:ext cx="3687265" cy="3687265"/>
        </a:xfrm>
        <a:custGeom>
          <a:avLst/>
          <a:gdLst/>
          <a:ahLst/>
          <a:cxnLst/>
          <a:rect l="0" t="0" r="0" b="0"/>
          <a:pathLst>
            <a:path>
              <a:moveTo>
                <a:pt x="2923082" y="349052"/>
              </a:moveTo>
              <a:arcTo wR="1843632" hR="1843632" stAng="18350306" swAng="3644703"/>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0AB5E7D-AE74-45D1-B3A3-F38C9B9F2BBC}">
      <dsp:nvSpPr>
        <dsp:cNvPr id="0" name=""/>
        <dsp:cNvSpPr/>
      </dsp:nvSpPr>
      <dsp:spPr>
        <a:xfrm>
          <a:off x="3489336" y="2766873"/>
          <a:ext cx="2128028" cy="1383218"/>
        </a:xfrm>
        <a:prstGeom prst="roundRect">
          <a:avLst/>
        </a:prstGeom>
        <a:gradFill rotWithShape="0">
          <a:gsLst>
            <a:gs pos="0">
              <a:schemeClr val="accent5">
                <a:hueOff val="1048988"/>
                <a:satOff val="24007"/>
                <a:lumOff val="-5196"/>
                <a:alphaOff val="0"/>
                <a:tint val="98000"/>
                <a:satMod val="110000"/>
                <a:lumMod val="104000"/>
              </a:schemeClr>
            </a:gs>
            <a:gs pos="69000">
              <a:schemeClr val="accent5">
                <a:hueOff val="1048988"/>
                <a:satOff val="24007"/>
                <a:lumOff val="-5196"/>
                <a:alphaOff val="0"/>
                <a:shade val="88000"/>
                <a:satMod val="130000"/>
                <a:lumMod val="92000"/>
              </a:schemeClr>
            </a:gs>
            <a:gs pos="100000">
              <a:schemeClr val="accent5">
                <a:hueOff val="1048988"/>
                <a:satOff val="24007"/>
                <a:lumOff val="-5196"/>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At the IEP meeting- Ideally at an Annual Review or Triennial Review</a:t>
          </a:r>
        </a:p>
      </dsp:txBody>
      <dsp:txXfrm>
        <a:off x="3556859" y="2834396"/>
        <a:ext cx="1992982" cy="1248172"/>
      </dsp:txXfrm>
    </dsp:sp>
    <dsp:sp modelId="{065BE1AD-09FC-454D-9FFA-806950862530}">
      <dsp:nvSpPr>
        <dsp:cNvPr id="0" name=""/>
        <dsp:cNvSpPr/>
      </dsp:nvSpPr>
      <dsp:spPr>
        <a:xfrm>
          <a:off x="1113085" y="693034"/>
          <a:ext cx="3687265" cy="3687265"/>
        </a:xfrm>
        <a:custGeom>
          <a:avLst/>
          <a:gdLst/>
          <a:ahLst/>
          <a:cxnLst/>
          <a:rect l="0" t="0" r="0" b="0"/>
          <a:pathLst>
            <a:path>
              <a:moveTo>
                <a:pt x="2720074" y="3465615"/>
              </a:moveTo>
              <a:arcTo wR="1843632" hR="1843632" stAng="3696920" swAng="3406160"/>
            </a:path>
          </a:pathLst>
        </a:custGeom>
        <a:noFill/>
        <a:ln w="9525" cap="flat" cmpd="sng" algn="ctr">
          <a:solidFill>
            <a:schemeClr val="accent5">
              <a:hueOff val="1048988"/>
              <a:satOff val="24007"/>
              <a:lumOff val="-5196"/>
              <a:alphaOff val="0"/>
            </a:schemeClr>
          </a:solidFill>
          <a:prstDash val="solid"/>
        </a:ln>
        <a:effectLst/>
      </dsp:spPr>
      <dsp:style>
        <a:lnRef idx="1">
          <a:scrgbClr r="0" g="0" b="0"/>
        </a:lnRef>
        <a:fillRef idx="0">
          <a:scrgbClr r="0" g="0" b="0"/>
        </a:fillRef>
        <a:effectRef idx="0">
          <a:scrgbClr r="0" g="0" b="0"/>
        </a:effectRef>
        <a:fontRef idx="minor"/>
      </dsp:style>
    </dsp:sp>
    <dsp:sp modelId="{2D4EBFA0-FDFE-4EF4-AC53-9F61893DAA31}">
      <dsp:nvSpPr>
        <dsp:cNvPr id="0" name=""/>
        <dsp:cNvSpPr/>
      </dsp:nvSpPr>
      <dsp:spPr>
        <a:xfrm>
          <a:off x="296071" y="2766873"/>
          <a:ext cx="2128028" cy="1383218"/>
        </a:xfrm>
        <a:prstGeom prst="roundRect">
          <a:avLst/>
        </a:prstGeom>
        <a:gradFill rotWithShape="0">
          <a:gsLst>
            <a:gs pos="0">
              <a:schemeClr val="accent5">
                <a:hueOff val="2097976"/>
                <a:satOff val="48015"/>
                <a:lumOff val="-10393"/>
                <a:alphaOff val="0"/>
                <a:tint val="98000"/>
                <a:satMod val="110000"/>
                <a:lumMod val="104000"/>
              </a:schemeClr>
            </a:gs>
            <a:gs pos="69000">
              <a:schemeClr val="accent5">
                <a:hueOff val="2097976"/>
                <a:satOff val="48015"/>
                <a:lumOff val="-10393"/>
                <a:alphaOff val="0"/>
                <a:shade val="88000"/>
                <a:satMod val="130000"/>
                <a:lumMod val="92000"/>
              </a:schemeClr>
            </a:gs>
            <a:gs pos="100000">
              <a:schemeClr val="accent5">
                <a:hueOff val="2097976"/>
                <a:satOff val="48015"/>
                <a:lumOff val="-10393"/>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May be done at Other Review or Addendum</a:t>
          </a:r>
        </a:p>
      </dsp:txBody>
      <dsp:txXfrm>
        <a:off x="363594" y="2834396"/>
        <a:ext cx="1992982" cy="1248172"/>
      </dsp:txXfrm>
    </dsp:sp>
    <dsp:sp modelId="{A368A51C-7B84-4C20-8258-60F809673246}">
      <dsp:nvSpPr>
        <dsp:cNvPr id="0" name=""/>
        <dsp:cNvSpPr/>
      </dsp:nvSpPr>
      <dsp:spPr>
        <a:xfrm>
          <a:off x="1113085" y="693034"/>
          <a:ext cx="3687265" cy="3687265"/>
        </a:xfrm>
        <a:custGeom>
          <a:avLst/>
          <a:gdLst/>
          <a:ahLst/>
          <a:cxnLst/>
          <a:rect l="0" t="0" r="0" b="0"/>
          <a:pathLst>
            <a:path>
              <a:moveTo>
                <a:pt x="12157" y="2055006"/>
              </a:moveTo>
              <a:arcTo wR="1843632" hR="1843632" stAng="10404992" swAng="3644703"/>
            </a:path>
          </a:pathLst>
        </a:custGeom>
        <a:noFill/>
        <a:ln w="9525" cap="flat" cmpd="sng" algn="ctr">
          <a:solidFill>
            <a:schemeClr val="accent5">
              <a:hueOff val="2097976"/>
              <a:satOff val="48015"/>
              <a:lumOff val="-1039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2EA8-7E3D-4CB9-A546-9EE2104EEF9C}">
      <dsp:nvSpPr>
        <dsp:cNvPr id="0" name=""/>
        <dsp:cNvSpPr/>
      </dsp:nvSpPr>
      <dsp:spPr>
        <a:xfrm>
          <a:off x="2346978" y="0"/>
          <a:ext cx="2081077" cy="1352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Parents</a:t>
          </a:r>
        </a:p>
      </dsp:txBody>
      <dsp:txXfrm>
        <a:off x="2413011" y="66033"/>
        <a:ext cx="1949011" cy="1220634"/>
      </dsp:txXfrm>
    </dsp:sp>
    <dsp:sp modelId="{A5FE28A5-7CA4-490B-9EE5-E014750F8019}">
      <dsp:nvSpPr>
        <dsp:cNvPr id="0" name=""/>
        <dsp:cNvSpPr/>
      </dsp:nvSpPr>
      <dsp:spPr>
        <a:xfrm>
          <a:off x="1191296" y="675574"/>
          <a:ext cx="4468441" cy="4468441"/>
        </a:xfrm>
        <a:custGeom>
          <a:avLst/>
          <a:gdLst/>
          <a:ahLst/>
          <a:cxnLst/>
          <a:rect l="0" t="0" r="0" b="0"/>
          <a:pathLst>
            <a:path>
              <a:moveTo>
                <a:pt x="3252256" y="245415"/>
              </a:moveTo>
              <a:arcTo wR="2234220" hR="2234220" stAng="17826429" swAng="269243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5E1946-A3DF-4901-B579-ECAE2D0D57D8}">
      <dsp:nvSpPr>
        <dsp:cNvPr id="0" name=""/>
        <dsp:cNvSpPr/>
      </dsp:nvSpPr>
      <dsp:spPr>
        <a:xfrm>
          <a:off x="4619764" y="2235227"/>
          <a:ext cx="2081077" cy="1352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Site EL Teacher on Special Assignment (TOSA) </a:t>
          </a:r>
          <a:r>
            <a:rPr lang="en-US" sz="1400" i="1" kern="1200" dirty="0"/>
            <a:t>or </a:t>
          </a:r>
          <a:r>
            <a:rPr lang="en-US" sz="1400" kern="1200" dirty="0"/>
            <a:t>General Ed. ELD teacher or the Language Acquisition Team member, EL Coordinator</a:t>
          </a:r>
        </a:p>
      </dsp:txBody>
      <dsp:txXfrm>
        <a:off x="4685797" y="2301260"/>
        <a:ext cx="1949011" cy="1220634"/>
      </dsp:txXfrm>
    </dsp:sp>
    <dsp:sp modelId="{76AAE7B5-D198-4B58-99A6-A2BDA713CC29}">
      <dsp:nvSpPr>
        <dsp:cNvPr id="0" name=""/>
        <dsp:cNvSpPr/>
      </dsp:nvSpPr>
      <dsp:spPr>
        <a:xfrm>
          <a:off x="1191861" y="677356"/>
          <a:ext cx="4468441" cy="4468441"/>
        </a:xfrm>
        <a:custGeom>
          <a:avLst/>
          <a:gdLst/>
          <a:ahLst/>
          <a:cxnLst/>
          <a:rect l="0" t="0" r="0" b="0"/>
          <a:pathLst>
            <a:path>
              <a:moveTo>
                <a:pt x="4358411" y="2926718"/>
              </a:moveTo>
              <a:arcTo wR="2234220" hR="2234220" stAng="1083375" swAng="26250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7615C92-249C-4C9E-840D-841E82888400}">
      <dsp:nvSpPr>
        <dsp:cNvPr id="0" name=""/>
        <dsp:cNvSpPr/>
      </dsp:nvSpPr>
      <dsp:spPr>
        <a:xfrm>
          <a:off x="2385543" y="4469448"/>
          <a:ext cx="2081077" cy="1352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Case Manager, School Psychologist, Speech Language Pathologist</a:t>
          </a:r>
        </a:p>
      </dsp:txBody>
      <dsp:txXfrm>
        <a:off x="2451576" y="4535481"/>
        <a:ext cx="1949011" cy="1220634"/>
      </dsp:txXfrm>
    </dsp:sp>
    <dsp:sp modelId="{6FFCF5CB-D4E9-40EF-9DCA-26EA160F2151}">
      <dsp:nvSpPr>
        <dsp:cNvPr id="0" name=""/>
        <dsp:cNvSpPr/>
      </dsp:nvSpPr>
      <dsp:spPr>
        <a:xfrm>
          <a:off x="1191861" y="677356"/>
          <a:ext cx="4468441" cy="4468441"/>
        </a:xfrm>
        <a:custGeom>
          <a:avLst/>
          <a:gdLst/>
          <a:ahLst/>
          <a:cxnLst/>
          <a:rect l="0" t="0" r="0" b="0"/>
          <a:pathLst>
            <a:path>
              <a:moveTo>
                <a:pt x="1178700" y="4203387"/>
              </a:moveTo>
              <a:arcTo wR="2234220" hR="2234220" stAng="7091542" swAng="26250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DBB57B-EF2C-455B-84F1-D6CD8B7417F7}">
      <dsp:nvSpPr>
        <dsp:cNvPr id="0" name=""/>
        <dsp:cNvSpPr/>
      </dsp:nvSpPr>
      <dsp:spPr>
        <a:xfrm>
          <a:off x="151323" y="2235227"/>
          <a:ext cx="2081077" cy="1352700"/>
        </a:xfrm>
        <a:prstGeom prst="roundRect">
          <a:avLst/>
        </a:prstGeom>
        <a:gradFill rotWithShape="0">
          <a:gsLst>
            <a:gs pos="0">
              <a:schemeClr val="accent1">
                <a:hueOff val="0"/>
                <a:satOff val="0"/>
                <a:lumOff val="0"/>
                <a:alphaOff val="0"/>
                <a:tint val="98000"/>
                <a:satMod val="110000"/>
                <a:lumMod val="104000"/>
              </a:schemeClr>
            </a:gs>
            <a:gs pos="69000">
              <a:schemeClr val="accent1">
                <a:hueOff val="0"/>
                <a:satOff val="0"/>
                <a:lumOff val="0"/>
                <a:alphaOff val="0"/>
                <a:shade val="88000"/>
                <a:satMod val="130000"/>
                <a:lumMod val="92000"/>
              </a:schemeClr>
            </a:gs>
            <a:gs pos="100000">
              <a:schemeClr val="accent1">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 Representative</a:t>
          </a:r>
        </a:p>
      </dsp:txBody>
      <dsp:txXfrm>
        <a:off x="217356" y="2301260"/>
        <a:ext cx="1949011" cy="1220634"/>
      </dsp:txXfrm>
    </dsp:sp>
    <dsp:sp modelId="{EDFC924B-55A1-421E-9443-7C6F5822BF09}">
      <dsp:nvSpPr>
        <dsp:cNvPr id="0" name=""/>
        <dsp:cNvSpPr/>
      </dsp:nvSpPr>
      <dsp:spPr>
        <a:xfrm>
          <a:off x="1192449" y="675502"/>
          <a:ext cx="4468441" cy="4468441"/>
        </a:xfrm>
        <a:custGeom>
          <a:avLst/>
          <a:gdLst/>
          <a:ahLst/>
          <a:cxnLst/>
          <a:rect l="0" t="0" r="0" b="0"/>
          <a:pathLst>
            <a:path>
              <a:moveTo>
                <a:pt x="109305" y="1543946"/>
              </a:moveTo>
              <a:arcTo wR="2234220" hR="2234220" stAng="11879776" swAng="256084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2EF69-93C5-4149-B2D0-4481653E008D}">
      <dsp:nvSpPr>
        <dsp:cNvPr id="0" name=""/>
        <dsp:cNvSpPr/>
      </dsp:nvSpPr>
      <dsp:spPr>
        <a:xfrm>
          <a:off x="8441" y="849975"/>
          <a:ext cx="5046048" cy="2018419"/>
        </a:xfrm>
        <a:prstGeom prst="chevron">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Consider whether the disability is impacting performance.</a:t>
          </a:r>
        </a:p>
      </dsp:txBody>
      <dsp:txXfrm>
        <a:off x="1017651" y="849975"/>
        <a:ext cx="3027629" cy="2018419"/>
      </dsp:txXfrm>
    </dsp:sp>
    <dsp:sp modelId="{74C35C78-4904-444C-96BB-FA62420E2236}">
      <dsp:nvSpPr>
        <dsp:cNvPr id="0" name=""/>
        <dsp:cNvSpPr/>
      </dsp:nvSpPr>
      <dsp:spPr>
        <a:xfrm>
          <a:off x="4549885" y="849975"/>
          <a:ext cx="5046048" cy="2018419"/>
        </a:xfrm>
        <a:prstGeom prst="chevron">
          <a:avLst/>
        </a:prstGeom>
        <a:gradFill rotWithShape="0">
          <a:gsLst>
            <a:gs pos="0">
              <a:schemeClr val="accent5">
                <a:hueOff val="2097976"/>
                <a:satOff val="48015"/>
                <a:lumOff val="-10393"/>
                <a:alphaOff val="0"/>
                <a:tint val="98000"/>
                <a:satMod val="110000"/>
                <a:lumMod val="104000"/>
              </a:schemeClr>
            </a:gs>
            <a:gs pos="69000">
              <a:schemeClr val="accent5">
                <a:hueOff val="2097976"/>
                <a:satOff val="48015"/>
                <a:lumOff val="-10393"/>
                <a:alphaOff val="0"/>
                <a:shade val="88000"/>
                <a:satMod val="130000"/>
                <a:lumMod val="92000"/>
              </a:schemeClr>
            </a:gs>
            <a:gs pos="100000">
              <a:schemeClr val="accent5">
                <a:hueOff val="2097976"/>
                <a:satOff val="48015"/>
                <a:lumOff val="-10393"/>
                <a:alphaOff val="0"/>
                <a:shade val="78000"/>
                <a:satMod val="130000"/>
                <a:lumMod val="92000"/>
              </a:schemeClr>
            </a:gs>
          </a:gsLst>
          <a:lin ang="5400000" scaled="0"/>
        </a:gradFill>
        <a:ln>
          <a:noFill/>
        </a:ln>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dsp:spPr>
      <dsp:style>
        <a:lnRef idx="0">
          <a:scrgbClr r="0" g="0" b="0"/>
        </a:lnRef>
        <a:fillRef idx="3">
          <a:scrgbClr r="0" g="0" b="0"/>
        </a:fillRef>
        <a:effectRef idx="3">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a:t>Use the CDE criteria for reclassification of all students with considerations for students with disabilities.</a:t>
          </a:r>
        </a:p>
      </dsp:txBody>
      <dsp:txXfrm>
        <a:off x="5559095" y="849975"/>
        <a:ext cx="3027629" cy="2018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CDD86-8CF7-44E2-BB70-5B7E38247455}">
      <dsp:nvSpPr>
        <dsp:cNvPr id="0" name=""/>
        <dsp:cNvSpPr/>
      </dsp:nvSpPr>
      <dsp:spPr>
        <a:xfrm>
          <a:off x="2967" y="206730"/>
          <a:ext cx="2354201" cy="409694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43" tIns="330200" rIns="183543" bIns="330200" numCol="1" spcCol="1270" anchor="t" anchorCtr="0">
          <a:noAutofit/>
        </a:bodyPr>
        <a:lstStyle/>
        <a:p>
          <a:pPr marL="0" lvl="0" indent="0" algn="l" defTabSz="622300">
            <a:lnSpc>
              <a:spcPct val="90000"/>
            </a:lnSpc>
            <a:spcBef>
              <a:spcPct val="0"/>
            </a:spcBef>
            <a:spcAft>
              <a:spcPct val="35000"/>
            </a:spcAft>
            <a:buNone/>
          </a:pPr>
          <a:r>
            <a:rPr lang="en-US" sz="1400" kern="1200" dirty="0"/>
            <a:t>Enter last year’s scores</a:t>
          </a:r>
        </a:p>
      </dsp:txBody>
      <dsp:txXfrm>
        <a:off x="2967" y="1763569"/>
        <a:ext cx="2354201" cy="2458168"/>
      </dsp:txXfrm>
    </dsp:sp>
    <dsp:sp modelId="{B3D43A3E-8F05-4626-AFB3-DEC687D54C77}">
      <dsp:nvSpPr>
        <dsp:cNvPr id="0" name=""/>
        <dsp:cNvSpPr/>
      </dsp:nvSpPr>
      <dsp:spPr>
        <a:xfrm>
          <a:off x="685686" y="936850"/>
          <a:ext cx="988764" cy="988764"/>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7088" tIns="12700" rIns="7708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30487" y="1081651"/>
        <a:ext cx="699162" cy="699162"/>
      </dsp:txXfrm>
    </dsp:sp>
    <dsp:sp modelId="{C94FCF3C-14CC-4987-9CD4-E37D0768F485}">
      <dsp:nvSpPr>
        <dsp:cNvPr id="0" name=""/>
        <dsp:cNvSpPr/>
      </dsp:nvSpPr>
      <dsp:spPr>
        <a:xfrm>
          <a:off x="2967" y="3903072"/>
          <a:ext cx="2354201" cy="72"/>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074FF540-1CEB-4C56-B6CE-ACDACB573EA4}">
      <dsp:nvSpPr>
        <dsp:cNvPr id="0" name=""/>
        <dsp:cNvSpPr/>
      </dsp:nvSpPr>
      <dsp:spPr>
        <a:xfrm>
          <a:off x="2646194" y="223176"/>
          <a:ext cx="2354201" cy="408781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43" tIns="330200" rIns="183543" bIns="330200" numCol="1" spcCol="1270" anchor="t" anchorCtr="0">
          <a:noAutofit/>
        </a:bodyPr>
        <a:lstStyle/>
        <a:p>
          <a:pPr marL="0" lvl="0" indent="0" algn="l" defTabSz="622300">
            <a:lnSpc>
              <a:spcPct val="90000"/>
            </a:lnSpc>
            <a:spcBef>
              <a:spcPct val="0"/>
            </a:spcBef>
            <a:spcAft>
              <a:spcPct val="35000"/>
            </a:spcAft>
            <a:buNone/>
          </a:pPr>
          <a:r>
            <a:rPr lang="en-US" sz="1400" kern="1200" dirty="0"/>
            <a:t>Enter native language scores if you have them (e.g., VCCALPS or </a:t>
          </a:r>
          <a:r>
            <a:rPr lang="en-US" sz="1400" kern="1200" dirty="0" err="1"/>
            <a:t>Bateria</a:t>
          </a:r>
          <a:r>
            <a:rPr lang="en-US" sz="1400" kern="1200" dirty="0"/>
            <a:t> Woodcock)</a:t>
          </a:r>
        </a:p>
      </dsp:txBody>
      <dsp:txXfrm>
        <a:off x="2646194" y="1776547"/>
        <a:ext cx="2354201" cy="2452690"/>
      </dsp:txXfrm>
    </dsp:sp>
    <dsp:sp modelId="{305A6339-3D59-4E38-81B3-B247F806BC5B}">
      <dsp:nvSpPr>
        <dsp:cNvPr id="0" name=""/>
        <dsp:cNvSpPr/>
      </dsp:nvSpPr>
      <dsp:spPr>
        <a:xfrm>
          <a:off x="3275308" y="932285"/>
          <a:ext cx="988764" cy="988764"/>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7088" tIns="12700" rIns="7708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20109" y="1077086"/>
        <a:ext cx="699162" cy="699162"/>
      </dsp:txXfrm>
    </dsp:sp>
    <dsp:sp modelId="{DE4EFF97-9689-437B-BEC1-304A0E119DE5}">
      <dsp:nvSpPr>
        <dsp:cNvPr id="0" name=""/>
        <dsp:cNvSpPr/>
      </dsp:nvSpPr>
      <dsp:spPr>
        <a:xfrm>
          <a:off x="2592589" y="3898507"/>
          <a:ext cx="2354201" cy="72"/>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7DD0543F-A61A-4367-A372-F410E4B3BFB9}">
      <dsp:nvSpPr>
        <dsp:cNvPr id="0" name=""/>
        <dsp:cNvSpPr/>
      </dsp:nvSpPr>
      <dsp:spPr>
        <a:xfrm>
          <a:off x="5163872" y="200336"/>
          <a:ext cx="2354201" cy="41097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43" tIns="330200" rIns="183543" bIns="330200" numCol="1" spcCol="1270" anchor="t" anchorCtr="0">
          <a:noAutofit/>
        </a:bodyPr>
        <a:lstStyle/>
        <a:p>
          <a:pPr marL="0" lvl="0" indent="0" algn="l" defTabSz="622300">
            <a:lnSpc>
              <a:spcPct val="90000"/>
            </a:lnSpc>
            <a:spcBef>
              <a:spcPct val="0"/>
            </a:spcBef>
            <a:spcAft>
              <a:spcPct val="35000"/>
            </a:spcAft>
            <a:buNone/>
          </a:pPr>
          <a:r>
            <a:rPr lang="en-US" sz="1400" kern="1200" dirty="0"/>
            <a:t>Indicate the reason student did not meet minimum scores on ELPAC/ CELDT or VCCALPS:</a:t>
          </a:r>
        </a:p>
        <a:p>
          <a:pPr marL="114300" lvl="1" indent="-114300" algn="l" defTabSz="533400">
            <a:lnSpc>
              <a:spcPct val="90000"/>
            </a:lnSpc>
            <a:spcBef>
              <a:spcPct val="0"/>
            </a:spcBef>
            <a:spcAft>
              <a:spcPct val="15000"/>
            </a:spcAft>
            <a:buChar char="•"/>
          </a:pPr>
          <a:r>
            <a:rPr lang="en-US" sz="1200" kern="1200" dirty="0"/>
            <a:t>Other informal measures indicate they are “likely proficient” in English</a:t>
          </a:r>
        </a:p>
        <a:p>
          <a:pPr marL="114300" lvl="1" indent="-114300" algn="l" defTabSz="533400">
            <a:lnSpc>
              <a:spcPct val="90000"/>
            </a:lnSpc>
            <a:spcBef>
              <a:spcPct val="0"/>
            </a:spcBef>
            <a:spcAft>
              <a:spcPct val="15000"/>
            </a:spcAft>
            <a:buChar char="•"/>
          </a:pPr>
          <a:r>
            <a:rPr lang="en-US" sz="1200" kern="1200" dirty="0"/>
            <a:t>Disability affects performance on tests</a:t>
          </a:r>
        </a:p>
      </dsp:txBody>
      <dsp:txXfrm>
        <a:off x="5163872" y="1762035"/>
        <a:ext cx="2354201" cy="2465840"/>
      </dsp:txXfrm>
    </dsp:sp>
    <dsp:sp modelId="{A7A2BD19-2977-4B66-A713-A0C285C8ACC8}">
      <dsp:nvSpPr>
        <dsp:cNvPr id="0" name=""/>
        <dsp:cNvSpPr/>
      </dsp:nvSpPr>
      <dsp:spPr>
        <a:xfrm>
          <a:off x="5864930" y="943244"/>
          <a:ext cx="988764" cy="988764"/>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7088" tIns="12700" rIns="7708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09731" y="1088045"/>
        <a:ext cx="699162" cy="699162"/>
      </dsp:txXfrm>
    </dsp:sp>
    <dsp:sp modelId="{55DD4F1E-8EA6-4107-BEC7-8AA10E11A384}">
      <dsp:nvSpPr>
        <dsp:cNvPr id="0" name=""/>
        <dsp:cNvSpPr/>
      </dsp:nvSpPr>
      <dsp:spPr>
        <a:xfrm>
          <a:off x="5182211" y="3908782"/>
          <a:ext cx="2354201" cy="1440"/>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2C88BA06-8E75-4B67-942D-C70C08547570}">
      <dsp:nvSpPr>
        <dsp:cNvPr id="0" name=""/>
        <dsp:cNvSpPr/>
      </dsp:nvSpPr>
      <dsp:spPr>
        <a:xfrm>
          <a:off x="7771833" y="206730"/>
          <a:ext cx="2354201" cy="407318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83543" tIns="330200" rIns="183543" bIns="330200" numCol="1" spcCol="1270" anchor="t" anchorCtr="0">
          <a:noAutofit/>
        </a:bodyPr>
        <a:lstStyle/>
        <a:p>
          <a:pPr marL="0" lvl="0" indent="0" algn="l" defTabSz="622300">
            <a:lnSpc>
              <a:spcPct val="90000"/>
            </a:lnSpc>
            <a:spcBef>
              <a:spcPct val="0"/>
            </a:spcBef>
            <a:spcAft>
              <a:spcPct val="35000"/>
            </a:spcAft>
            <a:buNone/>
          </a:pPr>
          <a:r>
            <a:rPr lang="en-US" sz="1400" kern="1200" dirty="0"/>
            <a:t>Check the bottom box  “yes” and move to the next section</a:t>
          </a:r>
        </a:p>
      </dsp:txBody>
      <dsp:txXfrm>
        <a:off x="7771833" y="1754539"/>
        <a:ext cx="2354201" cy="2443910"/>
      </dsp:txXfrm>
    </dsp:sp>
    <dsp:sp modelId="{11C33F30-135B-485F-80E7-E0BB20796E25}">
      <dsp:nvSpPr>
        <dsp:cNvPr id="0" name=""/>
        <dsp:cNvSpPr/>
      </dsp:nvSpPr>
      <dsp:spPr>
        <a:xfrm>
          <a:off x="8454552" y="924968"/>
          <a:ext cx="988764" cy="988764"/>
        </a:xfrm>
        <a:prstGeom prst="ellips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77088" tIns="12700" rIns="7708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599353" y="1069769"/>
        <a:ext cx="699162" cy="699162"/>
      </dsp:txXfrm>
    </dsp:sp>
    <dsp:sp modelId="{7D740ADE-2C98-4A5F-A2B5-03CB39D1388F}">
      <dsp:nvSpPr>
        <dsp:cNvPr id="0" name=""/>
        <dsp:cNvSpPr/>
      </dsp:nvSpPr>
      <dsp:spPr>
        <a:xfrm>
          <a:off x="7771833" y="3891191"/>
          <a:ext cx="2354201" cy="72"/>
        </a:xfrm>
        <a:prstGeom prst="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FDE9F-4C43-4CCE-BF44-16C0CFC314D0}">
      <dsp:nvSpPr>
        <dsp:cNvPr id="0" name=""/>
        <dsp:cNvSpPr/>
      </dsp:nvSpPr>
      <dsp:spPr>
        <a:xfrm>
          <a:off x="654891" y="0"/>
          <a:ext cx="5740001" cy="574000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38C1DB-633B-4536-93AA-738B8C294481}">
      <dsp:nvSpPr>
        <dsp:cNvPr id="0" name=""/>
        <dsp:cNvSpPr/>
      </dsp:nvSpPr>
      <dsp:spPr>
        <a:xfrm>
          <a:off x="1027991" y="373100"/>
          <a:ext cx="2296000" cy="2296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ELD page:</a:t>
          </a:r>
        </a:p>
        <a:p>
          <a:pPr marL="114300" lvl="1" indent="-114300" algn="l" defTabSz="533400">
            <a:lnSpc>
              <a:spcPct val="90000"/>
            </a:lnSpc>
            <a:spcBef>
              <a:spcPct val="0"/>
            </a:spcBef>
            <a:spcAft>
              <a:spcPct val="15000"/>
            </a:spcAft>
            <a:buChar char="•"/>
          </a:pPr>
          <a:r>
            <a:rPr lang="en-US" sz="1200" kern="1200" baseline="0" dirty="0"/>
            <a:t>Put in scores at top as usual</a:t>
          </a:r>
          <a:endParaRPr lang="en-US" sz="1200" kern="1200" dirty="0"/>
        </a:p>
        <a:p>
          <a:pPr marL="114300" lvl="1" indent="-114300" algn="l" defTabSz="533400">
            <a:lnSpc>
              <a:spcPct val="90000"/>
            </a:lnSpc>
            <a:spcBef>
              <a:spcPct val="0"/>
            </a:spcBef>
            <a:spcAft>
              <a:spcPct val="15000"/>
            </a:spcAft>
            <a:buChar char="•"/>
          </a:pPr>
          <a:r>
            <a:rPr lang="en-US" sz="1200" kern="1200" baseline="0" dirty="0"/>
            <a:t>Check the box: “The IEP Team agrees to recommend the student for reclassification…”</a:t>
          </a:r>
          <a:endParaRPr lang="en-US" sz="1200" kern="1200" dirty="0"/>
        </a:p>
        <a:p>
          <a:pPr marL="114300" lvl="1" indent="-114300" algn="l" defTabSz="533400">
            <a:lnSpc>
              <a:spcPct val="90000"/>
            </a:lnSpc>
            <a:spcBef>
              <a:spcPct val="0"/>
            </a:spcBef>
            <a:spcAft>
              <a:spcPct val="15000"/>
            </a:spcAft>
            <a:buChar char="•"/>
          </a:pPr>
          <a:r>
            <a:rPr lang="en-US" sz="1200" kern="1200" baseline="0" dirty="0"/>
            <a:t>Keep the bottom half of the form BLANK</a:t>
          </a:r>
          <a:endParaRPr lang="en-US" sz="1200" kern="1200" dirty="0"/>
        </a:p>
        <a:p>
          <a:pPr marL="114300" lvl="1" indent="-114300" algn="l" defTabSz="533400">
            <a:lnSpc>
              <a:spcPct val="90000"/>
            </a:lnSpc>
            <a:spcBef>
              <a:spcPct val="0"/>
            </a:spcBef>
            <a:spcAft>
              <a:spcPct val="15000"/>
            </a:spcAft>
            <a:buChar char="•"/>
          </a:pPr>
          <a:r>
            <a:rPr lang="en-US" sz="1200" kern="1200" baseline="0" dirty="0"/>
            <a:t>No Goal numbers or services</a:t>
          </a:r>
          <a:endParaRPr lang="en-US" sz="1200" kern="1200" dirty="0"/>
        </a:p>
      </dsp:txBody>
      <dsp:txXfrm>
        <a:off x="1140072" y="485181"/>
        <a:ext cx="2071838" cy="2071838"/>
      </dsp:txXfrm>
    </dsp:sp>
    <dsp:sp modelId="{72C3592A-8CDA-4770-A9AC-2E6F0B16E478}">
      <dsp:nvSpPr>
        <dsp:cNvPr id="0" name=""/>
        <dsp:cNvSpPr/>
      </dsp:nvSpPr>
      <dsp:spPr>
        <a:xfrm>
          <a:off x="3734815" y="412132"/>
          <a:ext cx="2296000" cy="2296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Present Levels page: Describe progress in reading, writing, </a:t>
          </a:r>
          <a:r>
            <a:rPr lang="en-US" sz="1600" kern="1200" dirty="0" err="1"/>
            <a:t>communciation</a:t>
          </a:r>
          <a:endParaRPr lang="en-US" sz="1600" kern="1200" dirty="0"/>
        </a:p>
      </dsp:txBody>
      <dsp:txXfrm>
        <a:off x="3846896" y="524213"/>
        <a:ext cx="2071838" cy="2071838"/>
      </dsp:txXfrm>
    </dsp:sp>
    <dsp:sp modelId="{47979C9D-E956-4239-BDD4-84910E75638E}">
      <dsp:nvSpPr>
        <dsp:cNvPr id="0" name=""/>
        <dsp:cNvSpPr/>
      </dsp:nvSpPr>
      <dsp:spPr>
        <a:xfrm>
          <a:off x="1027991" y="3070900"/>
          <a:ext cx="2296000" cy="2296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Notes page: summarizes reclassification</a:t>
          </a:r>
        </a:p>
      </dsp:txBody>
      <dsp:txXfrm>
        <a:off x="1140072" y="3182981"/>
        <a:ext cx="2071838" cy="2071838"/>
      </dsp:txXfrm>
    </dsp:sp>
    <dsp:sp modelId="{39C911E4-C1DB-4453-AB5E-644F9061ACAA}">
      <dsp:nvSpPr>
        <dsp:cNvPr id="0" name=""/>
        <dsp:cNvSpPr/>
      </dsp:nvSpPr>
      <dsp:spPr>
        <a:xfrm>
          <a:off x="3725792" y="3070900"/>
          <a:ext cx="2296000" cy="22960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SIS page: will say “EL”</a:t>
          </a:r>
        </a:p>
      </dsp:txBody>
      <dsp:txXfrm>
        <a:off x="3837873" y="3182981"/>
        <a:ext cx="2071838" cy="20718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5A9486-F988-46C3-BCBD-E6F5839452FF}">
      <dsp:nvSpPr>
        <dsp:cNvPr id="0" name=""/>
        <dsp:cNvSpPr/>
      </dsp:nvSpPr>
      <dsp:spPr>
        <a:xfrm>
          <a:off x="0" y="3953044"/>
          <a:ext cx="5913437" cy="1297477"/>
        </a:xfrm>
        <a:prstGeom prst="rect">
          <a:avLst/>
        </a:prstGeom>
        <a:gradFill rotWithShape="0">
          <a:gsLst>
            <a:gs pos="0">
              <a:schemeClr val="accent2">
                <a:hueOff val="0"/>
                <a:satOff val="0"/>
                <a:lumOff val="0"/>
                <a:alphaOff val="0"/>
                <a:tint val="98000"/>
                <a:satMod val="110000"/>
                <a:lumMod val="104000"/>
              </a:schemeClr>
            </a:gs>
            <a:gs pos="69000">
              <a:schemeClr val="accent2">
                <a:hueOff val="0"/>
                <a:satOff val="0"/>
                <a:lumOff val="0"/>
                <a:alphaOff val="0"/>
                <a:shade val="88000"/>
                <a:satMod val="130000"/>
                <a:lumMod val="92000"/>
              </a:schemeClr>
            </a:gs>
            <a:gs pos="100000">
              <a:schemeClr val="accent2">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What is the IEP team’s role in recommending reclassification?</a:t>
          </a:r>
        </a:p>
      </dsp:txBody>
      <dsp:txXfrm>
        <a:off x="0" y="3953044"/>
        <a:ext cx="5913437" cy="1297477"/>
      </dsp:txXfrm>
    </dsp:sp>
    <dsp:sp modelId="{B8ED70E1-8B08-4A27-AEC2-21C70EA791C6}">
      <dsp:nvSpPr>
        <dsp:cNvPr id="0" name=""/>
        <dsp:cNvSpPr/>
      </dsp:nvSpPr>
      <dsp:spPr>
        <a:xfrm rot="10800000">
          <a:off x="0" y="1976986"/>
          <a:ext cx="5913437" cy="1995520"/>
        </a:xfrm>
        <a:prstGeom prst="upArrowCallout">
          <a:avLst/>
        </a:prstGeom>
        <a:gradFill rotWithShape="0">
          <a:gsLst>
            <a:gs pos="0">
              <a:schemeClr val="accent2">
                <a:hueOff val="316139"/>
                <a:satOff val="-27354"/>
                <a:lumOff val="4902"/>
                <a:alphaOff val="0"/>
                <a:tint val="98000"/>
                <a:satMod val="110000"/>
                <a:lumMod val="104000"/>
              </a:schemeClr>
            </a:gs>
            <a:gs pos="69000">
              <a:schemeClr val="accent2">
                <a:hueOff val="316139"/>
                <a:satOff val="-27354"/>
                <a:lumOff val="4902"/>
                <a:alphaOff val="0"/>
                <a:shade val="88000"/>
                <a:satMod val="130000"/>
                <a:lumMod val="92000"/>
              </a:schemeClr>
            </a:gs>
            <a:gs pos="100000">
              <a:schemeClr val="accent2">
                <a:hueOff val="316139"/>
                <a:satOff val="-27354"/>
                <a:lumOff val="4902"/>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Who can reclassify?</a:t>
          </a:r>
        </a:p>
      </dsp:txBody>
      <dsp:txXfrm rot="10800000">
        <a:off x="0" y="1976986"/>
        <a:ext cx="5913437" cy="1296629"/>
      </dsp:txXfrm>
    </dsp:sp>
    <dsp:sp modelId="{6E06146D-D3D7-407C-B2AD-B6BCBCEFF0DF}">
      <dsp:nvSpPr>
        <dsp:cNvPr id="0" name=""/>
        <dsp:cNvSpPr/>
      </dsp:nvSpPr>
      <dsp:spPr>
        <a:xfrm rot="10800000">
          <a:off x="0" y="928"/>
          <a:ext cx="5913437" cy="1995520"/>
        </a:xfrm>
        <a:prstGeom prst="upArrowCallout">
          <a:avLst/>
        </a:prstGeom>
        <a:gradFill rotWithShape="0">
          <a:gsLst>
            <a:gs pos="0">
              <a:schemeClr val="accent2">
                <a:hueOff val="632278"/>
                <a:satOff val="-54709"/>
                <a:lumOff val="9804"/>
                <a:alphaOff val="0"/>
                <a:tint val="98000"/>
                <a:satMod val="110000"/>
                <a:lumMod val="104000"/>
              </a:schemeClr>
            </a:gs>
            <a:gs pos="69000">
              <a:schemeClr val="accent2">
                <a:hueOff val="632278"/>
                <a:satOff val="-54709"/>
                <a:lumOff val="9804"/>
                <a:alphaOff val="0"/>
                <a:shade val="88000"/>
                <a:satMod val="130000"/>
                <a:lumMod val="92000"/>
              </a:schemeClr>
            </a:gs>
            <a:gs pos="100000">
              <a:schemeClr val="accent2">
                <a:hueOff val="632278"/>
                <a:satOff val="-54709"/>
                <a:lumOff val="980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US" sz="2300" kern="1200"/>
            <a:t>Is the reclassification worksheet used for Mild/Moderate AND Moderate/Severe students?</a:t>
          </a:r>
        </a:p>
      </dsp:txBody>
      <dsp:txXfrm rot="10800000">
        <a:off x="0" y="928"/>
        <a:ext cx="5913437" cy="12966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06A47ED-72E1-468F-A88D-30328E76708C}" type="datetimeFigureOut">
              <a:rPr lang="en-US" smtClean="0"/>
              <a:t>10/9/2018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F08591-3C54-45C3-B3B6-87C8D0CB31AB}" type="slidenum">
              <a:rPr lang="en-US" smtClean="0"/>
              <a:t>‹#›</a:t>
            </a:fld>
            <a:endParaRPr lang="en-US"/>
          </a:p>
        </p:txBody>
      </p:sp>
    </p:spTree>
    <p:extLst>
      <p:ext uri="{BB962C8B-B14F-4D97-AF65-F5344CB8AC3E}">
        <p14:creationId xmlns:p14="http://schemas.microsoft.com/office/powerpoint/2010/main" val="264341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e.ca.gov/ta/tg/ep/elpacgpld.as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F08591-3C54-45C3-B3B6-87C8D0CB31AB}" type="slidenum">
              <a:rPr lang="en-US" smtClean="0"/>
              <a:t>1</a:t>
            </a:fld>
            <a:endParaRPr lang="en-US"/>
          </a:p>
        </p:txBody>
      </p:sp>
    </p:spTree>
    <p:extLst>
      <p:ext uri="{BB962C8B-B14F-4D97-AF65-F5344CB8AC3E}">
        <p14:creationId xmlns:p14="http://schemas.microsoft.com/office/powerpoint/2010/main" val="1071182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a:t>
            </a:r>
          </a:p>
          <a:p>
            <a:r>
              <a:rPr lang="en-US" dirty="0"/>
              <a:t>How would you locate this information?  Who at the district has this information? How would you know if there are students on your caseload who are Els? What is the definitive source of EL status? Don’t go by the cover page of the IEP.</a:t>
            </a:r>
          </a:p>
        </p:txBody>
      </p:sp>
      <p:sp>
        <p:nvSpPr>
          <p:cNvPr id="4" name="Slide Number Placeholder 3"/>
          <p:cNvSpPr>
            <a:spLocks noGrp="1"/>
          </p:cNvSpPr>
          <p:nvPr>
            <p:ph type="sldNum" sz="quarter" idx="10"/>
          </p:nvPr>
        </p:nvSpPr>
        <p:spPr/>
        <p:txBody>
          <a:bodyPr/>
          <a:lstStyle/>
          <a:p>
            <a:fld id="{31F08591-3C54-45C3-B3B6-87C8D0CB31AB}" type="slidenum">
              <a:rPr lang="en-US" smtClean="0"/>
              <a:t>10</a:t>
            </a:fld>
            <a:endParaRPr lang="en-US" dirty="0"/>
          </a:p>
        </p:txBody>
      </p:sp>
    </p:spTree>
    <p:extLst>
      <p:ext uri="{BB962C8B-B14F-4D97-AF65-F5344CB8AC3E}">
        <p14:creationId xmlns:p14="http://schemas.microsoft.com/office/powerpoint/2010/main" val="319062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again, follow your district’s process for this.</a:t>
            </a:r>
          </a:p>
          <a:p>
            <a:r>
              <a:rPr lang="en-US" dirty="0"/>
              <a:t>The Language Acquisition Team.  How does your site review progress for Els? Involve all stakeholders from the beginning.  Consider how long the student has been an English Learner? Progress on CELDT? Current test scores?  IEP progress?  ELD instructional supports and strategies that have been tried.  </a:t>
            </a:r>
          </a:p>
        </p:txBody>
      </p:sp>
      <p:sp>
        <p:nvSpPr>
          <p:cNvPr id="4" name="Slide Number Placeholder 3"/>
          <p:cNvSpPr>
            <a:spLocks noGrp="1"/>
          </p:cNvSpPr>
          <p:nvPr>
            <p:ph type="sldNum" sz="quarter" idx="10"/>
          </p:nvPr>
        </p:nvSpPr>
        <p:spPr/>
        <p:txBody>
          <a:bodyPr/>
          <a:lstStyle/>
          <a:p>
            <a:fld id="{31F08591-3C54-45C3-B3B6-87C8D0CB31AB}" type="slidenum">
              <a:rPr lang="en-US" smtClean="0"/>
              <a:t>11</a:t>
            </a:fld>
            <a:endParaRPr lang="en-US" dirty="0"/>
          </a:p>
        </p:txBody>
      </p:sp>
    </p:spTree>
    <p:extLst>
      <p:ext uri="{BB962C8B-B14F-4D97-AF65-F5344CB8AC3E}">
        <p14:creationId xmlns:p14="http://schemas.microsoft.com/office/powerpoint/2010/main" val="392279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a:t>
            </a:r>
          </a:p>
          <a:p>
            <a:r>
              <a:rPr lang="en-US" dirty="0"/>
              <a:t>Worksheet</a:t>
            </a:r>
          </a:p>
        </p:txBody>
      </p:sp>
      <p:sp>
        <p:nvSpPr>
          <p:cNvPr id="4" name="Slide Number Placeholder 3"/>
          <p:cNvSpPr>
            <a:spLocks noGrp="1"/>
          </p:cNvSpPr>
          <p:nvPr>
            <p:ph type="sldNum" sz="quarter" idx="10"/>
          </p:nvPr>
        </p:nvSpPr>
        <p:spPr/>
        <p:txBody>
          <a:bodyPr/>
          <a:lstStyle/>
          <a:p>
            <a:fld id="{31F08591-3C54-45C3-B3B6-87C8D0CB31AB}" type="slidenum">
              <a:rPr lang="en-US" smtClean="0"/>
              <a:t>12</a:t>
            </a:fld>
            <a:endParaRPr lang="en-US" dirty="0"/>
          </a:p>
        </p:txBody>
      </p:sp>
    </p:spTree>
    <p:extLst>
      <p:ext uri="{BB962C8B-B14F-4D97-AF65-F5344CB8AC3E}">
        <p14:creationId xmlns:p14="http://schemas.microsoft.com/office/powerpoint/2010/main" val="2674861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A03269E0-07C0-2F40-AD2D-AC36F9A4520D}" type="slidenum">
              <a:rPr lang="en-US" smtClean="0"/>
              <a:t>13</a:t>
            </a:fld>
            <a:endParaRPr lang="en-US"/>
          </a:p>
        </p:txBody>
      </p:sp>
    </p:spTree>
    <p:extLst>
      <p:ext uri="{BB962C8B-B14F-4D97-AF65-F5344CB8AC3E}">
        <p14:creationId xmlns:p14="http://schemas.microsoft.com/office/powerpoint/2010/main" val="272724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use description from impact of disability box on PLOPS page and enter the data that is known about the student’s school program</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14</a:t>
            </a:fld>
            <a:endParaRPr lang="en-US"/>
          </a:p>
        </p:txBody>
      </p:sp>
    </p:spTree>
    <p:extLst>
      <p:ext uri="{BB962C8B-B14F-4D97-AF65-F5344CB8AC3E}">
        <p14:creationId xmlns:p14="http://schemas.microsoft.com/office/powerpoint/2010/main" val="250018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1) Indicators that the disability impacted</a:t>
            </a:r>
            <a:r>
              <a:rPr lang="en-US" baseline="0" dirty="0"/>
              <a:t> the scores are that the student has similar error patterns in English and primary language, errors patterns are typical of student with that disability vs. students with second language issues, or VCCALPS have an overall proficiency level of EA or higher.  If yes, the student demonstrated an appropriate level of </a:t>
            </a:r>
            <a:r>
              <a:rPr lang="en-US" baseline="0" dirty="0" err="1"/>
              <a:t>Eng</a:t>
            </a:r>
            <a:r>
              <a:rPr lang="en-US" baseline="0" dirty="0"/>
              <a:t> Lang proficiency commensurate with abilities.</a:t>
            </a:r>
            <a:endParaRPr lang="en-US" dirty="0"/>
          </a:p>
        </p:txBody>
      </p:sp>
      <p:sp>
        <p:nvSpPr>
          <p:cNvPr id="4" name="Slide Number Placeholder 3"/>
          <p:cNvSpPr>
            <a:spLocks noGrp="1"/>
          </p:cNvSpPr>
          <p:nvPr>
            <p:ph type="sldNum" sz="quarter" idx="10"/>
          </p:nvPr>
        </p:nvSpPr>
        <p:spPr/>
        <p:txBody>
          <a:bodyPr/>
          <a:lstStyle/>
          <a:p>
            <a:fld id="{23E8DB8C-B826-4841-A599-A603660E5221}" type="slidenum">
              <a:rPr lang="en-US" smtClean="0"/>
              <a:t>15</a:t>
            </a:fld>
            <a:endParaRPr lang="en-US"/>
          </a:p>
        </p:txBody>
      </p:sp>
    </p:spTree>
    <p:extLst>
      <p:ext uri="{BB962C8B-B14F-4D97-AF65-F5344CB8AC3E}">
        <p14:creationId xmlns:p14="http://schemas.microsoft.com/office/powerpoint/2010/main" val="504355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A03269E0-07C0-2F40-AD2D-AC36F9A4520D}" type="slidenum">
              <a:rPr lang="en-US" smtClean="0"/>
              <a:t>16</a:t>
            </a:fld>
            <a:endParaRPr lang="en-US"/>
          </a:p>
        </p:txBody>
      </p:sp>
    </p:spTree>
    <p:extLst>
      <p:ext uri="{BB962C8B-B14F-4D97-AF65-F5344CB8AC3E}">
        <p14:creationId xmlns:p14="http://schemas.microsoft.com/office/powerpoint/2010/main" val="3673338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17</a:t>
            </a:fld>
            <a:endParaRPr lang="en-US"/>
          </a:p>
        </p:txBody>
      </p:sp>
    </p:spTree>
    <p:extLst>
      <p:ext uri="{BB962C8B-B14F-4D97-AF65-F5344CB8AC3E}">
        <p14:creationId xmlns:p14="http://schemas.microsoft.com/office/powerpoint/2010/main" val="3204634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18</a:t>
            </a:fld>
            <a:endParaRPr lang="en-US"/>
          </a:p>
        </p:txBody>
      </p:sp>
    </p:spTree>
    <p:extLst>
      <p:ext uri="{BB962C8B-B14F-4D97-AF65-F5344CB8AC3E}">
        <p14:creationId xmlns:p14="http://schemas.microsoft.com/office/powerpoint/2010/main" val="3678087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Joanna</a:t>
            </a:r>
          </a:p>
          <a:p>
            <a:pPr defTabSz="931774">
              <a:defRPr/>
            </a:pPr>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19</a:t>
            </a:fld>
            <a:endParaRPr lang="en-US" dirty="0"/>
          </a:p>
        </p:txBody>
      </p:sp>
    </p:spTree>
    <p:extLst>
      <p:ext uri="{BB962C8B-B14F-4D97-AF65-F5344CB8AC3E}">
        <p14:creationId xmlns:p14="http://schemas.microsoft.com/office/powerpoint/2010/main" val="247984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this is what we will be covering</a:t>
            </a:r>
            <a:r>
              <a:rPr lang="en-US" baseline="0" dirty="0"/>
              <a:t> for today </a:t>
            </a:r>
            <a:endParaRPr lang="en-US" dirty="0"/>
          </a:p>
        </p:txBody>
      </p:sp>
      <p:sp>
        <p:nvSpPr>
          <p:cNvPr id="4" name="Slide Number Placeholder 3"/>
          <p:cNvSpPr>
            <a:spLocks noGrp="1"/>
          </p:cNvSpPr>
          <p:nvPr>
            <p:ph type="sldNum" sz="quarter" idx="10"/>
          </p:nvPr>
        </p:nvSpPr>
        <p:spPr/>
        <p:txBody>
          <a:bodyPr/>
          <a:lstStyle/>
          <a:p>
            <a:fld id="{31F08591-3C54-45C3-B3B6-87C8D0CB31AB}" type="slidenum">
              <a:rPr lang="en-US" smtClean="0"/>
              <a:t>2</a:t>
            </a:fld>
            <a:endParaRPr lang="en-US" dirty="0"/>
          </a:p>
        </p:txBody>
      </p:sp>
    </p:spTree>
    <p:extLst>
      <p:ext uri="{BB962C8B-B14F-4D97-AF65-F5344CB8AC3E}">
        <p14:creationId xmlns:p14="http://schemas.microsoft.com/office/powerpoint/2010/main" val="2038903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Joanna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Teacher evaluation: CBMs, district-wide assessment, formative assessment, progress on IEP goals.  If the regular criteria are not met, the IEP team </a:t>
            </a:r>
            <a:r>
              <a:rPr lang="en-US" b="1" dirty="0"/>
              <a:t>considers the impact of the of the disability on academic performance </a:t>
            </a:r>
            <a:r>
              <a:rPr lang="en-US" dirty="0"/>
              <a:t>and determines whether the student demonstrates a level commensurate with abilities.</a:t>
            </a:r>
          </a:p>
          <a:p>
            <a:endParaRPr lang="en-US" dirty="0"/>
          </a:p>
          <a:p>
            <a:endParaRPr lang="en-US" dirty="0"/>
          </a:p>
          <a:p>
            <a:pPr lvl="1">
              <a:lnSpc>
                <a:spcPct val="70000"/>
              </a:lnSpc>
              <a:spcBef>
                <a:spcPct val="0"/>
              </a:spcBef>
              <a:buClrTx/>
              <a:buFont typeface="Courier New" panose="02070309020205020404" pitchFamily="49" charset="0"/>
              <a:buChar char="o"/>
            </a:pPr>
            <a:r>
              <a:rPr lang="en-US" altLang="en-US" sz="2400" dirty="0"/>
              <a:t>Curriculum based measures (CBM)</a:t>
            </a:r>
          </a:p>
          <a:p>
            <a:pPr lvl="1">
              <a:lnSpc>
                <a:spcPct val="70000"/>
              </a:lnSpc>
              <a:spcBef>
                <a:spcPct val="0"/>
              </a:spcBef>
              <a:buClrTx/>
              <a:buFont typeface="Courier New" panose="02070309020205020404" pitchFamily="49" charset="0"/>
              <a:buChar char="o"/>
            </a:pPr>
            <a:r>
              <a:rPr lang="en-US" altLang="en-US" sz="2400" dirty="0"/>
              <a:t>Progress towards IEP goals</a:t>
            </a:r>
          </a:p>
          <a:p>
            <a:pPr lvl="1">
              <a:lnSpc>
                <a:spcPct val="70000"/>
              </a:lnSpc>
              <a:spcBef>
                <a:spcPct val="0"/>
              </a:spcBef>
              <a:buClrTx/>
              <a:buFont typeface="Courier New" panose="02070309020205020404" pitchFamily="49" charset="0"/>
              <a:buChar char="o"/>
            </a:pPr>
            <a:r>
              <a:rPr lang="en-US" altLang="en-US" sz="2400" dirty="0"/>
              <a:t>Observations with peers in class</a:t>
            </a:r>
          </a:p>
          <a:p>
            <a:pPr lvl="1">
              <a:lnSpc>
                <a:spcPct val="70000"/>
              </a:lnSpc>
              <a:spcBef>
                <a:spcPct val="0"/>
              </a:spcBef>
              <a:buClrTx/>
              <a:buFont typeface="Courier New" panose="02070309020205020404" pitchFamily="49" charset="0"/>
              <a:buChar char="o"/>
            </a:pPr>
            <a:r>
              <a:rPr lang="en-US" altLang="en-US" sz="2400" dirty="0"/>
              <a:t>Classwork and homework samples</a:t>
            </a:r>
          </a:p>
          <a:p>
            <a:pPr lvl="1">
              <a:lnSpc>
                <a:spcPct val="70000"/>
              </a:lnSpc>
              <a:spcBef>
                <a:spcPct val="0"/>
              </a:spcBef>
              <a:buClrTx/>
              <a:buFont typeface="Courier New" panose="02070309020205020404" pitchFamily="49" charset="0"/>
              <a:buChar char="o"/>
            </a:pPr>
            <a:r>
              <a:rPr lang="en-US" altLang="en-US" sz="2400" dirty="0">
                <a:solidFill>
                  <a:srgbClr val="000000"/>
                </a:solidFill>
              </a:rPr>
              <a:t>Comparison of progress and work to other peers with like disabilities</a:t>
            </a:r>
          </a:p>
          <a:p>
            <a:endParaRPr lang="en-US" dirty="0"/>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20</a:t>
            </a:fld>
            <a:endParaRPr lang="en-US" dirty="0"/>
          </a:p>
        </p:txBody>
      </p:sp>
    </p:spTree>
    <p:extLst>
      <p:ext uri="{BB962C8B-B14F-4D97-AF65-F5344CB8AC3E}">
        <p14:creationId xmlns:p14="http://schemas.microsoft.com/office/powerpoint/2010/main" val="534910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21</a:t>
            </a:fld>
            <a:endParaRPr lang="en-US"/>
          </a:p>
        </p:txBody>
      </p:sp>
    </p:spTree>
    <p:extLst>
      <p:ext uri="{BB962C8B-B14F-4D97-AF65-F5344CB8AC3E}">
        <p14:creationId xmlns:p14="http://schemas.microsoft.com/office/powerpoint/2010/main" val="2961051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3) The IEP team considers whether the scores on the ELA assessment appear to be</a:t>
            </a:r>
            <a:r>
              <a:rPr lang="en-US" baseline="0" dirty="0"/>
              <a:t> commensurate with the student’s intellectual ability, whether error patterns mirror the patterns of errors made by students with the same disability versus a language difference, and/or whether the student has received ELD services for more than 3 years and academic progress in ELA is commensurate with peers who manifest similar disabilities who are not English learners.</a:t>
            </a:r>
            <a:endParaRPr lang="en-US" dirty="0"/>
          </a:p>
        </p:txBody>
      </p:sp>
      <p:sp>
        <p:nvSpPr>
          <p:cNvPr id="4" name="Slide Number Placeholder 3"/>
          <p:cNvSpPr>
            <a:spLocks noGrp="1"/>
          </p:cNvSpPr>
          <p:nvPr>
            <p:ph type="sldNum" sz="quarter" idx="10"/>
          </p:nvPr>
        </p:nvSpPr>
        <p:spPr/>
        <p:txBody>
          <a:bodyPr/>
          <a:lstStyle/>
          <a:p>
            <a:fld id="{23E8DB8C-B826-4841-A599-A603660E5221}" type="slidenum">
              <a:rPr lang="en-US" smtClean="0"/>
              <a:t>22</a:t>
            </a:fld>
            <a:endParaRPr lang="en-US"/>
          </a:p>
        </p:txBody>
      </p:sp>
    </p:spTree>
    <p:extLst>
      <p:ext uri="{BB962C8B-B14F-4D97-AF65-F5344CB8AC3E}">
        <p14:creationId xmlns:p14="http://schemas.microsoft.com/office/powerpoint/2010/main" val="1503213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23</a:t>
            </a:fld>
            <a:endParaRPr lang="en-US"/>
          </a:p>
        </p:txBody>
      </p:sp>
    </p:spTree>
    <p:extLst>
      <p:ext uri="{BB962C8B-B14F-4D97-AF65-F5344CB8AC3E}">
        <p14:creationId xmlns:p14="http://schemas.microsoft.com/office/powerpoint/2010/main" val="3309660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24</a:t>
            </a:fld>
            <a:endParaRPr lang="en-US"/>
          </a:p>
        </p:txBody>
      </p:sp>
    </p:spTree>
    <p:extLst>
      <p:ext uri="{BB962C8B-B14F-4D97-AF65-F5344CB8AC3E}">
        <p14:creationId xmlns:p14="http://schemas.microsoft.com/office/powerpoint/2010/main" val="3938310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25</a:t>
            </a:fld>
            <a:endParaRPr lang="en-US"/>
          </a:p>
        </p:txBody>
      </p:sp>
    </p:spTree>
    <p:extLst>
      <p:ext uri="{BB962C8B-B14F-4D97-AF65-F5344CB8AC3E}">
        <p14:creationId xmlns:p14="http://schemas.microsoft.com/office/powerpoint/2010/main" val="33019746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26</a:t>
            </a:fld>
            <a:endParaRPr lang="en-US"/>
          </a:p>
        </p:txBody>
      </p:sp>
    </p:spTree>
    <p:extLst>
      <p:ext uri="{BB962C8B-B14F-4D97-AF65-F5344CB8AC3E}">
        <p14:creationId xmlns:p14="http://schemas.microsoft.com/office/powerpoint/2010/main" val="525044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27</a:t>
            </a:fld>
            <a:endParaRPr lang="en-US"/>
          </a:p>
        </p:txBody>
      </p:sp>
    </p:spTree>
    <p:extLst>
      <p:ext uri="{BB962C8B-B14F-4D97-AF65-F5344CB8AC3E}">
        <p14:creationId xmlns:p14="http://schemas.microsoft.com/office/powerpoint/2010/main" val="1148043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28</a:t>
            </a:fld>
            <a:endParaRPr lang="en-US"/>
          </a:p>
        </p:txBody>
      </p:sp>
    </p:spTree>
    <p:extLst>
      <p:ext uri="{BB962C8B-B14F-4D97-AF65-F5344CB8AC3E}">
        <p14:creationId xmlns:p14="http://schemas.microsoft.com/office/powerpoint/2010/main" val="46471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A03269E0-07C0-2F40-AD2D-AC36F9A4520D}" type="slidenum">
              <a:rPr lang="en-US" smtClean="0"/>
              <a:t>29</a:t>
            </a:fld>
            <a:endParaRPr lang="en-US"/>
          </a:p>
        </p:txBody>
      </p:sp>
    </p:spTree>
    <p:extLst>
      <p:ext uri="{BB962C8B-B14F-4D97-AF65-F5344CB8AC3E}">
        <p14:creationId xmlns:p14="http://schemas.microsoft.com/office/powerpoint/2010/main" val="259174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this is</a:t>
            </a:r>
            <a:r>
              <a:rPr lang="en-US" baseline="0" dirty="0"/>
              <a:t> reclassification for ALL students, regardless of general ed or special </a:t>
            </a:r>
            <a:r>
              <a:rPr lang="en-US" baseline="0" dirty="0" err="1"/>
              <a:t>ed</a:t>
            </a:r>
            <a:endParaRPr lang="en-US" baseline="0" dirty="0"/>
          </a:p>
          <a:p>
            <a:r>
              <a:rPr lang="en-US" baseline="0" dirty="0"/>
              <a:t>CDE website Interim Reclass letter dated </a:t>
            </a:r>
          </a:p>
          <a:p>
            <a:r>
              <a:rPr lang="en-US" baseline="0" dirty="0"/>
              <a:t>https://www.cde.ca.gov/sp/el/rd/interimreclass1819.asp </a:t>
            </a:r>
          </a:p>
          <a:p>
            <a:r>
              <a:rPr lang="en-US" sz="1200" b="0" i="0" kern="1200" dirty="0">
                <a:solidFill>
                  <a:schemeClr val="tx1"/>
                </a:solidFill>
                <a:effectLst/>
                <a:latin typeface="+mn-lt"/>
                <a:ea typeface="+mn-ea"/>
                <a:cs typeface="+mn-cs"/>
              </a:rPr>
              <a:t> It is anticipated that the final threshold scores will be presented to the SBE in November 2018, followed by proposed reclassification criteria in January 2019. After approval of these actions, an updated guidance letter will be provided to LEAs.</a:t>
            </a:r>
            <a:endParaRPr lang="en-US" baseline="0" dirty="0"/>
          </a:p>
          <a:p>
            <a:r>
              <a:rPr lang="en-US" sz="1200" b="0" i="0" kern="1200" dirty="0">
                <a:solidFill>
                  <a:schemeClr val="tx1"/>
                </a:solidFill>
                <a:effectLst/>
                <a:latin typeface="+mn-lt"/>
                <a:ea typeface="+mn-ea"/>
                <a:cs typeface="+mn-cs"/>
              </a:rPr>
              <a:t>Because the threshold scores at this time are preliminary, LEAs may locally determine their own ELPAC threshold scores, in combination with the general performance level descriptors provided at </a:t>
            </a:r>
            <a:r>
              <a:rPr lang="en-US" sz="1200" b="0" i="0" u="sng" kern="1200" dirty="0">
                <a:solidFill>
                  <a:schemeClr val="tx1"/>
                </a:solidFill>
                <a:effectLst/>
                <a:latin typeface="+mn-lt"/>
                <a:ea typeface="+mn-ea"/>
                <a:cs typeface="+mn-cs"/>
                <a:hlinkClick r:id="rId3"/>
              </a:rPr>
              <a:t>https://www.cde.ca.gov/ta/tg/ep/elpacgpld.asp</a:t>
            </a:r>
            <a:r>
              <a:rPr lang="en-US" sz="1200" b="0" i="0" kern="1200" dirty="0">
                <a:solidFill>
                  <a:schemeClr val="tx1"/>
                </a:solidFill>
                <a:effectLst/>
                <a:latin typeface="+mn-lt"/>
                <a:ea typeface="+mn-ea"/>
                <a:cs typeface="+mn-cs"/>
              </a:rPr>
              <a:t>, for reclassification purposes until the SBE approves the final threshold scores </a:t>
            </a:r>
            <a:r>
              <a:rPr lang="en-US" sz="1200" b="1" i="0" kern="1200" dirty="0">
                <a:solidFill>
                  <a:schemeClr val="tx1"/>
                </a:solidFill>
                <a:effectLst/>
                <a:highlight>
                  <a:srgbClr val="FFFF00"/>
                </a:highlight>
                <a:latin typeface="+mn-lt"/>
                <a:ea typeface="+mn-ea"/>
                <a:cs typeface="+mn-cs"/>
              </a:rPr>
              <a:t>in fall 2018, at which time the CDE will provide new reclassification guidance for the 2018–19 school year and beyond.</a:t>
            </a:r>
            <a:endParaRPr lang="en-US" b="1" dirty="0">
              <a:highlight>
                <a:srgbClr val="FFFF00"/>
              </a:highlight>
            </a:endParaRPr>
          </a:p>
          <a:p>
            <a:endParaRPr lang="en-US" b="1" dirty="0">
              <a:highlight>
                <a:srgbClr val="FFFF00"/>
              </a:highlight>
            </a:endParaRPr>
          </a:p>
          <a:p>
            <a:endParaRPr lang="en-US" dirty="0"/>
          </a:p>
        </p:txBody>
      </p:sp>
      <p:sp>
        <p:nvSpPr>
          <p:cNvPr id="4" name="Slide Number Placeholder 3"/>
          <p:cNvSpPr>
            <a:spLocks noGrp="1"/>
          </p:cNvSpPr>
          <p:nvPr>
            <p:ph type="sldNum" sz="quarter" idx="10"/>
          </p:nvPr>
        </p:nvSpPr>
        <p:spPr/>
        <p:txBody>
          <a:bodyPr/>
          <a:lstStyle/>
          <a:p>
            <a:fld id="{31F08591-3C54-45C3-B3B6-87C8D0CB31AB}" type="slidenum">
              <a:rPr lang="en-US" smtClean="0"/>
              <a:t>3</a:t>
            </a:fld>
            <a:endParaRPr lang="en-US" dirty="0"/>
          </a:p>
        </p:txBody>
      </p:sp>
    </p:spTree>
    <p:extLst>
      <p:ext uri="{BB962C8B-B14F-4D97-AF65-F5344CB8AC3E}">
        <p14:creationId xmlns:p14="http://schemas.microsoft.com/office/powerpoint/2010/main" val="3251862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endParaRPr lang="en-US" dirty="0"/>
          </a:p>
        </p:txBody>
      </p:sp>
      <p:sp>
        <p:nvSpPr>
          <p:cNvPr id="4" name="Slide Number Placeholder 3"/>
          <p:cNvSpPr>
            <a:spLocks noGrp="1"/>
          </p:cNvSpPr>
          <p:nvPr>
            <p:ph type="sldNum" sz="quarter" idx="10"/>
          </p:nvPr>
        </p:nvSpPr>
        <p:spPr/>
        <p:txBody>
          <a:bodyPr/>
          <a:lstStyle/>
          <a:p>
            <a:fld id="{31F08591-3C54-45C3-B3B6-87C8D0CB31AB}" type="slidenum">
              <a:rPr lang="en-US" smtClean="0"/>
              <a:t>30</a:t>
            </a:fld>
            <a:endParaRPr lang="en-US"/>
          </a:p>
        </p:txBody>
      </p:sp>
    </p:spTree>
    <p:extLst>
      <p:ext uri="{BB962C8B-B14F-4D97-AF65-F5344CB8AC3E}">
        <p14:creationId xmlns:p14="http://schemas.microsoft.com/office/powerpoint/2010/main" val="3881296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District process varies</a:t>
            </a:r>
          </a:p>
        </p:txBody>
      </p:sp>
      <p:sp>
        <p:nvSpPr>
          <p:cNvPr id="4" name="Slide Number Placeholder 3"/>
          <p:cNvSpPr>
            <a:spLocks noGrp="1"/>
          </p:cNvSpPr>
          <p:nvPr>
            <p:ph type="sldNum" sz="quarter" idx="10"/>
          </p:nvPr>
        </p:nvSpPr>
        <p:spPr/>
        <p:txBody>
          <a:bodyPr/>
          <a:lstStyle/>
          <a:p>
            <a:fld id="{31F08591-3C54-45C3-B3B6-87C8D0CB31AB}" type="slidenum">
              <a:rPr lang="en-US" smtClean="0"/>
              <a:t>31</a:t>
            </a:fld>
            <a:endParaRPr lang="en-US"/>
          </a:p>
        </p:txBody>
      </p:sp>
    </p:spTree>
    <p:extLst>
      <p:ext uri="{BB962C8B-B14F-4D97-AF65-F5344CB8AC3E}">
        <p14:creationId xmlns:p14="http://schemas.microsoft.com/office/powerpoint/2010/main" val="2459677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District process varies</a:t>
            </a:r>
          </a:p>
        </p:txBody>
      </p:sp>
      <p:sp>
        <p:nvSpPr>
          <p:cNvPr id="4" name="Slide Number Placeholder 3"/>
          <p:cNvSpPr>
            <a:spLocks noGrp="1"/>
          </p:cNvSpPr>
          <p:nvPr>
            <p:ph type="sldNum" sz="quarter" idx="10"/>
          </p:nvPr>
        </p:nvSpPr>
        <p:spPr/>
        <p:txBody>
          <a:bodyPr/>
          <a:lstStyle/>
          <a:p>
            <a:fld id="{31F08591-3C54-45C3-B3B6-87C8D0CB31AB}" type="slidenum">
              <a:rPr lang="en-US" smtClean="0"/>
              <a:t>32</a:t>
            </a:fld>
            <a:endParaRPr lang="en-US"/>
          </a:p>
        </p:txBody>
      </p:sp>
    </p:spTree>
    <p:extLst>
      <p:ext uri="{BB962C8B-B14F-4D97-AF65-F5344CB8AC3E}">
        <p14:creationId xmlns:p14="http://schemas.microsoft.com/office/powerpoint/2010/main" val="34254213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a:t>
            </a:r>
            <a:endParaRPr lang="en-US" b="1" dirty="0"/>
          </a:p>
        </p:txBody>
      </p:sp>
      <p:sp>
        <p:nvSpPr>
          <p:cNvPr id="4" name="Slide Number Placeholder 3"/>
          <p:cNvSpPr>
            <a:spLocks noGrp="1"/>
          </p:cNvSpPr>
          <p:nvPr>
            <p:ph type="sldNum" sz="quarter" idx="10"/>
          </p:nvPr>
        </p:nvSpPr>
        <p:spPr/>
        <p:txBody>
          <a:bodyPr/>
          <a:lstStyle/>
          <a:p>
            <a:fld id="{31F08591-3C54-45C3-B3B6-87C8D0CB31AB}" type="slidenum">
              <a:rPr lang="en-US" smtClean="0"/>
              <a:t>33</a:t>
            </a:fld>
            <a:endParaRPr lang="en-US"/>
          </a:p>
        </p:txBody>
      </p:sp>
    </p:spTree>
    <p:extLst>
      <p:ext uri="{BB962C8B-B14F-4D97-AF65-F5344CB8AC3E}">
        <p14:creationId xmlns:p14="http://schemas.microsoft.com/office/powerpoint/2010/main" val="805642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a:t>
            </a:r>
          </a:p>
          <a:p>
            <a:r>
              <a:rPr lang="en-US" dirty="0"/>
              <a:t>Practice and debrief</a:t>
            </a:r>
          </a:p>
        </p:txBody>
      </p:sp>
      <p:sp>
        <p:nvSpPr>
          <p:cNvPr id="4" name="Slide Number Placeholder 3"/>
          <p:cNvSpPr>
            <a:spLocks noGrp="1"/>
          </p:cNvSpPr>
          <p:nvPr>
            <p:ph type="sldNum" sz="quarter" idx="10"/>
          </p:nvPr>
        </p:nvSpPr>
        <p:spPr/>
        <p:txBody>
          <a:bodyPr/>
          <a:lstStyle/>
          <a:p>
            <a:fld id="{31F08591-3C54-45C3-B3B6-87C8D0CB31AB}" type="slidenum">
              <a:rPr lang="en-US" smtClean="0"/>
              <a:t>34</a:t>
            </a:fld>
            <a:endParaRPr lang="en-US"/>
          </a:p>
        </p:txBody>
      </p:sp>
    </p:spTree>
    <p:extLst>
      <p:ext uri="{BB962C8B-B14F-4D97-AF65-F5344CB8AC3E}">
        <p14:creationId xmlns:p14="http://schemas.microsoft.com/office/powerpoint/2010/main" val="2616307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Regina</a:t>
            </a:r>
          </a:p>
        </p:txBody>
      </p:sp>
      <p:sp>
        <p:nvSpPr>
          <p:cNvPr id="4" name="Slide Number Placeholder 3"/>
          <p:cNvSpPr>
            <a:spLocks noGrp="1"/>
          </p:cNvSpPr>
          <p:nvPr>
            <p:ph type="sldNum" sz="quarter" idx="10"/>
          </p:nvPr>
        </p:nvSpPr>
        <p:spPr/>
        <p:txBody>
          <a:bodyPr/>
          <a:lstStyle/>
          <a:p>
            <a:fld id="{31F08591-3C54-45C3-B3B6-87C8D0CB31AB}" type="slidenum">
              <a:rPr lang="en-US" smtClean="0"/>
              <a:t>35</a:t>
            </a:fld>
            <a:endParaRPr lang="en-US"/>
          </a:p>
        </p:txBody>
      </p:sp>
    </p:spTree>
    <p:extLst>
      <p:ext uri="{BB962C8B-B14F-4D97-AF65-F5344CB8AC3E}">
        <p14:creationId xmlns:p14="http://schemas.microsoft.com/office/powerpoint/2010/main" val="14607333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Matrix 4 just released</a:t>
            </a:r>
          </a:p>
        </p:txBody>
      </p:sp>
      <p:sp>
        <p:nvSpPr>
          <p:cNvPr id="4" name="Slide Number Placeholder 3"/>
          <p:cNvSpPr>
            <a:spLocks noGrp="1"/>
          </p:cNvSpPr>
          <p:nvPr>
            <p:ph type="sldNum" sz="quarter" idx="10"/>
          </p:nvPr>
        </p:nvSpPr>
        <p:spPr/>
        <p:txBody>
          <a:bodyPr/>
          <a:lstStyle/>
          <a:p>
            <a:fld id="{31F08591-3C54-45C3-B3B6-87C8D0CB31AB}" type="slidenum">
              <a:rPr lang="en-US" smtClean="0"/>
              <a:t>36</a:t>
            </a:fld>
            <a:endParaRPr lang="en-US"/>
          </a:p>
        </p:txBody>
      </p:sp>
    </p:spTree>
    <p:extLst>
      <p:ext uri="{BB962C8B-B14F-4D97-AF65-F5344CB8AC3E}">
        <p14:creationId xmlns:p14="http://schemas.microsoft.com/office/powerpoint/2010/main" val="809600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F08591-3C54-45C3-B3B6-87C8D0CB31AB}" type="slidenum">
              <a:rPr lang="en-US" smtClean="0"/>
              <a:t>37</a:t>
            </a:fld>
            <a:endParaRPr lang="en-US"/>
          </a:p>
        </p:txBody>
      </p:sp>
    </p:spTree>
    <p:extLst>
      <p:ext uri="{BB962C8B-B14F-4D97-AF65-F5344CB8AC3E}">
        <p14:creationId xmlns:p14="http://schemas.microsoft.com/office/powerpoint/2010/main" val="2839214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a:t>
            </a:r>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4</a:t>
            </a:fld>
            <a:endParaRPr lang="en-US" dirty="0"/>
          </a:p>
        </p:txBody>
      </p:sp>
    </p:spTree>
    <p:extLst>
      <p:ext uri="{BB962C8B-B14F-4D97-AF65-F5344CB8AC3E}">
        <p14:creationId xmlns:p14="http://schemas.microsoft.com/office/powerpoint/2010/main" val="13834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alternate criteria</a:t>
            </a:r>
            <a:r>
              <a:rPr lang="en-US" baseline="0" dirty="0"/>
              <a:t> is needed for our students who don’t meet the requirements mentioned in the prior slide.</a:t>
            </a:r>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5</a:t>
            </a:fld>
            <a:endParaRPr lang="en-US" dirty="0"/>
          </a:p>
        </p:txBody>
      </p:sp>
    </p:spTree>
    <p:extLst>
      <p:ext uri="{BB962C8B-B14F-4D97-AF65-F5344CB8AC3E}">
        <p14:creationId xmlns:p14="http://schemas.microsoft.com/office/powerpoint/2010/main" val="354110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needs to be discussed in</a:t>
            </a:r>
            <a:r>
              <a:rPr lang="en-US" baseline="0" dirty="0"/>
              <a:t> the context of an IEP meeting</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6</a:t>
            </a:fld>
            <a:endParaRPr lang="en-US" dirty="0"/>
          </a:p>
        </p:txBody>
      </p:sp>
    </p:spTree>
    <p:extLst>
      <p:ext uri="{BB962C8B-B14F-4D97-AF65-F5344CB8AC3E}">
        <p14:creationId xmlns:p14="http://schemas.microsoft.com/office/powerpoint/2010/main" val="1722069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 districts may run this process differently</a:t>
            </a:r>
            <a:r>
              <a:rPr lang="en-US" baseline="0" dirty="0"/>
              <a:t> depending on their own structure and procedures. Some schools have a LAT, others may not. You need to follow your district’s process.</a:t>
            </a:r>
          </a:p>
          <a:p>
            <a:endParaRPr lang="en-US" baseline="0" dirty="0"/>
          </a:p>
          <a:p>
            <a:r>
              <a:rPr lang="en-US" baseline="0" dirty="0"/>
              <a:t>A professional with training and expertise in second language acquisition who has an understanding of how to differentiate between the student’s limited ELP and the student’s disability should be part of the team for ELs with disabilities</a:t>
            </a:r>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7</a:t>
            </a:fld>
            <a:endParaRPr lang="en-US" dirty="0"/>
          </a:p>
        </p:txBody>
      </p:sp>
    </p:spTree>
    <p:extLst>
      <p:ext uri="{BB962C8B-B14F-4D97-AF65-F5344CB8AC3E}">
        <p14:creationId xmlns:p14="http://schemas.microsoft.com/office/powerpoint/2010/main" val="4199959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a:t>
            </a:r>
            <a:r>
              <a:rPr lang="en-US" b="1" dirty="0"/>
              <a:t>Use score reporting information SAMPLE HO</a:t>
            </a:r>
          </a:p>
          <a:p>
            <a:r>
              <a:rPr lang="en-US" dirty="0"/>
              <a:t>do your homework</a:t>
            </a:r>
            <a:r>
              <a:rPr lang="en-US" baseline="0" dirty="0"/>
              <a:t> ahead of time. Do you have the information to consider reclassification at this time? Do you have all of the information needed to assist in making that determination?</a:t>
            </a:r>
          </a:p>
          <a:p>
            <a:pPr lvl="1" eaLnBrk="1" hangingPunct="1">
              <a:buFont typeface="Wingdings" charset="0"/>
              <a:buChar char="Ø"/>
              <a:defRPr/>
            </a:pPr>
            <a:r>
              <a:rPr lang="en-US" sz="2800" dirty="0">
                <a:solidFill>
                  <a:srgbClr val="333399"/>
                </a:solidFill>
                <a:latin typeface="+mn-lt"/>
                <a:cs typeface="Rockwell" charset="0"/>
              </a:rPr>
              <a:t>Seek information from parent about student performance in English at home and in community</a:t>
            </a:r>
          </a:p>
          <a:p>
            <a:pPr lvl="1" eaLnBrk="1" hangingPunct="1">
              <a:defRPr/>
            </a:pPr>
            <a:r>
              <a:rPr lang="en-US" sz="2800" dirty="0">
                <a:solidFill>
                  <a:srgbClr val="333399"/>
                </a:solidFill>
                <a:latin typeface="+mn-lt"/>
                <a:cs typeface="Rockwell" charset="0"/>
              </a:rPr>
              <a:t>Such as: use of English in home on phone, watching television and communication in community, </a:t>
            </a:r>
            <a:endParaRPr lang="en-US" baseline="0" dirty="0"/>
          </a:p>
          <a:p>
            <a:endParaRPr lang="en-US" dirty="0"/>
          </a:p>
        </p:txBody>
      </p:sp>
      <p:sp>
        <p:nvSpPr>
          <p:cNvPr id="4" name="Slide Number Placeholder 3"/>
          <p:cNvSpPr>
            <a:spLocks noGrp="1"/>
          </p:cNvSpPr>
          <p:nvPr>
            <p:ph type="sldNum" sz="quarter" idx="10"/>
          </p:nvPr>
        </p:nvSpPr>
        <p:spPr/>
        <p:txBody>
          <a:bodyPr/>
          <a:lstStyle/>
          <a:p>
            <a:fld id="{A03269E0-07C0-2F40-AD2D-AC36F9A4520D}" type="slidenum">
              <a:rPr lang="en-US" smtClean="0"/>
              <a:t>8</a:t>
            </a:fld>
            <a:endParaRPr lang="en-US" dirty="0"/>
          </a:p>
        </p:txBody>
      </p:sp>
    </p:spTree>
    <p:extLst>
      <p:ext uri="{BB962C8B-B14F-4D97-AF65-F5344CB8AC3E}">
        <p14:creationId xmlns:p14="http://schemas.microsoft.com/office/powerpoint/2010/main" val="1977015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Yanka- you should be familiar, or become familiar, with your district’s process for reclassification. </a:t>
            </a:r>
          </a:p>
          <a:p>
            <a:r>
              <a:rPr lang="en-US" dirty="0"/>
              <a:t>Reclassification: defined</a:t>
            </a:r>
            <a:r>
              <a:rPr lang="en-US" baseline="0" dirty="0"/>
              <a:t> as the process by which</a:t>
            </a:r>
            <a:r>
              <a:rPr lang="en-US" dirty="0"/>
              <a:t> ELs are RFEP when they have demonstrated they can compete effectively with their English-speaking peers, CBE</a:t>
            </a:r>
            <a:r>
              <a:rPr lang="en-US" baseline="0" dirty="0"/>
              <a:t>/CDE per EC 313 (d)</a:t>
            </a:r>
            <a:endParaRPr lang="en-US" dirty="0"/>
          </a:p>
          <a:p>
            <a:pPr marL="232943" indent="-232943">
              <a:buAutoNum type="arabicParenR"/>
            </a:pPr>
            <a:r>
              <a:rPr lang="en-US" dirty="0"/>
              <a:t>Assessment of language proficiency using an</a:t>
            </a:r>
            <a:r>
              <a:rPr lang="en-US" baseline="0" dirty="0"/>
              <a:t> objective assessment (ELPAC/VCCALPS</a:t>
            </a:r>
          </a:p>
          <a:p>
            <a:pPr marL="232943" indent="-232943">
              <a:buAutoNum type="arabicParenR"/>
            </a:pPr>
            <a:r>
              <a:rPr lang="en-US" baseline="0" dirty="0"/>
              <a:t>Teacher evaluation, including but not limited to a review of the student’s mastery of the curriculum</a:t>
            </a:r>
          </a:p>
          <a:p>
            <a:pPr marL="232943" indent="-232943">
              <a:buAutoNum type="arabicParenR"/>
            </a:pPr>
            <a:r>
              <a:rPr lang="en-US" baseline="0" dirty="0"/>
              <a:t>Comparison of performance in basic skills</a:t>
            </a:r>
          </a:p>
          <a:p>
            <a:pPr marL="232943" indent="-232943">
              <a:buAutoNum type="arabicParenR"/>
            </a:pPr>
            <a:r>
              <a:rPr lang="en-US" baseline="0" dirty="0"/>
              <a:t>Parent opinion/consultation</a:t>
            </a:r>
          </a:p>
          <a:p>
            <a:pPr marL="232943" indent="-232943">
              <a:buAutoNum type="arabicParenR"/>
            </a:pPr>
            <a:endParaRPr lang="en-US" dirty="0"/>
          </a:p>
        </p:txBody>
      </p:sp>
      <p:sp>
        <p:nvSpPr>
          <p:cNvPr id="4" name="Slide Number Placeholder 3"/>
          <p:cNvSpPr>
            <a:spLocks noGrp="1"/>
          </p:cNvSpPr>
          <p:nvPr>
            <p:ph type="sldNum" sz="quarter" idx="10"/>
          </p:nvPr>
        </p:nvSpPr>
        <p:spPr/>
        <p:txBody>
          <a:bodyPr/>
          <a:lstStyle/>
          <a:p>
            <a:fld id="{23E8DB8C-B826-4841-A599-A603660E5221}" type="slidenum">
              <a:rPr lang="en-US" smtClean="0"/>
              <a:t>9</a:t>
            </a:fld>
            <a:endParaRPr lang="en-US" dirty="0"/>
          </a:p>
        </p:txBody>
      </p:sp>
    </p:spTree>
    <p:extLst>
      <p:ext uri="{BB962C8B-B14F-4D97-AF65-F5344CB8AC3E}">
        <p14:creationId xmlns:p14="http://schemas.microsoft.com/office/powerpoint/2010/main" val="206640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6543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11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305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516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760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072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773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3549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24319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3510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10/9/2018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490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10/9/2018</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8613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g"/><Relationship Id="rId7" Type="http://schemas.openxmlformats.org/officeDocument/2006/relationships/diagramColors" Target="../diagrams/colors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ca.gov/sp/el/rd/interimreclass1819.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vcselp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amp;ehk=0GQJWGzMMSdpVzz06VOVHQ&amp;r=0&amp;pid=OfficeInsert"/><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hypothyroidmom.com/thank-you-for-supporting-universal-thyroid-screening-in-pregnancy/"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5B88E-736D-4307-B5E4-B90754FDD111}"/>
              </a:ext>
            </a:extLst>
          </p:cNvPr>
          <p:cNvSpPr>
            <a:spLocks noGrp="1"/>
          </p:cNvSpPr>
          <p:nvPr>
            <p:ph type="ctrTitle"/>
          </p:nvPr>
        </p:nvSpPr>
        <p:spPr>
          <a:xfrm>
            <a:off x="564777" y="1012873"/>
            <a:ext cx="11766176" cy="2335445"/>
          </a:xfrm>
        </p:spPr>
        <p:txBody>
          <a:bodyPr>
            <a:normAutofit/>
          </a:bodyPr>
          <a:lstStyle/>
          <a:p>
            <a:r>
              <a:rPr lang="en-US" sz="2400" dirty="0"/>
              <a:t>English learner series: </a:t>
            </a:r>
            <a:br>
              <a:rPr lang="en-US" sz="2400" dirty="0"/>
            </a:br>
            <a:br>
              <a:rPr lang="en-US" sz="2400" dirty="0"/>
            </a:br>
            <a:r>
              <a:rPr lang="en-US" sz="3600" dirty="0"/>
              <a:t>Reclassification of English learners in special education</a:t>
            </a:r>
          </a:p>
        </p:txBody>
      </p:sp>
      <p:sp>
        <p:nvSpPr>
          <p:cNvPr id="3" name="Subtitle 2">
            <a:extLst>
              <a:ext uri="{FF2B5EF4-FFF2-40B4-BE49-F238E27FC236}">
                <a16:creationId xmlns:a16="http://schemas.microsoft.com/office/drawing/2014/main" id="{1034E668-1D1C-4152-A29E-1823D206E79F}"/>
              </a:ext>
            </a:extLst>
          </p:cNvPr>
          <p:cNvSpPr>
            <a:spLocks noGrp="1"/>
          </p:cNvSpPr>
          <p:nvPr>
            <p:ph type="subTitle" idx="1"/>
          </p:nvPr>
        </p:nvSpPr>
        <p:spPr>
          <a:xfrm>
            <a:off x="1774424" y="3724074"/>
            <a:ext cx="8637072" cy="1686912"/>
          </a:xfrm>
        </p:spPr>
        <p:txBody>
          <a:bodyPr>
            <a:normAutofit fontScale="92500" lnSpcReduction="10000"/>
          </a:bodyPr>
          <a:lstStyle/>
          <a:p>
            <a:r>
              <a:rPr lang="en-US" dirty="0"/>
              <a:t>October 4, 2018</a:t>
            </a:r>
          </a:p>
          <a:p>
            <a:r>
              <a:rPr lang="en-US" dirty="0"/>
              <a:t>Joanna V. Della Gatta, Director</a:t>
            </a:r>
          </a:p>
          <a:p>
            <a:r>
              <a:rPr lang="en-US" dirty="0"/>
              <a:t>Yanka Ricklefs, director</a:t>
            </a:r>
          </a:p>
          <a:p>
            <a:r>
              <a:rPr lang="en-US" dirty="0"/>
              <a:t>Ventura county </a:t>
            </a:r>
            <a:r>
              <a:rPr lang="en-US" dirty="0" err="1"/>
              <a:t>selpa</a:t>
            </a:r>
            <a:endParaRPr lang="en-US" dirty="0"/>
          </a:p>
        </p:txBody>
      </p:sp>
      <p:pic>
        <p:nvPicPr>
          <p:cNvPr id="4" name="image1.jpeg" descr="http://www.venturacountyselpa.com/portals/45/usersdata/Pics/Selpalogocolor3.jpg">
            <a:extLst>
              <a:ext uri="{FF2B5EF4-FFF2-40B4-BE49-F238E27FC236}">
                <a16:creationId xmlns:a16="http://schemas.microsoft.com/office/drawing/2014/main" id="{8355E86F-156D-43DD-87EA-D3218F1F7B2D}"/>
              </a:ext>
            </a:extLst>
          </p:cNvPr>
          <p:cNvPicPr/>
          <p:nvPr/>
        </p:nvPicPr>
        <p:blipFill>
          <a:blip r:embed="rId3" cstate="print">
            <a:extLst/>
          </a:blip>
          <a:stretch>
            <a:fillRect/>
          </a:stretch>
        </p:blipFill>
        <p:spPr>
          <a:xfrm>
            <a:off x="271090" y="227528"/>
            <a:ext cx="1863180" cy="1847781"/>
          </a:xfrm>
          <a:prstGeom prst="rect">
            <a:avLst/>
          </a:prstGeom>
          <a:ln w="12700">
            <a:miter lim="400000"/>
          </a:ln>
        </p:spPr>
      </p:pic>
    </p:spTree>
    <p:extLst>
      <p:ext uri="{BB962C8B-B14F-4D97-AF65-F5344CB8AC3E}">
        <p14:creationId xmlns:p14="http://schemas.microsoft.com/office/powerpoint/2010/main" val="1089593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7AEA-FA19-4AEB-9940-9B64BADF042C}"/>
              </a:ext>
            </a:extLst>
          </p:cNvPr>
          <p:cNvSpPr>
            <a:spLocks noGrp="1"/>
          </p:cNvSpPr>
          <p:nvPr>
            <p:ph type="title"/>
          </p:nvPr>
        </p:nvSpPr>
        <p:spPr>
          <a:xfrm>
            <a:off x="1451580" y="804520"/>
            <a:ext cx="5550355" cy="1049235"/>
          </a:xfrm>
        </p:spPr>
        <p:txBody>
          <a:bodyPr>
            <a:normAutofit/>
          </a:bodyPr>
          <a:lstStyle/>
          <a:p>
            <a:r>
              <a:rPr lang="en-US" dirty="0"/>
              <a:t>Step 1- Who?</a:t>
            </a:r>
          </a:p>
        </p:txBody>
      </p:sp>
      <p:sp>
        <p:nvSpPr>
          <p:cNvPr id="3" name="Content Placeholder 2">
            <a:extLst>
              <a:ext uri="{FF2B5EF4-FFF2-40B4-BE49-F238E27FC236}">
                <a16:creationId xmlns:a16="http://schemas.microsoft.com/office/drawing/2014/main" id="{18B82C29-07EF-403C-8949-C2D1A4FBB507}"/>
              </a:ext>
            </a:extLst>
          </p:cNvPr>
          <p:cNvSpPr>
            <a:spLocks noGrp="1"/>
          </p:cNvSpPr>
          <p:nvPr>
            <p:ph idx="1"/>
          </p:nvPr>
        </p:nvSpPr>
        <p:spPr>
          <a:xfrm>
            <a:off x="1451580" y="2015732"/>
            <a:ext cx="5550355" cy="3450613"/>
          </a:xfrm>
        </p:spPr>
        <p:txBody>
          <a:bodyPr>
            <a:normAutofit/>
          </a:bodyPr>
          <a:lstStyle/>
          <a:p>
            <a:pPr marL="0" indent="0">
              <a:buNone/>
            </a:pPr>
            <a:r>
              <a:rPr lang="en-US" dirty="0"/>
              <a:t>Compile a list of students with IEPs who have not met the overall reclassification criteria. </a:t>
            </a:r>
          </a:p>
          <a:p>
            <a:pPr marL="0" indent="0">
              <a:buNone/>
            </a:pPr>
            <a:endParaRPr lang="en-US" dirty="0"/>
          </a:p>
          <a:p>
            <a:pPr marL="0" indent="0">
              <a:buNone/>
            </a:pPr>
            <a:r>
              <a:rPr lang="en-US" dirty="0"/>
              <a:t>How would you go about this task?</a:t>
            </a:r>
          </a:p>
          <a:p>
            <a:pPr marL="0" indent="0">
              <a:buNone/>
            </a:pPr>
            <a:r>
              <a:rPr lang="en-US" dirty="0"/>
              <a:t>Who has this information?</a:t>
            </a:r>
          </a:p>
          <a:p>
            <a:endParaRPr lang="en-US" dirty="0"/>
          </a:p>
        </p:txBody>
      </p:sp>
      <p:grpSp>
        <p:nvGrpSpPr>
          <p:cNvPr id="10" name="Group 9">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ard Room">
            <a:extLst>
              <a:ext uri="{FF2B5EF4-FFF2-40B4-BE49-F238E27FC236}">
                <a16:creationId xmlns:a16="http://schemas.microsoft.com/office/drawing/2014/main" id="{D5F122A8-8EAC-4428-BB2C-AB79F57289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6373" y="1649879"/>
            <a:ext cx="2799103" cy="2799103"/>
          </a:xfrm>
          <a:prstGeom prst="rect">
            <a:avLst/>
          </a:prstGeom>
        </p:spPr>
      </p:pic>
    </p:spTree>
    <p:extLst>
      <p:ext uri="{BB962C8B-B14F-4D97-AF65-F5344CB8AC3E}">
        <p14:creationId xmlns:p14="http://schemas.microsoft.com/office/powerpoint/2010/main" val="657264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5C3D6-5AE2-4356-994B-E6108A9B2D2D}"/>
              </a:ext>
            </a:extLst>
          </p:cNvPr>
          <p:cNvSpPr>
            <a:spLocks noGrp="1"/>
          </p:cNvSpPr>
          <p:nvPr>
            <p:ph type="title"/>
          </p:nvPr>
        </p:nvSpPr>
        <p:spPr>
          <a:xfrm>
            <a:off x="1451580" y="804520"/>
            <a:ext cx="5550355" cy="1049235"/>
          </a:xfrm>
        </p:spPr>
        <p:txBody>
          <a:bodyPr>
            <a:normAutofit/>
          </a:bodyPr>
          <a:lstStyle/>
          <a:p>
            <a:r>
              <a:rPr lang="en-US" dirty="0"/>
              <a:t>Step 2-  Consult as a team</a:t>
            </a:r>
          </a:p>
        </p:txBody>
      </p:sp>
      <p:sp>
        <p:nvSpPr>
          <p:cNvPr id="3" name="Content Placeholder 2">
            <a:extLst>
              <a:ext uri="{FF2B5EF4-FFF2-40B4-BE49-F238E27FC236}">
                <a16:creationId xmlns:a16="http://schemas.microsoft.com/office/drawing/2014/main" id="{5BD885D5-B0BC-4019-9276-B1092037111C}"/>
              </a:ext>
            </a:extLst>
          </p:cNvPr>
          <p:cNvSpPr>
            <a:spLocks noGrp="1"/>
          </p:cNvSpPr>
          <p:nvPr>
            <p:ph idx="1"/>
          </p:nvPr>
        </p:nvSpPr>
        <p:spPr>
          <a:xfrm>
            <a:off x="1451580" y="2015732"/>
            <a:ext cx="5550355" cy="3450613"/>
          </a:xfrm>
        </p:spPr>
        <p:txBody>
          <a:bodyPr>
            <a:normAutofit/>
          </a:bodyPr>
          <a:lstStyle/>
          <a:p>
            <a:pPr marL="0" indent="0">
              <a:buNone/>
            </a:pPr>
            <a:r>
              <a:rPr lang="en-US" dirty="0"/>
              <a:t>The stakeholders meet.  Be sure to include the district/site EL personnel and consult with parents.  </a:t>
            </a:r>
          </a:p>
          <a:p>
            <a:endParaRPr lang="en-US" dirty="0"/>
          </a:p>
          <a:p>
            <a:pPr marL="0" indent="0">
              <a:buNone/>
            </a:pPr>
            <a:r>
              <a:rPr lang="en-US" dirty="0"/>
              <a:t>		</a:t>
            </a:r>
          </a:p>
        </p:txBody>
      </p:sp>
      <p:grpSp>
        <p:nvGrpSpPr>
          <p:cNvPr id="10" name="Group 9">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Users">
            <a:extLst>
              <a:ext uri="{FF2B5EF4-FFF2-40B4-BE49-F238E27FC236}">
                <a16:creationId xmlns:a16="http://schemas.microsoft.com/office/drawing/2014/main" id="{1A930310-E95C-4476-AF1B-1E97C9BC1C2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6373" y="1649879"/>
            <a:ext cx="2799103" cy="2799103"/>
          </a:xfrm>
          <a:prstGeom prst="rect">
            <a:avLst/>
          </a:prstGeom>
        </p:spPr>
      </p:pic>
    </p:spTree>
    <p:extLst>
      <p:ext uri="{BB962C8B-B14F-4D97-AF65-F5344CB8AC3E}">
        <p14:creationId xmlns:p14="http://schemas.microsoft.com/office/powerpoint/2010/main" val="370400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7CFCA0-EF6F-4CCE-90D9-44D20143D23A}"/>
              </a:ext>
            </a:extLst>
          </p:cNvPr>
          <p:cNvSpPr>
            <a:spLocks noGrp="1"/>
          </p:cNvSpPr>
          <p:nvPr>
            <p:ph type="title"/>
          </p:nvPr>
        </p:nvSpPr>
        <p:spPr>
          <a:xfrm>
            <a:off x="1451579" y="804519"/>
            <a:ext cx="9291215" cy="1049235"/>
          </a:xfrm>
        </p:spPr>
        <p:txBody>
          <a:bodyPr>
            <a:normAutofit/>
          </a:bodyPr>
          <a:lstStyle/>
          <a:p>
            <a:r>
              <a:rPr lang="en-US" dirty="0"/>
              <a:t>Step 3- use reclassification worksheet</a:t>
            </a:r>
          </a:p>
        </p:txBody>
      </p:sp>
      <p:cxnSp>
        <p:nvCxnSpPr>
          <p:cNvPr id="12"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0B28568C-6C91-4F48-8CEB-0E4725D2CBE0}"/>
              </a:ext>
            </a:extLst>
          </p:cNvPr>
          <p:cNvGraphicFramePr>
            <a:graphicFrameLocks noGrp="1"/>
          </p:cNvGraphicFramePr>
          <p:nvPr>
            <p:ph idx="1"/>
            <p:extLst>
              <p:ext uri="{D42A27DB-BD31-4B8C-83A1-F6EECF244321}">
                <p14:modId xmlns:p14="http://schemas.microsoft.com/office/powerpoint/2010/main" val="1852786872"/>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040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714" y="298082"/>
            <a:ext cx="9291215" cy="1049235"/>
          </a:xfrm>
        </p:spPr>
        <p:txBody>
          <a:bodyPr>
            <a:normAutofit/>
          </a:bodyPr>
          <a:lstStyle/>
          <a:p>
            <a:r>
              <a:rPr lang="en-US" dirty="0"/>
              <a:t>begin with your explanation of how the disability affects language acquisition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30916" y="1863969"/>
            <a:ext cx="6849854" cy="4589402"/>
          </a:xfrm>
        </p:spPr>
      </p:pic>
    </p:spTree>
    <p:extLst>
      <p:ext uri="{BB962C8B-B14F-4D97-AF65-F5344CB8AC3E}">
        <p14:creationId xmlns:p14="http://schemas.microsoft.com/office/powerpoint/2010/main" val="1110595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measures of performance</a:t>
            </a:r>
          </a:p>
        </p:txBody>
      </p:sp>
      <p:sp>
        <p:nvSpPr>
          <p:cNvPr id="3" name="Content Placeholder 2"/>
          <p:cNvSpPr>
            <a:spLocks noGrp="1"/>
          </p:cNvSpPr>
          <p:nvPr>
            <p:ph idx="1"/>
          </p:nvPr>
        </p:nvSpPr>
        <p:spPr/>
        <p:txBody>
          <a:bodyPr/>
          <a:lstStyle/>
          <a:p>
            <a:r>
              <a:rPr lang="en-US" dirty="0"/>
              <a:t>Show image of top part of page 2</a:t>
            </a:r>
          </a:p>
        </p:txBody>
      </p:sp>
      <p:sp>
        <p:nvSpPr>
          <p:cNvPr id="5" name="Right Arrow 4"/>
          <p:cNvSpPr/>
          <p:nvPr/>
        </p:nvSpPr>
        <p:spPr>
          <a:xfrm>
            <a:off x="470798" y="2015732"/>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3B7A8F-579C-408E-9A32-6F7B0B9BCB95}"/>
              </a:ext>
            </a:extLst>
          </p:cNvPr>
          <p:cNvPicPr>
            <a:picLocks noChangeAspect="1"/>
          </p:cNvPicPr>
          <p:nvPr/>
        </p:nvPicPr>
        <p:blipFill>
          <a:blip r:embed="rId3"/>
          <a:stretch>
            <a:fillRect/>
          </a:stretch>
        </p:blipFill>
        <p:spPr>
          <a:xfrm>
            <a:off x="1481065" y="459719"/>
            <a:ext cx="10240137" cy="6308479"/>
          </a:xfrm>
          <a:prstGeom prst="rect">
            <a:avLst/>
          </a:prstGeom>
        </p:spPr>
      </p:pic>
    </p:spTree>
    <p:extLst>
      <p:ext uri="{BB962C8B-B14F-4D97-AF65-F5344CB8AC3E}">
        <p14:creationId xmlns:p14="http://schemas.microsoft.com/office/powerpoint/2010/main" val="53468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213676"/>
            <a:ext cx="9291215" cy="1049235"/>
          </a:xfrm>
        </p:spPr>
        <p:txBody>
          <a:bodyPr/>
          <a:lstStyle/>
          <a:p>
            <a:r>
              <a:rPr lang="en-US" dirty="0"/>
              <a:t>Worksheet for IEP Team Recommendations for Reclassification</a:t>
            </a:r>
          </a:p>
        </p:txBody>
      </p:sp>
      <p:sp>
        <p:nvSpPr>
          <p:cNvPr id="3" name="Content Placeholder 2"/>
          <p:cNvSpPr>
            <a:spLocks noGrp="1"/>
          </p:cNvSpPr>
          <p:nvPr>
            <p:ph idx="1"/>
          </p:nvPr>
        </p:nvSpPr>
        <p:spPr>
          <a:xfrm>
            <a:off x="1451579" y="1853754"/>
            <a:ext cx="9291215" cy="4214537"/>
          </a:xfrm>
        </p:spPr>
        <p:txBody>
          <a:bodyPr>
            <a:normAutofit fontScale="92500" lnSpcReduction="20000"/>
          </a:bodyPr>
          <a:lstStyle/>
          <a:p>
            <a:pPr>
              <a:buFont typeface="+mj-lt"/>
              <a:buAutoNum type="arabicParenR"/>
            </a:pPr>
            <a:r>
              <a:rPr lang="en-US" dirty="0"/>
              <a:t> </a:t>
            </a:r>
            <a:r>
              <a:rPr lang="en-US" b="1" dirty="0"/>
              <a:t>Assessment of English Language Proficiency</a:t>
            </a:r>
            <a:r>
              <a:rPr lang="en-US" dirty="0"/>
              <a:t>: CELDT/ELPAC or alternate (VCCALPS).  If the regular criteria are not met, IEP team </a:t>
            </a:r>
            <a:r>
              <a:rPr lang="en-US" b="1" dirty="0"/>
              <a:t>considers the impact of the disability on the scores </a:t>
            </a:r>
            <a:r>
              <a:rPr lang="en-US" dirty="0"/>
              <a:t>and determines whether the student demonstrates English Language Proficiency commensurate with abilities.</a:t>
            </a:r>
          </a:p>
          <a:p>
            <a:pPr>
              <a:buFont typeface="+mj-lt"/>
              <a:buAutoNum type="arabicParenR"/>
            </a:pPr>
            <a:endParaRPr lang="en-US" dirty="0"/>
          </a:p>
          <a:p>
            <a:pPr marL="0" indent="0">
              <a:buNone/>
            </a:pPr>
            <a:r>
              <a:rPr lang="en-US" dirty="0"/>
              <a:t>Possible indicators: </a:t>
            </a:r>
          </a:p>
          <a:p>
            <a:r>
              <a:rPr lang="en-US" dirty="0"/>
              <a:t>Student has similar academic deficits and error patterns in English as well as primary language</a:t>
            </a:r>
          </a:p>
          <a:p>
            <a:r>
              <a:rPr lang="en-US" dirty="0"/>
              <a:t>error patterns in listening, speaking, reading, and writing are typical of students with that disability versus students with developing second language</a:t>
            </a:r>
          </a:p>
          <a:p>
            <a:r>
              <a:rPr lang="en-US" dirty="0"/>
              <a:t>VCCALPS scores indicate overall proficiency level of Bridging</a:t>
            </a:r>
          </a:p>
          <a:p>
            <a:pPr marL="0" indent="0">
              <a:buNone/>
            </a:pPr>
            <a:endParaRPr lang="en-US" dirty="0"/>
          </a:p>
        </p:txBody>
      </p:sp>
    </p:spTree>
    <p:extLst>
      <p:ext uri="{BB962C8B-B14F-4D97-AF65-F5344CB8AC3E}">
        <p14:creationId xmlns:p14="http://schemas.microsoft.com/office/powerpoint/2010/main" val="420621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55879"/>
            <a:ext cx="9291215" cy="1049235"/>
          </a:xfrm>
        </p:spPr>
        <p:txBody>
          <a:bodyPr/>
          <a:lstStyle/>
          <a:p>
            <a:r>
              <a:rPr lang="en-US" dirty="0"/>
              <a:t>1.  English Language Proficiency Assessment</a:t>
            </a:r>
          </a:p>
        </p:txBody>
      </p:sp>
      <p:sp>
        <p:nvSpPr>
          <p:cNvPr id="3" name="Content Placeholder 2"/>
          <p:cNvSpPr>
            <a:spLocks noGrp="1"/>
          </p:cNvSpPr>
          <p:nvPr>
            <p:ph idx="1"/>
          </p:nvPr>
        </p:nvSpPr>
        <p:spPr>
          <a:xfrm>
            <a:off x="1451579" y="1617786"/>
            <a:ext cx="9291215" cy="3848560"/>
          </a:xfrm>
        </p:spPr>
        <p:txBody>
          <a:bodyPr/>
          <a:lstStyle/>
          <a:p>
            <a:r>
              <a:rPr lang="en-US" dirty="0"/>
              <a:t>Enter most recent scores onto the worksheet </a:t>
            </a:r>
          </a:p>
          <a:p>
            <a:r>
              <a:rPr lang="en-US" dirty="0"/>
              <a:t>If the student DID NOT meet minimum scores in language proficiency, go to the second half of the section.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935" y="3572044"/>
            <a:ext cx="3928730" cy="2604919"/>
          </a:xfrm>
          <a:prstGeom prst="rect">
            <a:avLst/>
          </a:prstGeom>
        </p:spPr>
      </p:pic>
    </p:spTree>
    <p:extLst>
      <p:ext uri="{BB962C8B-B14F-4D97-AF65-F5344CB8AC3E}">
        <p14:creationId xmlns:p14="http://schemas.microsoft.com/office/powerpoint/2010/main" val="53187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on EL test</a:t>
            </a:r>
          </a:p>
        </p:txBody>
      </p:sp>
      <p:sp>
        <p:nvSpPr>
          <p:cNvPr id="3" name="Content Placeholder 2"/>
          <p:cNvSpPr>
            <a:spLocks noGrp="1"/>
          </p:cNvSpPr>
          <p:nvPr>
            <p:ph idx="1"/>
          </p:nvPr>
        </p:nvSpPr>
        <p:spPr/>
        <p:txBody>
          <a:bodyPr/>
          <a:lstStyle/>
          <a:p>
            <a:r>
              <a:rPr lang="en-US" dirty="0"/>
              <a:t>Show image of bottom half of page one</a:t>
            </a:r>
          </a:p>
        </p:txBody>
      </p:sp>
      <p:sp>
        <p:nvSpPr>
          <p:cNvPr id="5" name="Right Arrow 4"/>
          <p:cNvSpPr/>
          <p:nvPr/>
        </p:nvSpPr>
        <p:spPr>
          <a:xfrm>
            <a:off x="314020" y="2855962"/>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14020" y="3498722"/>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4A7D0B2-09CE-4221-B4AF-B454BF7C720F}"/>
              </a:ext>
            </a:extLst>
          </p:cNvPr>
          <p:cNvPicPr>
            <a:picLocks noChangeAspect="1"/>
          </p:cNvPicPr>
          <p:nvPr/>
        </p:nvPicPr>
        <p:blipFill>
          <a:blip r:embed="rId3"/>
          <a:stretch>
            <a:fillRect/>
          </a:stretch>
        </p:blipFill>
        <p:spPr>
          <a:xfrm>
            <a:off x="1449206" y="116850"/>
            <a:ext cx="10465780" cy="6447487"/>
          </a:xfrm>
          <a:prstGeom prst="rect">
            <a:avLst/>
          </a:prstGeom>
        </p:spPr>
      </p:pic>
    </p:spTree>
    <p:extLst>
      <p:ext uri="{BB962C8B-B14F-4D97-AF65-F5344CB8AC3E}">
        <p14:creationId xmlns:p14="http://schemas.microsoft.com/office/powerpoint/2010/main" val="782135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51579" y="804519"/>
            <a:ext cx="9291215" cy="1049235"/>
          </a:xfrm>
        </p:spPr>
        <p:txBody>
          <a:bodyPr>
            <a:normAutofit/>
          </a:bodyPr>
          <a:lstStyle/>
          <a:p>
            <a:r>
              <a:rPr lang="en-US" dirty="0"/>
              <a:t>Alternate measures for establishing language proficiency</a:t>
            </a:r>
          </a:p>
        </p:txBody>
      </p:sp>
      <p:cxnSp>
        <p:nvCxnSpPr>
          <p:cNvPr id="17" name="Straight Connector 11">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Rectangle 13">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19" name="Content Placeholder 2">
            <a:extLst>
              <a:ext uri="{FF2B5EF4-FFF2-40B4-BE49-F238E27FC236}">
                <a16:creationId xmlns:a16="http://schemas.microsoft.com/office/drawing/2014/main" id="{945D26F7-9E03-414D-B637-D97C82EDC49C}"/>
              </a:ext>
            </a:extLst>
          </p:cNvPr>
          <p:cNvGraphicFramePr>
            <a:graphicFrameLocks noGrp="1"/>
          </p:cNvGraphicFramePr>
          <p:nvPr>
            <p:ph idx="1"/>
            <p:extLst>
              <p:ext uri="{D42A27DB-BD31-4B8C-83A1-F6EECF244321}">
                <p14:modId xmlns:p14="http://schemas.microsoft.com/office/powerpoint/2010/main" val="3497387388"/>
              </p:ext>
            </p:extLst>
          </p:nvPr>
        </p:nvGraphicFramePr>
        <p:xfrm>
          <a:off x="932123" y="2019476"/>
          <a:ext cx="10129003" cy="4523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51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on EL test</a:t>
            </a:r>
          </a:p>
        </p:txBody>
      </p:sp>
      <p:sp>
        <p:nvSpPr>
          <p:cNvPr id="3" name="Content Placeholder 2"/>
          <p:cNvSpPr>
            <a:spLocks noGrp="1"/>
          </p:cNvSpPr>
          <p:nvPr>
            <p:ph idx="1"/>
          </p:nvPr>
        </p:nvSpPr>
        <p:spPr/>
        <p:txBody>
          <a:bodyPr/>
          <a:lstStyle/>
          <a:p>
            <a:r>
              <a:rPr lang="en-US" dirty="0"/>
              <a:t>Show image of bottom half of page one</a:t>
            </a:r>
          </a:p>
        </p:txBody>
      </p:sp>
      <p:pic>
        <p:nvPicPr>
          <p:cNvPr id="9" name="Picture 8">
            <a:extLst>
              <a:ext uri="{FF2B5EF4-FFF2-40B4-BE49-F238E27FC236}">
                <a16:creationId xmlns:a16="http://schemas.microsoft.com/office/drawing/2014/main" id="{C4E1A921-7FB9-4A95-9CE3-50EF3B3E67A8}"/>
              </a:ext>
            </a:extLst>
          </p:cNvPr>
          <p:cNvPicPr>
            <a:picLocks noChangeAspect="1"/>
          </p:cNvPicPr>
          <p:nvPr/>
        </p:nvPicPr>
        <p:blipFill>
          <a:blip r:embed="rId3"/>
          <a:stretch>
            <a:fillRect/>
          </a:stretch>
        </p:blipFill>
        <p:spPr>
          <a:xfrm>
            <a:off x="1538339" y="351218"/>
            <a:ext cx="10541173" cy="5584312"/>
          </a:xfrm>
          <a:prstGeom prst="rect">
            <a:avLst/>
          </a:prstGeom>
        </p:spPr>
      </p:pic>
      <p:sp>
        <p:nvSpPr>
          <p:cNvPr id="7" name="Right Arrow 6"/>
          <p:cNvSpPr/>
          <p:nvPr/>
        </p:nvSpPr>
        <p:spPr>
          <a:xfrm>
            <a:off x="741100" y="1853754"/>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764544" y="2690785"/>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764544" y="5224029"/>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2973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1DE8C-0F92-4EB5-BDEB-1E2ECD6490F7}"/>
              </a:ext>
            </a:extLst>
          </p:cNvPr>
          <p:cNvSpPr>
            <a:spLocks noGrp="1"/>
          </p:cNvSpPr>
          <p:nvPr>
            <p:ph type="title"/>
          </p:nvPr>
        </p:nvSpPr>
        <p:spPr/>
        <p:txBody>
          <a:bodyPr>
            <a:normAutofit/>
          </a:bodyPr>
          <a:lstStyle/>
          <a:p>
            <a:r>
              <a:rPr lang="en-US" sz="3600" dirty="0"/>
              <a:t>objectives</a:t>
            </a:r>
          </a:p>
        </p:txBody>
      </p:sp>
      <p:sp>
        <p:nvSpPr>
          <p:cNvPr id="3" name="Content Placeholder 2">
            <a:extLst>
              <a:ext uri="{FF2B5EF4-FFF2-40B4-BE49-F238E27FC236}">
                <a16:creationId xmlns:a16="http://schemas.microsoft.com/office/drawing/2014/main" id="{99BF43D5-EA49-49B5-AD04-01B478237707}"/>
              </a:ext>
            </a:extLst>
          </p:cNvPr>
          <p:cNvSpPr>
            <a:spLocks noGrp="1"/>
          </p:cNvSpPr>
          <p:nvPr>
            <p:ph idx="1"/>
          </p:nvPr>
        </p:nvSpPr>
        <p:spPr/>
        <p:txBody>
          <a:bodyPr/>
          <a:lstStyle/>
          <a:p>
            <a:r>
              <a:rPr lang="en-US" sz="2800" dirty="0"/>
              <a:t>Who is involved?</a:t>
            </a:r>
          </a:p>
          <a:p>
            <a:r>
              <a:rPr lang="en-US" sz="2800" dirty="0"/>
              <a:t>When to consider recommending reclassification</a:t>
            </a:r>
          </a:p>
          <a:p>
            <a:r>
              <a:rPr lang="en-US" sz="2800" dirty="0"/>
              <a:t>Completing the worksheet for recommendation</a:t>
            </a:r>
          </a:p>
          <a:p>
            <a:endParaRPr lang="en-US" dirty="0"/>
          </a:p>
          <a:p>
            <a:pPr marL="0" indent="0">
              <a:buNone/>
            </a:pPr>
            <a:endParaRPr lang="en-US" dirty="0"/>
          </a:p>
        </p:txBody>
      </p:sp>
    </p:spTree>
    <p:extLst>
      <p:ext uri="{BB962C8B-B14F-4D97-AF65-F5344CB8AC3E}">
        <p14:creationId xmlns:p14="http://schemas.microsoft.com/office/powerpoint/2010/main" val="259815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Teacher’s evaluation of academic performance</a:t>
            </a:r>
          </a:p>
        </p:txBody>
      </p:sp>
      <p:sp>
        <p:nvSpPr>
          <p:cNvPr id="3" name="Content Placeholder 2"/>
          <p:cNvSpPr>
            <a:spLocks noGrp="1"/>
          </p:cNvSpPr>
          <p:nvPr>
            <p:ph idx="1"/>
          </p:nvPr>
        </p:nvSpPr>
        <p:spPr>
          <a:xfrm>
            <a:off x="838199" y="1967023"/>
            <a:ext cx="6086707" cy="4209940"/>
          </a:xfrm>
        </p:spPr>
        <p:txBody>
          <a:bodyPr>
            <a:normAutofit fontScale="85000" lnSpcReduction="10000"/>
          </a:bodyPr>
          <a:lstStyle/>
          <a:p>
            <a:r>
              <a:rPr lang="en-US" dirty="0"/>
              <a:t>Review CBMs, district-wide assessment, formative assessment, progress on IEP goals.  </a:t>
            </a:r>
          </a:p>
          <a:p>
            <a:r>
              <a:rPr lang="en-US" dirty="0"/>
              <a:t>Compare to peers with like disabilities.  A disability may be a factor that contributes to low achievement and unrelated to English language proficiency.</a:t>
            </a:r>
          </a:p>
          <a:p>
            <a:r>
              <a:rPr lang="en-US" dirty="0"/>
              <a:t>If the regular criteria are not met, the IEP team </a:t>
            </a:r>
            <a:r>
              <a:rPr lang="en-US" b="1" dirty="0"/>
              <a:t>considers the impact of the of the disability on academic performance </a:t>
            </a:r>
            <a:r>
              <a:rPr lang="en-US" dirty="0"/>
              <a:t>and determines whether the student demonstrates a level commensurate with abilities</a:t>
            </a:r>
            <a:r>
              <a:rPr lang="en-US" i="1" dirty="0"/>
              <a:t>, rather than acquisition of English.</a:t>
            </a:r>
          </a:p>
          <a:p>
            <a:r>
              <a:rPr lang="en-US" dirty="0"/>
              <a:t>Give rationale</a:t>
            </a:r>
          </a:p>
          <a:p>
            <a:r>
              <a:rPr lang="en-US" dirty="0"/>
              <a:t>Check the bottom “yes” box and move to the next section</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419" y="2211813"/>
            <a:ext cx="4448868" cy="2960519"/>
          </a:xfrm>
          <a:prstGeom prst="rect">
            <a:avLst/>
          </a:prstGeom>
        </p:spPr>
      </p:pic>
    </p:spTree>
    <p:extLst>
      <p:ext uri="{BB962C8B-B14F-4D97-AF65-F5344CB8AC3E}">
        <p14:creationId xmlns:p14="http://schemas.microsoft.com/office/powerpoint/2010/main" val="149580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of form</a:t>
            </a:r>
          </a:p>
        </p:txBody>
      </p:sp>
      <p:sp>
        <p:nvSpPr>
          <p:cNvPr id="3" name="Content Placeholder 2"/>
          <p:cNvSpPr>
            <a:spLocks noGrp="1"/>
          </p:cNvSpPr>
          <p:nvPr>
            <p:ph idx="1"/>
          </p:nvPr>
        </p:nvSpPr>
        <p:spPr/>
        <p:txBody>
          <a:bodyPr/>
          <a:lstStyle/>
          <a:p>
            <a:r>
              <a:rPr lang="en-US" dirty="0"/>
              <a:t>Show graphic of top of form and what goes on it (demographics, </a:t>
            </a:r>
            <a:r>
              <a:rPr lang="en-US" dirty="0" err="1"/>
              <a:t>etc</a:t>
            </a:r>
            <a:r>
              <a:rPr lang="en-US" dirty="0"/>
              <a:t>?)</a:t>
            </a:r>
          </a:p>
        </p:txBody>
      </p:sp>
      <p:sp>
        <p:nvSpPr>
          <p:cNvPr id="5" name="Right Arrow 4"/>
          <p:cNvSpPr/>
          <p:nvPr/>
        </p:nvSpPr>
        <p:spPr>
          <a:xfrm>
            <a:off x="129460" y="2258208"/>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a:off x="152290" y="939483"/>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152290" y="1531100"/>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721F061-8043-4710-A186-CD1B08278026}"/>
              </a:ext>
            </a:extLst>
          </p:cNvPr>
          <p:cNvPicPr>
            <a:picLocks noChangeAspect="1"/>
          </p:cNvPicPr>
          <p:nvPr/>
        </p:nvPicPr>
        <p:blipFill>
          <a:blip r:embed="rId3"/>
          <a:stretch>
            <a:fillRect/>
          </a:stretch>
        </p:blipFill>
        <p:spPr>
          <a:xfrm>
            <a:off x="1130698" y="563459"/>
            <a:ext cx="10781262" cy="5124821"/>
          </a:xfrm>
          <a:prstGeom prst="rect">
            <a:avLst/>
          </a:prstGeom>
        </p:spPr>
      </p:pic>
    </p:spTree>
    <p:extLst>
      <p:ext uri="{BB962C8B-B14F-4D97-AF65-F5344CB8AC3E}">
        <p14:creationId xmlns:p14="http://schemas.microsoft.com/office/powerpoint/2010/main" val="183585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326217"/>
            <a:ext cx="9291215" cy="1049235"/>
          </a:xfrm>
        </p:spPr>
        <p:txBody>
          <a:bodyPr/>
          <a:lstStyle/>
          <a:p>
            <a:r>
              <a:rPr lang="en-US" dirty="0"/>
              <a:t>Worksheet for IEP Team Recommendations for Reclassification</a:t>
            </a:r>
          </a:p>
        </p:txBody>
      </p:sp>
      <p:sp>
        <p:nvSpPr>
          <p:cNvPr id="3" name="Content Placeholder 2"/>
          <p:cNvSpPr>
            <a:spLocks noGrp="1"/>
          </p:cNvSpPr>
          <p:nvPr>
            <p:ph idx="1"/>
          </p:nvPr>
        </p:nvSpPr>
        <p:spPr>
          <a:xfrm>
            <a:off x="1451579" y="1519312"/>
            <a:ext cx="9291215" cy="3947034"/>
          </a:xfrm>
        </p:spPr>
        <p:txBody>
          <a:bodyPr>
            <a:normAutofit fontScale="92500" lnSpcReduction="10000"/>
          </a:bodyPr>
          <a:lstStyle/>
          <a:p>
            <a:pPr>
              <a:buFont typeface="+mj-lt"/>
              <a:buAutoNum type="arabicParenR" startAt="3"/>
            </a:pPr>
            <a:r>
              <a:rPr lang="en-US" b="1" dirty="0"/>
              <a:t> Comparison of Basic Skills</a:t>
            </a:r>
            <a:r>
              <a:rPr lang="en-US" dirty="0"/>
              <a:t>: SBAC, CAA, local assessments.  If the regular criteria are not met, IEP team </a:t>
            </a:r>
            <a:r>
              <a:rPr lang="en-US" b="1" dirty="0"/>
              <a:t>considers the impact of the disability on English/Language Arts/Literacy </a:t>
            </a:r>
            <a:r>
              <a:rPr lang="en-US" dirty="0"/>
              <a:t>and determines whether the student demonstrates ELA basic skills commensurate with abilities.</a:t>
            </a:r>
          </a:p>
          <a:p>
            <a:pPr>
              <a:buFont typeface="+mj-lt"/>
              <a:buAutoNum type="arabicParenR" startAt="3"/>
            </a:pPr>
            <a:r>
              <a:rPr lang="en-US" b="1" dirty="0"/>
              <a:t> Parent Opinion and Consultation</a:t>
            </a:r>
            <a:r>
              <a:rPr lang="en-US" dirty="0"/>
              <a:t>: parent participation in the process and comments are noted</a:t>
            </a:r>
          </a:p>
          <a:p>
            <a:pPr marL="0" indent="0">
              <a:buNone/>
            </a:pPr>
            <a:endParaRPr lang="en-US" dirty="0"/>
          </a:p>
          <a:p>
            <a:pPr marL="0" indent="0">
              <a:buNone/>
            </a:pPr>
            <a:r>
              <a:rPr lang="en-US" dirty="0"/>
              <a:t>Recommendation: The IEP determines whether the </a:t>
            </a:r>
            <a:r>
              <a:rPr lang="en-US" b="1" dirty="0"/>
              <a:t>primary reason the student does not meet reclassification criteria is due to the disability </a:t>
            </a:r>
            <a:r>
              <a:rPr lang="en-US" dirty="0"/>
              <a:t>rather than limited English proficiency and the student no longer needs ELD services.</a:t>
            </a:r>
          </a:p>
          <a:p>
            <a:pPr>
              <a:buFont typeface="+mj-lt"/>
              <a:buAutoNum type="arabicParenR" startAt="3"/>
            </a:pPr>
            <a:endParaRPr lang="en-US" dirty="0"/>
          </a:p>
        </p:txBody>
      </p:sp>
    </p:spTree>
    <p:extLst>
      <p:ext uri="{BB962C8B-B14F-4D97-AF65-F5344CB8AC3E}">
        <p14:creationId xmlns:p14="http://schemas.microsoft.com/office/powerpoint/2010/main" val="1329843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444" y="185541"/>
            <a:ext cx="9291215" cy="1049235"/>
          </a:xfrm>
        </p:spPr>
        <p:txBody>
          <a:bodyPr/>
          <a:lstStyle/>
          <a:p>
            <a:r>
              <a:rPr lang="en-US" dirty="0"/>
              <a:t>3.  Comparison of performance in Basic Skills</a:t>
            </a:r>
          </a:p>
        </p:txBody>
      </p:sp>
      <p:sp>
        <p:nvSpPr>
          <p:cNvPr id="3" name="Content Placeholder 2"/>
          <p:cNvSpPr>
            <a:spLocks noGrp="1"/>
          </p:cNvSpPr>
          <p:nvPr>
            <p:ph idx="1"/>
          </p:nvPr>
        </p:nvSpPr>
        <p:spPr>
          <a:xfrm>
            <a:off x="838199" y="1594339"/>
            <a:ext cx="4591929" cy="4468836"/>
          </a:xfrm>
        </p:spPr>
        <p:txBody>
          <a:bodyPr>
            <a:normAutofit/>
          </a:bodyPr>
          <a:lstStyle/>
          <a:p>
            <a:r>
              <a:rPr lang="en-US" dirty="0"/>
              <a:t>Scores on SBAC or CAA-  ELA</a:t>
            </a:r>
          </a:p>
          <a:p>
            <a:r>
              <a:rPr lang="en-US" dirty="0"/>
              <a:t>Make the case that the low performance in ELA is due to the disability, not the acquisition of English</a:t>
            </a:r>
          </a:p>
          <a:p>
            <a:r>
              <a:rPr lang="en-US" dirty="0"/>
              <a:t>Check the bottom box ”yes” and move on to the next section</a:t>
            </a:r>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772" y="1594339"/>
            <a:ext cx="5776344" cy="3833392"/>
          </a:xfrm>
          <a:prstGeom prst="rect">
            <a:avLst/>
          </a:prstGeom>
        </p:spPr>
      </p:pic>
    </p:spTree>
    <p:extLst>
      <p:ext uri="{BB962C8B-B14F-4D97-AF65-F5344CB8AC3E}">
        <p14:creationId xmlns:p14="http://schemas.microsoft.com/office/powerpoint/2010/main" val="1212129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Right Arrow 4"/>
          <p:cNvSpPr/>
          <p:nvPr/>
        </p:nvSpPr>
        <p:spPr>
          <a:xfrm>
            <a:off x="304800" y="2542474"/>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04800" y="4627295"/>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43402E-371A-403B-8F3A-4A71E20C6F76}"/>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DE32B820-B992-48D9-9239-92B6D12726E0}"/>
              </a:ext>
            </a:extLst>
          </p:cNvPr>
          <p:cNvPicPr>
            <a:picLocks noChangeAspect="1"/>
          </p:cNvPicPr>
          <p:nvPr/>
        </p:nvPicPr>
        <p:blipFill>
          <a:blip r:embed="rId3"/>
          <a:stretch>
            <a:fillRect/>
          </a:stretch>
        </p:blipFill>
        <p:spPr>
          <a:xfrm>
            <a:off x="1449206" y="92034"/>
            <a:ext cx="10726341" cy="6172200"/>
          </a:xfrm>
          <a:prstGeom prst="rect">
            <a:avLst/>
          </a:prstGeom>
        </p:spPr>
      </p:pic>
    </p:spTree>
    <p:extLst>
      <p:ext uri="{BB962C8B-B14F-4D97-AF65-F5344CB8AC3E}">
        <p14:creationId xmlns:p14="http://schemas.microsoft.com/office/powerpoint/2010/main" val="596069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41446"/>
            <a:ext cx="9291215" cy="1049235"/>
          </a:xfrm>
        </p:spPr>
        <p:txBody>
          <a:bodyPr/>
          <a:lstStyle/>
          <a:p>
            <a:r>
              <a:rPr lang="en-US" dirty="0"/>
              <a:t>4. Parent Input</a:t>
            </a:r>
          </a:p>
        </p:txBody>
      </p:sp>
      <p:sp>
        <p:nvSpPr>
          <p:cNvPr id="3" name="Content Placeholder 2"/>
          <p:cNvSpPr>
            <a:spLocks noGrp="1"/>
          </p:cNvSpPr>
          <p:nvPr>
            <p:ph idx="1"/>
          </p:nvPr>
        </p:nvSpPr>
        <p:spPr>
          <a:xfrm>
            <a:off x="196788" y="1818128"/>
            <a:ext cx="4752275" cy="4561479"/>
          </a:xfrm>
        </p:spPr>
        <p:txBody>
          <a:bodyPr/>
          <a:lstStyle/>
          <a:p>
            <a:r>
              <a:rPr lang="en-US" dirty="0"/>
              <a:t>Parents must have input in the process, but don’t have to agree</a:t>
            </a:r>
          </a:p>
          <a:p>
            <a:r>
              <a:rPr lang="en-US" dirty="0"/>
              <a:t>Work with your EL TOSA/District Bilingual Director/EL Coordinator about what to do if parent is not in agreement</a:t>
            </a:r>
          </a:p>
          <a:p>
            <a:r>
              <a:rPr lang="en-US" dirty="0"/>
              <a:t>Document parent input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90065">
            <a:off x="5180927" y="1856935"/>
            <a:ext cx="6633407" cy="3571835"/>
          </a:xfrm>
          <a:prstGeom prst="rect">
            <a:avLst/>
          </a:prstGeom>
        </p:spPr>
      </p:pic>
    </p:spTree>
    <p:extLst>
      <p:ext uri="{BB962C8B-B14F-4D97-AF65-F5344CB8AC3E}">
        <p14:creationId xmlns:p14="http://schemas.microsoft.com/office/powerpoint/2010/main" val="852485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of form</a:t>
            </a:r>
          </a:p>
        </p:txBody>
      </p:sp>
      <p:sp>
        <p:nvSpPr>
          <p:cNvPr id="3" name="Content Placeholder 2"/>
          <p:cNvSpPr>
            <a:spLocks noGrp="1"/>
          </p:cNvSpPr>
          <p:nvPr>
            <p:ph idx="1"/>
          </p:nvPr>
        </p:nvSpPr>
        <p:spPr/>
        <p:txBody>
          <a:bodyPr/>
          <a:lstStyle/>
          <a:p>
            <a:r>
              <a:rPr lang="en-US" dirty="0"/>
              <a:t>Show graphic of top of form and what goes on it (demographics, </a:t>
            </a:r>
            <a:r>
              <a:rPr lang="en-US" dirty="0" err="1"/>
              <a:t>etc</a:t>
            </a:r>
            <a:r>
              <a:rPr lang="en-US" dirty="0"/>
              <a:t>?)</a:t>
            </a:r>
          </a:p>
        </p:txBody>
      </p:sp>
      <p:sp>
        <p:nvSpPr>
          <p:cNvPr id="4" name="Right Arrow 3"/>
          <p:cNvSpPr/>
          <p:nvPr/>
        </p:nvSpPr>
        <p:spPr>
          <a:xfrm>
            <a:off x="144950" y="3722507"/>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C56A06-BD37-4100-928B-E1DF310D762A}"/>
              </a:ext>
            </a:extLst>
          </p:cNvPr>
          <p:cNvPicPr>
            <a:picLocks noChangeAspect="1"/>
          </p:cNvPicPr>
          <p:nvPr/>
        </p:nvPicPr>
        <p:blipFill>
          <a:blip r:embed="rId3"/>
          <a:stretch>
            <a:fillRect/>
          </a:stretch>
        </p:blipFill>
        <p:spPr>
          <a:xfrm>
            <a:off x="1180981" y="567080"/>
            <a:ext cx="10628039" cy="5943447"/>
          </a:xfrm>
          <a:prstGeom prst="rect">
            <a:avLst/>
          </a:prstGeom>
        </p:spPr>
      </p:pic>
    </p:spTree>
    <p:extLst>
      <p:ext uri="{BB962C8B-B14F-4D97-AF65-F5344CB8AC3E}">
        <p14:creationId xmlns:p14="http://schemas.microsoft.com/office/powerpoint/2010/main" val="1030355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645" y="281354"/>
            <a:ext cx="9291215" cy="1049235"/>
          </a:xfrm>
        </p:spPr>
        <p:txBody>
          <a:bodyPr/>
          <a:lstStyle/>
          <a:p>
            <a:r>
              <a:rPr lang="en-US" dirty="0"/>
              <a:t>Team Determination</a:t>
            </a:r>
          </a:p>
        </p:txBody>
      </p:sp>
      <p:sp>
        <p:nvSpPr>
          <p:cNvPr id="3" name="Content Placeholder 2"/>
          <p:cNvSpPr>
            <a:spLocks noGrp="1"/>
          </p:cNvSpPr>
          <p:nvPr>
            <p:ph idx="1"/>
          </p:nvPr>
        </p:nvSpPr>
        <p:spPr>
          <a:xfrm>
            <a:off x="838200" y="1887415"/>
            <a:ext cx="6129759" cy="4289548"/>
          </a:xfrm>
        </p:spPr>
        <p:txBody>
          <a:bodyPr>
            <a:normAutofit/>
          </a:bodyPr>
          <a:lstStyle/>
          <a:p>
            <a:r>
              <a:rPr lang="en-US" sz="2400" dirty="0"/>
              <a:t>Check “yes” at the bottom of the page.</a:t>
            </a:r>
          </a:p>
          <a:p>
            <a:r>
              <a:rPr lang="en-US" sz="2400" dirty="0"/>
              <a:t>Enter in names of staff who participated in the process</a:t>
            </a:r>
          </a:p>
          <a:p>
            <a:r>
              <a:rPr lang="en-US" sz="2400" dirty="0"/>
              <a:t>Requires:</a:t>
            </a:r>
          </a:p>
          <a:p>
            <a:pPr lvl="1"/>
            <a:r>
              <a:rPr lang="en-US" sz="2400" dirty="0"/>
              <a:t>Special Ed Case Manager/School Psychologist</a:t>
            </a:r>
          </a:p>
          <a:p>
            <a:pPr lvl="1"/>
            <a:r>
              <a:rPr lang="en-US" sz="2400" dirty="0"/>
              <a:t>EL Expert</a:t>
            </a:r>
          </a:p>
          <a:p>
            <a:pPr lvl="1"/>
            <a:r>
              <a:rPr lang="en-US" sz="2400" dirty="0"/>
              <a:t>LEA Representative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567" y="2546429"/>
            <a:ext cx="4925206" cy="3386079"/>
          </a:xfrm>
          <a:prstGeom prst="rect">
            <a:avLst/>
          </a:prstGeom>
        </p:spPr>
      </p:pic>
    </p:spTree>
    <p:extLst>
      <p:ext uri="{BB962C8B-B14F-4D97-AF65-F5344CB8AC3E}">
        <p14:creationId xmlns:p14="http://schemas.microsoft.com/office/powerpoint/2010/main" val="587759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Consultation by EL Specialist</a:t>
            </a:r>
          </a:p>
        </p:txBody>
      </p:sp>
      <p:sp>
        <p:nvSpPr>
          <p:cNvPr id="3" name="Content Placeholder 2"/>
          <p:cNvSpPr>
            <a:spLocks noGrp="1"/>
          </p:cNvSpPr>
          <p:nvPr>
            <p:ph idx="1"/>
          </p:nvPr>
        </p:nvSpPr>
        <p:spPr/>
        <p:txBody>
          <a:bodyPr/>
          <a:lstStyle/>
          <a:p>
            <a:r>
              <a:rPr lang="en-US" dirty="0"/>
              <a:t>Show bottom part of page 3</a:t>
            </a:r>
          </a:p>
        </p:txBody>
      </p:sp>
      <p:sp>
        <p:nvSpPr>
          <p:cNvPr id="5" name="Right Arrow 4"/>
          <p:cNvSpPr/>
          <p:nvPr/>
        </p:nvSpPr>
        <p:spPr>
          <a:xfrm>
            <a:off x="49581" y="4796518"/>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4">
            <a:extLst>
              <a:ext uri="{FF2B5EF4-FFF2-40B4-BE49-F238E27FC236}">
                <a16:creationId xmlns:a16="http://schemas.microsoft.com/office/drawing/2014/main" id="{34CEF1F2-102B-4375-AEBE-AF9EE255EFCC}"/>
              </a:ext>
            </a:extLst>
          </p:cNvPr>
          <p:cNvSpPr/>
          <p:nvPr/>
        </p:nvSpPr>
        <p:spPr>
          <a:xfrm>
            <a:off x="49581" y="4036497"/>
            <a:ext cx="978408" cy="4846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14292D8-ED42-4F2F-8897-C3DB6A08851B}"/>
              </a:ext>
            </a:extLst>
          </p:cNvPr>
          <p:cNvPicPr>
            <a:picLocks noChangeAspect="1"/>
          </p:cNvPicPr>
          <p:nvPr/>
        </p:nvPicPr>
        <p:blipFill>
          <a:blip r:embed="rId3"/>
          <a:stretch>
            <a:fillRect/>
          </a:stretch>
        </p:blipFill>
        <p:spPr>
          <a:xfrm>
            <a:off x="1144427" y="222662"/>
            <a:ext cx="10835357" cy="6059384"/>
          </a:xfrm>
          <a:prstGeom prst="rect">
            <a:avLst/>
          </a:prstGeom>
        </p:spPr>
      </p:pic>
    </p:spTree>
    <p:extLst>
      <p:ext uri="{BB962C8B-B14F-4D97-AF65-F5344CB8AC3E}">
        <p14:creationId xmlns:p14="http://schemas.microsoft.com/office/powerpoint/2010/main" val="17721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If the team agrees to Reclassify at the meeting</a:t>
            </a:r>
          </a:p>
        </p:txBody>
      </p:sp>
      <p:cxnSp>
        <p:nvCxnSpPr>
          <p:cNvPr id="24" name="Straight Connector 13">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26" name="Straight Connector 17">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7" name="Picture 19">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28" name="Content Placeholder 2">
            <a:extLst>
              <a:ext uri="{FF2B5EF4-FFF2-40B4-BE49-F238E27FC236}">
                <a16:creationId xmlns:a16="http://schemas.microsoft.com/office/drawing/2014/main" id="{C452A7B5-D20B-4024-A0DB-546FBA2C7F65}"/>
              </a:ext>
            </a:extLst>
          </p:cNvPr>
          <p:cNvGraphicFramePr>
            <a:graphicFrameLocks noGrp="1"/>
          </p:cNvGraphicFramePr>
          <p:nvPr>
            <p:ph idx="1"/>
            <p:extLst>
              <p:ext uri="{D42A27DB-BD31-4B8C-83A1-F6EECF244321}">
                <p14:modId xmlns:p14="http://schemas.microsoft.com/office/powerpoint/2010/main" val="3718574623"/>
              </p:ext>
            </p:extLst>
          </p:nvPr>
        </p:nvGraphicFramePr>
        <p:xfrm>
          <a:off x="4932792" y="392560"/>
          <a:ext cx="7049784" cy="57400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46887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FA202-3187-4F0D-9007-EE464D2607E6}"/>
              </a:ext>
            </a:extLst>
          </p:cNvPr>
          <p:cNvSpPr>
            <a:spLocks noGrp="1"/>
          </p:cNvSpPr>
          <p:nvPr>
            <p:ph type="title"/>
          </p:nvPr>
        </p:nvSpPr>
        <p:spPr>
          <a:xfrm>
            <a:off x="1442329" y="410624"/>
            <a:ext cx="9291215" cy="1049235"/>
          </a:xfrm>
        </p:spPr>
        <p:txBody>
          <a:bodyPr>
            <a:noAutofit/>
          </a:bodyPr>
          <a:lstStyle/>
          <a:p>
            <a:r>
              <a:rPr lang="en-US" sz="3600" dirty="0"/>
              <a:t>LEA Reclassification Criteria for all students</a:t>
            </a:r>
          </a:p>
        </p:txBody>
      </p:sp>
      <p:sp>
        <p:nvSpPr>
          <p:cNvPr id="3" name="Content Placeholder 2">
            <a:extLst>
              <a:ext uri="{FF2B5EF4-FFF2-40B4-BE49-F238E27FC236}">
                <a16:creationId xmlns:a16="http://schemas.microsoft.com/office/drawing/2014/main" id="{B54707AB-6927-46AC-B721-E590835EAAA9}"/>
              </a:ext>
            </a:extLst>
          </p:cNvPr>
          <p:cNvSpPr>
            <a:spLocks noGrp="1"/>
          </p:cNvSpPr>
          <p:nvPr>
            <p:ph idx="1"/>
          </p:nvPr>
        </p:nvSpPr>
        <p:spPr>
          <a:xfrm>
            <a:off x="1130269" y="1603717"/>
            <a:ext cx="9603275" cy="4668031"/>
          </a:xfrm>
        </p:spPr>
        <p:txBody>
          <a:bodyPr>
            <a:normAutofit lnSpcReduction="10000"/>
          </a:bodyPr>
          <a:lstStyle/>
          <a:p>
            <a:pPr marL="0" indent="0">
              <a:buNone/>
            </a:pPr>
            <a:r>
              <a:rPr lang="en-US" dirty="0"/>
              <a:t>Reclassification: defined as the process by which ELs are RFEP when they have demonstrated they can compete effectively with their English-speaking peers, CBE/CDE per EC 313 (d)</a:t>
            </a:r>
          </a:p>
          <a:p>
            <a:pPr>
              <a:buAutoNum type="arabicParenR"/>
            </a:pPr>
            <a:r>
              <a:rPr lang="en-US" dirty="0"/>
              <a:t>Assessment of English language proficiency (ELP) using an objective assessment (including, but not limited to the state test ELPAC/CELDT) </a:t>
            </a:r>
            <a:r>
              <a:rPr lang="en-US" b="1" dirty="0"/>
              <a:t>and</a:t>
            </a:r>
          </a:p>
          <a:p>
            <a:pPr>
              <a:buAutoNum type="arabicParenR"/>
            </a:pPr>
            <a:r>
              <a:rPr lang="en-US" dirty="0"/>
              <a:t>Teacher evaluation, including but not limited to a review of the student’s mastery of the curriculum </a:t>
            </a:r>
            <a:r>
              <a:rPr lang="en-US" b="1" dirty="0"/>
              <a:t>and</a:t>
            </a:r>
          </a:p>
          <a:p>
            <a:pPr>
              <a:buAutoNum type="arabicParenR"/>
            </a:pPr>
            <a:r>
              <a:rPr lang="en-US" dirty="0"/>
              <a:t>Comparison of performance in basic skills based on the performance of English proficient students of the same age </a:t>
            </a:r>
            <a:r>
              <a:rPr lang="en-US" b="1" dirty="0"/>
              <a:t>and</a:t>
            </a:r>
          </a:p>
          <a:p>
            <a:pPr>
              <a:buAutoNum type="arabicParenR"/>
            </a:pPr>
            <a:r>
              <a:rPr lang="en-US" dirty="0"/>
              <a:t>Parent opinion/consultation</a:t>
            </a:r>
          </a:p>
          <a:p>
            <a:pPr marL="0" indent="0">
              <a:buNone/>
            </a:pPr>
            <a:r>
              <a:rPr lang="en-US" dirty="0">
                <a:hlinkClick r:id="rId3"/>
              </a:rPr>
              <a:t>CDE Letter dated 9_14_18 Reclass Guidance 18-19</a:t>
            </a:r>
            <a:r>
              <a:rPr lang="en-US" dirty="0"/>
              <a:t> </a:t>
            </a:r>
          </a:p>
          <a:p>
            <a:endParaRPr lang="en-US" dirty="0"/>
          </a:p>
        </p:txBody>
      </p:sp>
    </p:spTree>
    <p:extLst>
      <p:ext uri="{BB962C8B-B14F-4D97-AF65-F5344CB8AC3E}">
        <p14:creationId xmlns:p14="http://schemas.microsoft.com/office/powerpoint/2010/main" val="3244401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3896CA-6577-4903-9752-CF4526415142}"/>
              </a:ext>
            </a:extLst>
          </p:cNvPr>
          <p:cNvPicPr>
            <a:picLocks noChangeAspect="1"/>
          </p:cNvPicPr>
          <p:nvPr/>
        </p:nvPicPr>
        <p:blipFill>
          <a:blip r:embed="rId3"/>
          <a:stretch>
            <a:fillRect/>
          </a:stretch>
        </p:blipFill>
        <p:spPr>
          <a:xfrm>
            <a:off x="677574" y="2183574"/>
            <a:ext cx="11083413" cy="2832547"/>
          </a:xfrm>
          <a:prstGeom prst="rect">
            <a:avLst/>
          </a:prstGeom>
        </p:spPr>
      </p:pic>
      <p:sp>
        <p:nvSpPr>
          <p:cNvPr id="6" name="Down Arrow 5"/>
          <p:cNvSpPr/>
          <p:nvPr/>
        </p:nvSpPr>
        <p:spPr>
          <a:xfrm>
            <a:off x="677574" y="3429000"/>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989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D32E-7667-4808-8642-773A68018B3E}"/>
              </a:ext>
            </a:extLst>
          </p:cNvPr>
          <p:cNvSpPr>
            <a:spLocks noGrp="1"/>
          </p:cNvSpPr>
          <p:nvPr>
            <p:ph type="title"/>
          </p:nvPr>
        </p:nvSpPr>
        <p:spPr>
          <a:xfrm>
            <a:off x="1451580" y="804520"/>
            <a:ext cx="5550355" cy="1049235"/>
          </a:xfrm>
        </p:spPr>
        <p:txBody>
          <a:bodyPr>
            <a:normAutofit/>
          </a:bodyPr>
          <a:lstStyle/>
          <a:p>
            <a:r>
              <a:rPr lang="en-US" dirty="0"/>
              <a:t>Step 4- After the worksheet is complete</a:t>
            </a:r>
          </a:p>
        </p:txBody>
      </p:sp>
      <p:sp>
        <p:nvSpPr>
          <p:cNvPr id="3" name="Content Placeholder 2">
            <a:extLst>
              <a:ext uri="{FF2B5EF4-FFF2-40B4-BE49-F238E27FC236}">
                <a16:creationId xmlns:a16="http://schemas.microsoft.com/office/drawing/2014/main" id="{856A1EF6-5B97-4EA5-9E28-CD71C2B41484}"/>
              </a:ext>
            </a:extLst>
          </p:cNvPr>
          <p:cNvSpPr>
            <a:spLocks noGrp="1"/>
          </p:cNvSpPr>
          <p:nvPr>
            <p:ph idx="1"/>
          </p:nvPr>
        </p:nvSpPr>
        <p:spPr>
          <a:xfrm>
            <a:off x="1451580" y="2015732"/>
            <a:ext cx="5550355" cy="3450613"/>
          </a:xfrm>
        </p:spPr>
        <p:txBody>
          <a:bodyPr>
            <a:normAutofit/>
          </a:bodyPr>
          <a:lstStyle/>
          <a:p>
            <a:pPr marL="0" indent="0">
              <a:buNone/>
            </a:pPr>
            <a:r>
              <a:rPr lang="en-US" dirty="0"/>
              <a:t>If the team determines that the primary reason the student does not meet reclassification criteria is due to the disability rather than limited English proficiency and the student no longer needs English learner services, they will recommend reclassification and send the information to the EL reclassification district representative.</a:t>
            </a:r>
          </a:p>
          <a:p>
            <a:endParaRPr lang="en-US" dirty="0"/>
          </a:p>
        </p:txBody>
      </p:sp>
      <p:grpSp>
        <p:nvGrpSpPr>
          <p:cNvPr id="16" name="Group 9">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3">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6" descr="Checkmark">
            <a:extLst>
              <a:ext uri="{FF2B5EF4-FFF2-40B4-BE49-F238E27FC236}">
                <a16:creationId xmlns:a16="http://schemas.microsoft.com/office/drawing/2014/main" id="{62A03B5D-6AE9-47A9-AB5F-DA90C95A27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6373" y="1649879"/>
            <a:ext cx="2799103" cy="2799103"/>
          </a:xfrm>
          <a:prstGeom prst="rect">
            <a:avLst/>
          </a:prstGeom>
        </p:spPr>
      </p:pic>
    </p:spTree>
    <p:extLst>
      <p:ext uri="{BB962C8B-B14F-4D97-AF65-F5344CB8AC3E}">
        <p14:creationId xmlns:p14="http://schemas.microsoft.com/office/powerpoint/2010/main" val="877085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FB7A-26E2-4E0B-AD1F-F27D643E78F0}"/>
              </a:ext>
            </a:extLst>
          </p:cNvPr>
          <p:cNvSpPr>
            <a:spLocks noGrp="1"/>
          </p:cNvSpPr>
          <p:nvPr>
            <p:ph type="title"/>
          </p:nvPr>
        </p:nvSpPr>
        <p:spPr>
          <a:xfrm>
            <a:off x="1451580" y="804520"/>
            <a:ext cx="5550355" cy="1049235"/>
          </a:xfrm>
        </p:spPr>
        <p:txBody>
          <a:bodyPr>
            <a:normAutofit/>
          </a:bodyPr>
          <a:lstStyle/>
          <a:p>
            <a:r>
              <a:rPr lang="en-US" dirty="0"/>
              <a:t>Step 5- reclassification</a:t>
            </a:r>
          </a:p>
        </p:txBody>
      </p:sp>
      <p:sp>
        <p:nvSpPr>
          <p:cNvPr id="3" name="Content Placeholder 2">
            <a:extLst>
              <a:ext uri="{FF2B5EF4-FFF2-40B4-BE49-F238E27FC236}">
                <a16:creationId xmlns:a16="http://schemas.microsoft.com/office/drawing/2014/main" id="{C2F1717A-CC30-449A-8073-1792546D14BA}"/>
              </a:ext>
            </a:extLst>
          </p:cNvPr>
          <p:cNvSpPr>
            <a:spLocks noGrp="1"/>
          </p:cNvSpPr>
          <p:nvPr>
            <p:ph idx="1"/>
          </p:nvPr>
        </p:nvSpPr>
        <p:spPr>
          <a:xfrm>
            <a:off x="1451580" y="2015732"/>
            <a:ext cx="5550355" cy="3450613"/>
          </a:xfrm>
        </p:spPr>
        <p:txBody>
          <a:bodyPr>
            <a:normAutofit/>
          </a:bodyPr>
          <a:lstStyle/>
          <a:p>
            <a:pPr marL="0" indent="0">
              <a:buNone/>
            </a:pPr>
            <a:r>
              <a:rPr lang="en-US" dirty="0"/>
              <a:t>Case manager and parent are notified, student is given an RFEP date and the next IEP will reflect the change in status.</a:t>
            </a:r>
          </a:p>
          <a:p>
            <a:endParaRPr lang="en-US" dirty="0"/>
          </a:p>
        </p:txBody>
      </p:sp>
      <p:grpSp>
        <p:nvGrpSpPr>
          <p:cNvPr id="10" name="Group 9">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1" name="Rectangle 10">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ximize">
            <a:extLst>
              <a:ext uri="{FF2B5EF4-FFF2-40B4-BE49-F238E27FC236}">
                <a16:creationId xmlns:a16="http://schemas.microsoft.com/office/drawing/2014/main" id="{CEFD14B9-16A9-4A9E-BF16-95B2B12803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6373" y="1649879"/>
            <a:ext cx="2799103" cy="2799103"/>
          </a:xfrm>
          <a:prstGeom prst="rect">
            <a:avLst/>
          </a:prstGeom>
        </p:spPr>
      </p:pic>
    </p:spTree>
    <p:extLst>
      <p:ext uri="{BB962C8B-B14F-4D97-AF65-F5344CB8AC3E}">
        <p14:creationId xmlns:p14="http://schemas.microsoft.com/office/powerpoint/2010/main" val="836502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32D4-6302-47BB-AF3D-8CDF7AACAA6A}"/>
              </a:ext>
            </a:extLst>
          </p:cNvPr>
          <p:cNvSpPr>
            <a:spLocks noGrp="1"/>
          </p:cNvSpPr>
          <p:nvPr>
            <p:ph type="title"/>
          </p:nvPr>
        </p:nvSpPr>
        <p:spPr>
          <a:xfrm>
            <a:off x="1442330" y="213676"/>
            <a:ext cx="9291215" cy="1049235"/>
          </a:xfrm>
        </p:spPr>
        <p:txBody>
          <a:bodyPr/>
          <a:lstStyle/>
          <a:p>
            <a:r>
              <a:rPr lang="en-US" dirty="0"/>
              <a:t>Scenario</a:t>
            </a:r>
          </a:p>
        </p:txBody>
      </p:sp>
      <p:sp>
        <p:nvSpPr>
          <p:cNvPr id="3" name="Content Placeholder 2">
            <a:extLst>
              <a:ext uri="{FF2B5EF4-FFF2-40B4-BE49-F238E27FC236}">
                <a16:creationId xmlns:a16="http://schemas.microsoft.com/office/drawing/2014/main" id="{D8898AD1-A749-45F7-B348-DD75F1A1AA0E}"/>
              </a:ext>
            </a:extLst>
          </p:cNvPr>
          <p:cNvSpPr>
            <a:spLocks noGrp="1"/>
          </p:cNvSpPr>
          <p:nvPr>
            <p:ph idx="1"/>
          </p:nvPr>
        </p:nvSpPr>
        <p:spPr>
          <a:xfrm>
            <a:off x="1130270" y="1420838"/>
            <a:ext cx="9603275" cy="4045508"/>
          </a:xfrm>
        </p:spPr>
        <p:txBody>
          <a:bodyPr>
            <a:normAutofit fontScale="92500" lnSpcReduction="20000"/>
          </a:bodyPr>
          <a:lstStyle/>
          <a:p>
            <a:pPr marL="0" indent="0">
              <a:buNone/>
            </a:pPr>
            <a:r>
              <a:rPr lang="en-US" dirty="0"/>
              <a:t>Jorge is an 8</a:t>
            </a:r>
            <a:r>
              <a:rPr lang="en-US" baseline="30000" dirty="0"/>
              <a:t>th</a:t>
            </a:r>
            <a:r>
              <a:rPr lang="en-US" dirty="0"/>
              <a:t> grade student eligible for special education under specific learning disability.  He is a highly verbal student who struggles in the areas of reading and writing due to a visual processing deficit.  He functions at approximately the 7</a:t>
            </a:r>
            <a:r>
              <a:rPr lang="en-US" baseline="30000" dirty="0"/>
              <a:t>th</a:t>
            </a:r>
            <a:r>
              <a:rPr lang="en-US" dirty="0"/>
              <a:t> grade level in math and the 4</a:t>
            </a:r>
            <a:r>
              <a:rPr lang="en-US" baseline="30000" dirty="0"/>
              <a:t>th</a:t>
            </a:r>
            <a:r>
              <a:rPr lang="en-US" dirty="0"/>
              <a:t>-5</a:t>
            </a:r>
            <a:r>
              <a:rPr lang="en-US" baseline="30000" dirty="0"/>
              <a:t>th</a:t>
            </a:r>
            <a:r>
              <a:rPr lang="en-US" dirty="0"/>
              <a:t> grade level for reading and writing.  He was classified as an English Learner upon entering kindergarten. His ELPAC scores this year are: </a:t>
            </a:r>
          </a:p>
          <a:p>
            <a:pPr lvl="1"/>
            <a:r>
              <a:rPr lang="en-US" dirty="0"/>
              <a:t>Overall: Moderately Developed- Level 3</a:t>
            </a:r>
          </a:p>
          <a:p>
            <a:pPr lvl="1"/>
            <a:r>
              <a:rPr lang="en-US" dirty="0"/>
              <a:t>Oral Language: Moderately Developed- Level 3</a:t>
            </a:r>
          </a:p>
          <a:p>
            <a:pPr lvl="1"/>
            <a:r>
              <a:rPr lang="en-US" dirty="0"/>
              <a:t>Written Language: Somewhat Developed- Level 2</a:t>
            </a:r>
          </a:p>
          <a:p>
            <a:pPr lvl="1"/>
            <a:r>
              <a:rPr lang="en-US" dirty="0"/>
              <a:t>Listening: Moderately Developed</a:t>
            </a:r>
          </a:p>
          <a:p>
            <a:pPr lvl="1"/>
            <a:r>
              <a:rPr lang="en-US" dirty="0"/>
              <a:t>Speaking: Somewhat Developed</a:t>
            </a:r>
          </a:p>
          <a:p>
            <a:pPr lvl="1"/>
            <a:r>
              <a:rPr lang="en-US" dirty="0"/>
              <a:t>Reading: Minimally Developed</a:t>
            </a:r>
          </a:p>
          <a:p>
            <a:pPr lvl="1"/>
            <a:r>
              <a:rPr lang="en-US" dirty="0"/>
              <a:t>Writing: Beginning</a:t>
            </a:r>
          </a:p>
        </p:txBody>
      </p:sp>
    </p:spTree>
    <p:extLst>
      <p:ext uri="{BB962C8B-B14F-4D97-AF65-F5344CB8AC3E}">
        <p14:creationId xmlns:p14="http://schemas.microsoft.com/office/powerpoint/2010/main" val="31135547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2108A5-CE2C-4966-B863-66581E6E48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34DF22E0-9870-4CBF-AA3A-D710A9D8D9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3" name="Straight Connector 12">
            <a:extLst>
              <a:ext uri="{FF2B5EF4-FFF2-40B4-BE49-F238E27FC236}">
                <a16:creationId xmlns:a16="http://schemas.microsoft.com/office/drawing/2014/main" id="{4348DA73-B56C-4BAB-9988-C048297EF4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FDE1C91-E4D7-485A-8C29-F4A46DDADAEF}"/>
              </a:ext>
            </a:extLst>
          </p:cNvPr>
          <p:cNvSpPr>
            <a:spLocks noGrp="1"/>
          </p:cNvSpPr>
          <p:nvPr>
            <p:ph type="title"/>
          </p:nvPr>
        </p:nvSpPr>
        <p:spPr>
          <a:xfrm>
            <a:off x="3099461" y="1659338"/>
            <a:ext cx="6226922" cy="3152742"/>
          </a:xfrm>
        </p:spPr>
        <p:txBody>
          <a:bodyPr vert="horz" lIns="91440" tIns="45720" rIns="91440" bIns="45720" rtlCol="0" anchor="ctr">
            <a:normAutofit/>
          </a:bodyPr>
          <a:lstStyle/>
          <a:p>
            <a:r>
              <a:rPr lang="en-US" dirty="0"/>
              <a:t>consider reclassification; Practice with a partner </a:t>
            </a:r>
            <a:br>
              <a:rPr lang="en-US" dirty="0"/>
            </a:br>
            <a:endParaRPr lang="en-US" dirty="0"/>
          </a:p>
        </p:txBody>
      </p:sp>
    </p:spTree>
    <p:extLst>
      <p:ext uri="{BB962C8B-B14F-4D97-AF65-F5344CB8AC3E}">
        <p14:creationId xmlns:p14="http://schemas.microsoft.com/office/powerpoint/2010/main" val="2353526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46EBE52-42F6-46B3-9289-74891C532F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8E9A01-AC7A-410E-ABD5-70D425E96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7555992" y="2307409"/>
            <a:ext cx="3157577" cy="3747316"/>
          </a:xfrm>
        </p:spPr>
        <p:txBody>
          <a:bodyPr anchor="t">
            <a:normAutofit/>
          </a:bodyPr>
          <a:lstStyle/>
          <a:p>
            <a:r>
              <a:rPr lang="en-US" dirty="0"/>
              <a:t>Questions</a:t>
            </a:r>
          </a:p>
        </p:txBody>
      </p:sp>
      <p:cxnSp>
        <p:nvCxnSpPr>
          <p:cNvPr id="14" name="Straight Connector 13">
            <a:extLst>
              <a:ext uri="{FF2B5EF4-FFF2-40B4-BE49-F238E27FC236}">
                <a16:creationId xmlns:a16="http://schemas.microsoft.com/office/drawing/2014/main" id="{E0761CD7-B67C-4D16-A1CC-976C9AE4A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1070C750-5F0F-43BC-96D0-4209701BFE0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graphicFrame>
        <p:nvGraphicFramePr>
          <p:cNvPr id="5" name="Content Placeholder 2">
            <a:extLst>
              <a:ext uri="{FF2B5EF4-FFF2-40B4-BE49-F238E27FC236}">
                <a16:creationId xmlns:a16="http://schemas.microsoft.com/office/drawing/2014/main" id="{299B3822-5268-46B6-BA33-1818967B9793}"/>
              </a:ext>
            </a:extLst>
          </p:cNvPr>
          <p:cNvGraphicFramePr>
            <a:graphicFrameLocks noGrp="1"/>
          </p:cNvGraphicFramePr>
          <p:nvPr>
            <p:ph idx="1"/>
            <p:extLst>
              <p:ext uri="{D42A27DB-BD31-4B8C-83A1-F6EECF244321}">
                <p14:modId xmlns:p14="http://schemas.microsoft.com/office/powerpoint/2010/main" val="3836423582"/>
              </p:ext>
            </p:extLst>
          </p:nvPr>
        </p:nvGraphicFramePr>
        <p:xfrm>
          <a:off x="1136347" y="803275"/>
          <a:ext cx="5913437" cy="5251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598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326217"/>
            <a:ext cx="9291215" cy="1049235"/>
          </a:xfrm>
        </p:spPr>
        <p:txBody>
          <a:bodyPr/>
          <a:lstStyle/>
          <a:p>
            <a:r>
              <a:rPr lang="en-US" dirty="0"/>
              <a:t>Resources</a:t>
            </a:r>
            <a:br>
              <a:rPr lang="en-US" dirty="0"/>
            </a:br>
            <a:endParaRPr lang="en-US" dirty="0"/>
          </a:p>
        </p:txBody>
      </p:sp>
      <p:sp>
        <p:nvSpPr>
          <p:cNvPr id="3" name="Content Placeholder 2"/>
          <p:cNvSpPr>
            <a:spLocks noGrp="1"/>
          </p:cNvSpPr>
          <p:nvPr>
            <p:ph idx="1"/>
          </p:nvPr>
        </p:nvSpPr>
        <p:spPr>
          <a:xfrm>
            <a:off x="1451579" y="1153552"/>
            <a:ext cx="9291215" cy="4312794"/>
          </a:xfrm>
        </p:spPr>
        <p:txBody>
          <a:bodyPr>
            <a:normAutofit fontScale="70000" lnSpcReduction="20000"/>
          </a:bodyPr>
          <a:lstStyle/>
          <a:p>
            <a:r>
              <a:rPr lang="en-US" sz="2400" dirty="0"/>
              <a:t>CDE website: Testing and Accountability &amp; Specialized Programs</a:t>
            </a:r>
          </a:p>
          <a:p>
            <a:pPr lvl="1"/>
            <a:r>
              <a:rPr lang="en-US" sz="2400" dirty="0"/>
              <a:t>2016-2017 and 2017-2018 CELDT Information Guide</a:t>
            </a:r>
          </a:p>
          <a:p>
            <a:pPr lvl="1"/>
            <a:r>
              <a:rPr lang="en-US" sz="2400" dirty="0"/>
              <a:t>CDE Letter </a:t>
            </a:r>
            <a:r>
              <a:rPr lang="en-US" sz="2400" b="1" dirty="0"/>
              <a:t>Interim Reclassification Guidance for 2017–18, </a:t>
            </a:r>
            <a:r>
              <a:rPr lang="en-US" sz="2400" dirty="0"/>
              <a:t>dated January 2, 2018</a:t>
            </a:r>
          </a:p>
          <a:p>
            <a:pPr lvl="1"/>
            <a:r>
              <a:rPr lang="en-US" sz="2400" dirty="0"/>
              <a:t>Matrix Four (2017) for ELPAC</a:t>
            </a:r>
          </a:p>
          <a:p>
            <a:r>
              <a:rPr lang="en-US" sz="2400" dirty="0"/>
              <a:t>Ventura County SELPA Website (</a:t>
            </a:r>
            <a:r>
              <a:rPr lang="en-US" sz="2400" dirty="0">
                <a:hlinkClick r:id="rId3"/>
              </a:rPr>
              <a:t>www.vcselpa.org</a:t>
            </a:r>
            <a:r>
              <a:rPr lang="en-US" sz="2400" dirty="0"/>
              <a:t>): Resources for Teachers and Staff/English Learners</a:t>
            </a:r>
          </a:p>
          <a:p>
            <a:pPr lvl="1"/>
            <a:r>
              <a:rPr lang="en-US" sz="2400" dirty="0"/>
              <a:t>Guidelines for Reclassification of English Learners with Disabilities, Ventura County SELPA (2016)</a:t>
            </a:r>
          </a:p>
          <a:p>
            <a:pPr lvl="1"/>
            <a:r>
              <a:rPr lang="en-US" sz="2400" dirty="0"/>
              <a:t>Ventura County Comprehensive Alternate Language Proficiency Survey (VCCALPS), Ventura County SELPA (2018)</a:t>
            </a:r>
          </a:p>
          <a:p>
            <a:pPr lvl="1"/>
            <a:r>
              <a:rPr lang="en-US" sz="2400" dirty="0"/>
              <a:t>Meeting the Needs of English Learners with Disabilities, Santa Barbara County SELPA (2016)</a:t>
            </a:r>
            <a:endParaRPr lang="en-US" dirty="0"/>
          </a:p>
          <a:p>
            <a:pPr lvl="1"/>
            <a:endParaRPr lang="en-US" dirty="0"/>
          </a:p>
        </p:txBody>
      </p:sp>
    </p:spTree>
    <p:extLst>
      <p:ext uri="{BB962C8B-B14F-4D97-AF65-F5344CB8AC3E}">
        <p14:creationId xmlns:p14="http://schemas.microsoft.com/office/powerpoint/2010/main" val="344958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D65B070-1E06-4ECE-B3B9-2D2E65E8339F}"/>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857898" y="764179"/>
            <a:ext cx="6716410" cy="4700435"/>
          </a:xfrm>
        </p:spPr>
      </p:pic>
    </p:spTree>
    <p:extLst>
      <p:ext uri="{BB962C8B-B14F-4D97-AF65-F5344CB8AC3E}">
        <p14:creationId xmlns:p14="http://schemas.microsoft.com/office/powerpoint/2010/main" val="3535513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291215" cy="1049235"/>
          </a:xfrm>
        </p:spPr>
        <p:txBody>
          <a:bodyPr>
            <a:normAutofit/>
          </a:bodyPr>
          <a:lstStyle/>
          <a:p>
            <a:r>
              <a:rPr lang="en-US" dirty="0"/>
              <a:t>Reasons students with disabilities do not meet district requirements</a:t>
            </a:r>
          </a:p>
        </p:txBody>
      </p:sp>
      <p:graphicFrame>
        <p:nvGraphicFramePr>
          <p:cNvPr id="5" name="Content Placeholder 2">
            <a:extLst>
              <a:ext uri="{FF2B5EF4-FFF2-40B4-BE49-F238E27FC236}">
                <a16:creationId xmlns:a16="http://schemas.microsoft.com/office/drawing/2014/main" id="{05FB9E02-1740-47D8-9681-03E02B2A5A89}"/>
              </a:ext>
            </a:extLst>
          </p:cNvPr>
          <p:cNvGraphicFramePr>
            <a:graphicFrameLocks noGrp="1"/>
          </p:cNvGraphicFramePr>
          <p:nvPr>
            <p:ph idx="1"/>
            <p:extLst>
              <p:ext uri="{D42A27DB-BD31-4B8C-83A1-F6EECF244321}">
                <p14:modId xmlns:p14="http://schemas.microsoft.com/office/powerpoint/2010/main" val="3857174206"/>
              </p:ext>
            </p:extLst>
          </p:nvPr>
        </p:nvGraphicFramePr>
        <p:xfrm>
          <a:off x="1450975" y="2341209"/>
          <a:ext cx="9291638" cy="3124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207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410624"/>
            <a:ext cx="9291215" cy="1049235"/>
          </a:xfrm>
        </p:spPr>
        <p:txBody>
          <a:bodyPr/>
          <a:lstStyle/>
          <a:p>
            <a:r>
              <a:rPr lang="en-US" dirty="0"/>
              <a:t>Why use alternate criteria?</a:t>
            </a:r>
          </a:p>
        </p:txBody>
      </p:sp>
      <p:sp>
        <p:nvSpPr>
          <p:cNvPr id="3" name="Content Placeholder 2"/>
          <p:cNvSpPr>
            <a:spLocks noGrp="1"/>
          </p:cNvSpPr>
          <p:nvPr>
            <p:ph idx="1"/>
          </p:nvPr>
        </p:nvSpPr>
        <p:spPr>
          <a:xfrm>
            <a:off x="1451579" y="2015733"/>
            <a:ext cx="9291215" cy="3020502"/>
          </a:xfrm>
        </p:spPr>
        <p:txBody>
          <a:bodyPr>
            <a:noAutofit/>
          </a:bodyPr>
          <a:lstStyle/>
          <a:p>
            <a:pPr marL="0" indent="0">
              <a:buNone/>
            </a:pPr>
            <a:r>
              <a:rPr lang="en-US" sz="2800" dirty="0"/>
              <a:t>Allows a team that knows the student to make the connection that the failure to meet the district reclassification criteria is </a:t>
            </a:r>
            <a:r>
              <a:rPr lang="en-US" sz="2800" i="1" dirty="0">
                <a:solidFill>
                  <a:schemeClr val="accent2"/>
                </a:solidFill>
              </a:rPr>
              <a:t>a result of the disability, not </a:t>
            </a:r>
          </a:p>
          <a:p>
            <a:pPr marL="0" indent="0">
              <a:buNone/>
            </a:pPr>
            <a:r>
              <a:rPr lang="en-US" sz="2800" i="1" dirty="0">
                <a:solidFill>
                  <a:schemeClr val="accent2"/>
                </a:solidFill>
              </a:rPr>
              <a:t>second language acquisition</a:t>
            </a:r>
            <a:endParaRPr lang="en-US" sz="2800" dirty="0">
              <a:solidFill>
                <a:schemeClr val="accent2"/>
              </a:solidFill>
            </a:endParaRPr>
          </a:p>
        </p:txBody>
      </p:sp>
    </p:spTree>
    <p:extLst>
      <p:ext uri="{BB962C8B-B14F-4D97-AF65-F5344CB8AC3E}">
        <p14:creationId xmlns:p14="http://schemas.microsoft.com/office/powerpoint/2010/main" val="1943289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sz="2200"/>
              <a:t>When to discuss reclassification?</a:t>
            </a:r>
          </a:p>
        </p:txBody>
      </p:sp>
      <p:cxnSp>
        <p:nvCxnSpPr>
          <p:cNvPr id="14" name="Straight Connector 13">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5" name="Content Placeholder 2">
            <a:extLst>
              <a:ext uri="{FF2B5EF4-FFF2-40B4-BE49-F238E27FC236}">
                <a16:creationId xmlns:a16="http://schemas.microsoft.com/office/drawing/2014/main" id="{EA386E5A-7C25-42E7-8904-10C99C709A7B}"/>
              </a:ext>
            </a:extLst>
          </p:cNvPr>
          <p:cNvGraphicFramePr>
            <a:graphicFrameLocks noGrp="1"/>
          </p:cNvGraphicFramePr>
          <p:nvPr>
            <p:ph idx="1"/>
            <p:extLst>
              <p:ext uri="{D42A27DB-BD31-4B8C-83A1-F6EECF244321}">
                <p14:modId xmlns:p14="http://schemas.microsoft.com/office/powerpoint/2010/main" val="1348167950"/>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06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28F0B5-B9FD-4601-A0A8-6BF5ABF34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C26E585-FCC4-443D-9489-0E9471606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451579" y="2303047"/>
            <a:ext cx="3272093" cy="2674198"/>
          </a:xfrm>
        </p:spPr>
        <p:txBody>
          <a:bodyPr anchor="t">
            <a:normAutofit/>
          </a:bodyPr>
          <a:lstStyle/>
          <a:p>
            <a:r>
              <a:rPr lang="en-US" dirty="0"/>
              <a:t>Who is involved in the process?</a:t>
            </a:r>
          </a:p>
        </p:txBody>
      </p:sp>
      <p:cxnSp>
        <p:nvCxnSpPr>
          <p:cNvPr id="14" name="Straight Connector 13">
            <a:extLst>
              <a:ext uri="{FF2B5EF4-FFF2-40B4-BE49-F238E27FC236}">
                <a16:creationId xmlns:a16="http://schemas.microsoft.com/office/drawing/2014/main" id="{64838ADD-CEC0-4F6C-8A38-20120D0D51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0D9730C-8D66-457D-B5EC-49C01D6BA25B}"/>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cxnSp>
        <p:nvCxnSpPr>
          <p:cNvPr id="18" name="Straight Connector 17">
            <a:extLst>
              <a:ext uri="{FF2B5EF4-FFF2-40B4-BE49-F238E27FC236}">
                <a16:creationId xmlns:a16="http://schemas.microsoft.com/office/drawing/2014/main" id="{3ACC0A5F-0F61-43B1-8039-E0FC844952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84E72657-3267-436B-9AFF-3A1A042056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graphicFrame>
        <p:nvGraphicFramePr>
          <p:cNvPr id="6" name="Content Placeholder 2">
            <a:extLst>
              <a:ext uri="{FF2B5EF4-FFF2-40B4-BE49-F238E27FC236}">
                <a16:creationId xmlns:a16="http://schemas.microsoft.com/office/drawing/2014/main" id="{2CACF1A5-CDC9-41E5-86A4-FED27B8CF36D}"/>
              </a:ext>
            </a:extLst>
          </p:cNvPr>
          <p:cNvGraphicFramePr>
            <a:graphicFrameLocks noGrp="1"/>
          </p:cNvGraphicFramePr>
          <p:nvPr>
            <p:ph idx="1"/>
            <p:extLst>
              <p:ext uri="{D42A27DB-BD31-4B8C-83A1-F6EECF244321}">
                <p14:modId xmlns:p14="http://schemas.microsoft.com/office/powerpoint/2010/main" val="395573825"/>
              </p:ext>
            </p:extLst>
          </p:nvPr>
        </p:nvGraphicFramePr>
        <p:xfrm>
          <a:off x="4981737" y="224326"/>
          <a:ext cx="6852165" cy="58231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2150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226296"/>
            <a:ext cx="9291215" cy="1049235"/>
          </a:xfrm>
        </p:spPr>
        <p:txBody>
          <a:bodyPr/>
          <a:lstStyle/>
          <a:p>
            <a:r>
              <a:rPr lang="en-US" dirty="0"/>
              <a:t>How to get started?</a:t>
            </a:r>
          </a:p>
        </p:txBody>
      </p:sp>
      <p:sp>
        <p:nvSpPr>
          <p:cNvPr id="3" name="Content Placeholder 2"/>
          <p:cNvSpPr>
            <a:spLocks noGrp="1"/>
          </p:cNvSpPr>
          <p:nvPr>
            <p:ph idx="1"/>
          </p:nvPr>
        </p:nvSpPr>
        <p:spPr>
          <a:xfrm>
            <a:off x="1451578" y="1275532"/>
            <a:ext cx="9291215" cy="4331892"/>
          </a:xfrm>
        </p:spPr>
        <p:txBody>
          <a:bodyPr>
            <a:normAutofit fontScale="77500" lnSpcReduction="20000"/>
          </a:bodyPr>
          <a:lstStyle/>
          <a:p>
            <a:pPr marL="0" indent="0">
              <a:buNone/>
            </a:pPr>
            <a:r>
              <a:rPr lang="en-US" sz="2600" dirty="0"/>
              <a:t>1) Consult with EL Coordinator</a:t>
            </a:r>
          </a:p>
          <a:p>
            <a:pPr marL="0" indent="0">
              <a:buNone/>
            </a:pPr>
            <a:r>
              <a:rPr lang="en-US" sz="2600" dirty="0"/>
              <a:t>2) Use Reclassification worksheet and look at the sources of data that you will need:</a:t>
            </a:r>
          </a:p>
          <a:p>
            <a:pPr lvl="1"/>
            <a:r>
              <a:rPr lang="en-US" sz="2600" dirty="0"/>
              <a:t>Past two years’ scores on CELDT/ELPAC or VCCALPS</a:t>
            </a:r>
          </a:p>
          <a:p>
            <a:pPr lvl="1"/>
            <a:r>
              <a:rPr lang="en-US" sz="2600" dirty="0"/>
              <a:t>If VCCALPS, performance in native language </a:t>
            </a:r>
          </a:p>
          <a:p>
            <a:pPr lvl="1"/>
            <a:r>
              <a:rPr lang="en-US" sz="2600" dirty="0"/>
              <a:t>Classroom-based assessments (CBMs, district assessments, functional skills data collection)</a:t>
            </a:r>
          </a:p>
          <a:p>
            <a:pPr lvl="1"/>
            <a:r>
              <a:rPr lang="en-US" sz="2600" dirty="0"/>
              <a:t>Most recent scores in ELA from CAASPP or local assessment of basic ELA skills</a:t>
            </a:r>
          </a:p>
          <a:p>
            <a:pPr lvl="1"/>
            <a:r>
              <a:rPr lang="en-US" sz="2600" dirty="0">
                <a:cs typeface="Rockwell" charset="0"/>
              </a:rPr>
              <a:t>Performance in English at home and in community (use of English in home on phone, watching television and communication in the community) </a:t>
            </a:r>
            <a:endParaRPr lang="en-US" sz="2600" dirty="0"/>
          </a:p>
          <a:p>
            <a:endParaRPr lang="en-US" dirty="0"/>
          </a:p>
        </p:txBody>
      </p:sp>
    </p:spTree>
    <p:extLst>
      <p:ext uri="{BB962C8B-B14F-4D97-AF65-F5344CB8AC3E}">
        <p14:creationId xmlns:p14="http://schemas.microsoft.com/office/powerpoint/2010/main" val="491363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270" y="168812"/>
            <a:ext cx="9603275" cy="1014529"/>
          </a:xfrm>
        </p:spPr>
        <p:txBody>
          <a:bodyPr>
            <a:noAutofit/>
          </a:bodyPr>
          <a:lstStyle/>
          <a:p>
            <a:r>
              <a:rPr lang="en-US" sz="3600" dirty="0"/>
              <a:t>develop a process for reclassification</a:t>
            </a:r>
          </a:p>
        </p:txBody>
      </p:sp>
      <p:sp>
        <p:nvSpPr>
          <p:cNvPr id="3" name="Content Placeholder 2"/>
          <p:cNvSpPr>
            <a:spLocks noGrp="1"/>
          </p:cNvSpPr>
          <p:nvPr>
            <p:ph idx="1"/>
          </p:nvPr>
        </p:nvSpPr>
        <p:spPr>
          <a:xfrm>
            <a:off x="1331975" y="1183341"/>
            <a:ext cx="9603275" cy="5190565"/>
          </a:xfrm>
        </p:spPr>
        <p:txBody>
          <a:bodyPr>
            <a:noAutofit/>
          </a:bodyPr>
          <a:lstStyle/>
          <a:p>
            <a:pPr marL="0" indent="0">
              <a:buNone/>
            </a:pPr>
            <a:r>
              <a:rPr lang="en-US" sz="1800" dirty="0"/>
              <a:t>For students with disabilities, each district will:</a:t>
            </a:r>
          </a:p>
          <a:p>
            <a:pPr marL="800100" lvl="1" indent="-342900">
              <a:buFont typeface="+mj-lt"/>
              <a:buAutoNum type="arabicParenR"/>
            </a:pPr>
            <a:r>
              <a:rPr lang="en-US" dirty="0"/>
              <a:t>Compile a list of students who have not met the LEA overall reclassification criteria.</a:t>
            </a:r>
          </a:p>
          <a:p>
            <a:pPr marL="800100" lvl="1" indent="-342900">
              <a:buFont typeface="+mj-lt"/>
              <a:buAutoNum type="arabicParenR"/>
            </a:pPr>
            <a:r>
              <a:rPr lang="en-US" dirty="0"/>
              <a:t>The IEP team meets and includes the district/site EL personnel and consults with parents.</a:t>
            </a:r>
          </a:p>
          <a:p>
            <a:pPr marL="800100" lvl="1" indent="-342900">
              <a:buFont typeface="+mj-lt"/>
              <a:buAutoNum type="arabicParenR"/>
            </a:pPr>
            <a:r>
              <a:rPr lang="en-US" dirty="0"/>
              <a:t>Consider whether the disability is impacting performance.</a:t>
            </a:r>
          </a:p>
          <a:p>
            <a:pPr marL="800100" lvl="1" indent="-342900">
              <a:buFont typeface="+mj-lt"/>
              <a:buAutoNum type="arabicParenR"/>
            </a:pPr>
            <a:r>
              <a:rPr lang="en-US" dirty="0"/>
              <a:t>If </a:t>
            </a:r>
            <a:r>
              <a:rPr lang="en-US" b="1" dirty="0"/>
              <a:t>the IEP team </a:t>
            </a:r>
            <a:r>
              <a:rPr lang="en-US" dirty="0"/>
              <a:t>determines that the primary reason the student does not meet LEA reclassification criteria is due to the disability rather than limited English proficiency and the student no longer needs English learner services, they will </a:t>
            </a:r>
            <a:r>
              <a:rPr lang="en-US" b="1" dirty="0"/>
              <a:t>recommend reclassification </a:t>
            </a:r>
            <a:r>
              <a:rPr lang="en-US" dirty="0"/>
              <a:t>and send the information to the EL reclassification district representative.</a:t>
            </a:r>
          </a:p>
          <a:p>
            <a:pPr marL="800100" lvl="1" indent="-342900">
              <a:buFont typeface="+mj-lt"/>
              <a:buAutoNum type="arabicParenR"/>
            </a:pPr>
            <a:r>
              <a:rPr lang="en-US" dirty="0"/>
              <a:t>Case manager and parent are notified, student is given an RFEP date and the next IEP will reflect the change in status.</a:t>
            </a:r>
          </a:p>
        </p:txBody>
      </p:sp>
    </p:spTree>
    <p:extLst>
      <p:ext uri="{BB962C8B-B14F-4D97-AF65-F5344CB8AC3E}">
        <p14:creationId xmlns:p14="http://schemas.microsoft.com/office/powerpoint/2010/main" val="364346014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2432</Words>
  <Application>Microsoft Office PowerPoint</Application>
  <PresentationFormat>Widescreen</PresentationFormat>
  <Paragraphs>261</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Courier New</vt:lpstr>
      <vt:lpstr>Rockwell</vt:lpstr>
      <vt:lpstr>Wingdings</vt:lpstr>
      <vt:lpstr>Gallery</vt:lpstr>
      <vt:lpstr>English learner series:   Reclassification of English learners in special education</vt:lpstr>
      <vt:lpstr>objectives</vt:lpstr>
      <vt:lpstr>LEA Reclassification Criteria for all students</vt:lpstr>
      <vt:lpstr>Reasons students with disabilities do not meet district requirements</vt:lpstr>
      <vt:lpstr>Why use alternate criteria?</vt:lpstr>
      <vt:lpstr>When to discuss reclassification?</vt:lpstr>
      <vt:lpstr>Who is involved in the process?</vt:lpstr>
      <vt:lpstr>How to get started?</vt:lpstr>
      <vt:lpstr>develop a process for reclassification</vt:lpstr>
      <vt:lpstr>Step 1- Who?</vt:lpstr>
      <vt:lpstr>Step 2-  Consult as a team</vt:lpstr>
      <vt:lpstr>Step 3- use reclassification worksheet</vt:lpstr>
      <vt:lpstr>begin with your explanation of how the disability affects language acquisition</vt:lpstr>
      <vt:lpstr>Classroom measures of performance</vt:lpstr>
      <vt:lpstr>Worksheet for IEP Team Recommendations for Reclassification</vt:lpstr>
      <vt:lpstr>1.  English Language Proficiency Assessment</vt:lpstr>
      <vt:lpstr>Performance on EL test</vt:lpstr>
      <vt:lpstr>Alternate measures for establishing language proficiency</vt:lpstr>
      <vt:lpstr>Performance on EL test</vt:lpstr>
      <vt:lpstr>2. Teacher’s evaluation of academic performance</vt:lpstr>
      <vt:lpstr>Top of form</vt:lpstr>
      <vt:lpstr>Worksheet for IEP Team Recommendations for Reclassification</vt:lpstr>
      <vt:lpstr>3.  Comparison of performance in Basic Skills</vt:lpstr>
      <vt:lpstr>PowerPoint Presentation</vt:lpstr>
      <vt:lpstr>4. Parent Input</vt:lpstr>
      <vt:lpstr>Top of form</vt:lpstr>
      <vt:lpstr>Team Determination</vt:lpstr>
      <vt:lpstr>Consultation by EL Specialist</vt:lpstr>
      <vt:lpstr>If the team agrees to Reclassify at the meeting</vt:lpstr>
      <vt:lpstr>PowerPoint Presentation</vt:lpstr>
      <vt:lpstr>Step 4- After the worksheet is complete</vt:lpstr>
      <vt:lpstr>Step 5- reclassification</vt:lpstr>
      <vt:lpstr>Scenario</vt:lpstr>
      <vt:lpstr>consider reclassification; Practice with a partner  </vt:lpstr>
      <vt:lpstr>Questions</vt:lpstr>
      <vt:lpstr>Resources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learner series:   Reclassification of English learners in special education</dc:title>
  <dc:creator>Joanna Della Gatta</dc:creator>
  <cp:lastModifiedBy>Joanna Della Gatta</cp:lastModifiedBy>
  <cp:revision>10</cp:revision>
  <dcterms:created xsi:type="dcterms:W3CDTF">2018-10-02T02:51:37Z</dcterms:created>
  <dcterms:modified xsi:type="dcterms:W3CDTF">2018-10-09T15:21:54Z</dcterms:modified>
</cp:coreProperties>
</file>