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2"/>
  </p:notesMasterIdLst>
  <p:sldIdLst>
    <p:sldId id="256" r:id="rId2"/>
    <p:sldId id="259" r:id="rId3"/>
    <p:sldId id="260" r:id="rId4"/>
    <p:sldId id="261" r:id="rId5"/>
    <p:sldId id="262" r:id="rId6"/>
    <p:sldId id="272" r:id="rId7"/>
    <p:sldId id="270" r:id="rId8"/>
    <p:sldId id="264" r:id="rId9"/>
    <p:sldId id="269" r:id="rId10"/>
    <p:sldId id="282" r:id="rId11"/>
    <p:sldId id="283" r:id="rId12"/>
    <p:sldId id="266" r:id="rId13"/>
    <p:sldId id="280" r:id="rId14"/>
    <p:sldId id="268" r:id="rId15"/>
    <p:sldId id="273" r:id="rId16"/>
    <p:sldId id="271" r:id="rId17"/>
    <p:sldId id="284" r:id="rId18"/>
    <p:sldId id="277" r:id="rId19"/>
    <p:sldId id="287" r:id="rId20"/>
    <p:sldId id="285" r:id="rId2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05" autoAdjust="0"/>
  </p:normalViewPr>
  <p:slideViewPr>
    <p:cSldViewPr snapToGrid="0">
      <p:cViewPr varScale="1">
        <p:scale>
          <a:sx n="85" d="100"/>
          <a:sy n="85" d="100"/>
        </p:scale>
        <p:origin x="126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200956956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Shape 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 name="Shape 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157238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2" name="Shape 3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lang="en-US" sz="1200" baseline="0" dirty="0">
              <a:solidFill>
                <a:srgbClr val="3C4743"/>
              </a:solidFill>
            </a:endParaRPr>
          </a:p>
          <a:p>
            <a:r>
              <a:rPr lang="en-US" sz="1100" kern="1200" dirty="0">
                <a:solidFill>
                  <a:schemeClr val="tx1"/>
                </a:solidFill>
                <a:effectLst/>
                <a:latin typeface="+mn-lt"/>
                <a:ea typeface="+mn-ea"/>
                <a:cs typeface="+mn-cs"/>
              </a:rPr>
              <a:t>One word directions</a:t>
            </a:r>
          </a:p>
          <a:p>
            <a:r>
              <a:rPr lang="en-US" sz="1100" kern="1200" dirty="0">
                <a:solidFill>
                  <a:schemeClr val="tx1"/>
                </a:solidFill>
                <a:effectLst/>
                <a:latin typeface="+mn-lt"/>
                <a:ea typeface="+mn-ea"/>
                <a:cs typeface="+mn-cs"/>
              </a:rPr>
              <a:t>Directions given one at a time</a:t>
            </a:r>
          </a:p>
          <a:p>
            <a:r>
              <a:rPr lang="en-US" sz="1100" kern="1200" dirty="0">
                <a:solidFill>
                  <a:schemeClr val="tx1"/>
                </a:solidFill>
                <a:effectLst/>
                <a:latin typeface="+mn-lt"/>
                <a:ea typeface="+mn-ea"/>
                <a:cs typeface="+mn-cs"/>
              </a:rPr>
              <a:t>Directions given in a variety of ways</a:t>
            </a:r>
          </a:p>
          <a:p>
            <a:r>
              <a:rPr lang="en-US" sz="1100" kern="1200" dirty="0">
                <a:solidFill>
                  <a:schemeClr val="tx1"/>
                </a:solidFill>
                <a:effectLst/>
                <a:latin typeface="+mn-lt"/>
                <a:ea typeface="+mn-ea"/>
                <a:cs typeface="+mn-cs"/>
              </a:rPr>
              <a:t>Directions given through visual cues</a:t>
            </a:r>
          </a:p>
          <a:p>
            <a:r>
              <a:rPr lang="en-US" sz="1100" kern="1200" dirty="0">
                <a:solidFill>
                  <a:schemeClr val="tx1"/>
                </a:solidFill>
                <a:effectLst/>
                <a:latin typeface="+mn-lt"/>
                <a:ea typeface="+mn-ea"/>
                <a:cs typeface="+mn-cs"/>
              </a:rPr>
              <a:t>Simple repetitive directions</a:t>
            </a:r>
          </a:p>
          <a:p>
            <a:r>
              <a:rPr lang="en-US" sz="1100" kern="1200" dirty="0">
                <a:solidFill>
                  <a:schemeClr val="tx1"/>
                </a:solidFill>
                <a:effectLst/>
                <a:latin typeface="+mn-lt"/>
                <a:ea typeface="+mn-ea"/>
                <a:cs typeface="+mn-cs"/>
              </a:rPr>
              <a:t>Questions or items presented orally</a:t>
            </a:r>
          </a:p>
          <a:p>
            <a:r>
              <a:rPr lang="en-US" sz="1100" kern="1200" dirty="0">
                <a:solidFill>
                  <a:schemeClr val="tx1"/>
                </a:solidFill>
                <a:effectLst/>
                <a:latin typeface="+mn-lt"/>
                <a:ea typeface="+mn-ea"/>
                <a:cs typeface="+mn-cs"/>
              </a:rPr>
              <a:t>Answer choices read aloud</a:t>
            </a:r>
          </a:p>
          <a:p>
            <a:r>
              <a:rPr lang="en-US" sz="1100" kern="1200" dirty="0">
                <a:solidFill>
                  <a:schemeClr val="tx1"/>
                </a:solidFill>
                <a:effectLst/>
                <a:latin typeface="+mn-lt"/>
                <a:ea typeface="+mn-ea"/>
                <a:cs typeface="+mn-cs"/>
              </a:rPr>
              <a:t>Fewer items on a page</a:t>
            </a:r>
          </a:p>
          <a:p>
            <a:r>
              <a:rPr lang="en-US" sz="1100" kern="1200" dirty="0">
                <a:solidFill>
                  <a:schemeClr val="tx1"/>
                </a:solidFill>
                <a:effectLst/>
                <a:latin typeface="+mn-lt"/>
                <a:ea typeface="+mn-ea"/>
                <a:cs typeface="+mn-cs"/>
              </a:rPr>
              <a:t>Textbook on tape or CD</a:t>
            </a:r>
          </a:p>
          <a:p>
            <a:r>
              <a:rPr lang="en-US" sz="1100" kern="1200" dirty="0">
                <a:solidFill>
                  <a:schemeClr val="tx1"/>
                </a:solidFill>
                <a:effectLst/>
                <a:latin typeface="+mn-lt"/>
                <a:ea typeface="+mn-ea"/>
                <a:cs typeface="+mn-cs"/>
              </a:rPr>
              <a:t>Frequent checks for understanding</a:t>
            </a:r>
          </a:p>
          <a:p>
            <a:r>
              <a:rPr lang="en-US" sz="1100" kern="1200" dirty="0">
                <a:solidFill>
                  <a:schemeClr val="tx1"/>
                </a:solidFill>
                <a:effectLst/>
                <a:latin typeface="+mn-lt"/>
                <a:ea typeface="+mn-ea"/>
                <a:cs typeface="+mn-cs"/>
              </a:rPr>
              <a:t>Open book tests</a:t>
            </a:r>
          </a:p>
          <a:p>
            <a:r>
              <a:rPr lang="en-US" sz="1100" kern="1200" dirty="0">
                <a:solidFill>
                  <a:schemeClr val="tx1"/>
                </a:solidFill>
                <a:effectLst/>
                <a:latin typeface="+mn-lt"/>
                <a:ea typeface="+mn-ea"/>
                <a:cs typeface="+mn-cs"/>
              </a:rPr>
              <a:t>Short answer tests</a:t>
            </a:r>
          </a:p>
          <a:p>
            <a:r>
              <a:rPr lang="en-US" sz="1100" kern="1200" dirty="0">
                <a:solidFill>
                  <a:schemeClr val="tx1"/>
                </a:solidFill>
                <a:effectLst/>
                <a:latin typeface="+mn-lt"/>
                <a:ea typeface="+mn-ea"/>
                <a:cs typeface="+mn-cs"/>
              </a:rPr>
              <a:t>Mark correct answers, not mistakes</a:t>
            </a:r>
          </a:p>
          <a:p>
            <a:r>
              <a:rPr lang="en-US" sz="1100" kern="1200" dirty="0">
                <a:solidFill>
                  <a:schemeClr val="tx1"/>
                </a:solidFill>
                <a:effectLst/>
                <a:latin typeface="+mn-lt"/>
                <a:ea typeface="+mn-ea"/>
                <a:cs typeface="+mn-cs"/>
              </a:rPr>
              <a:t>Ignore minor inappropriate behaviors</a:t>
            </a:r>
          </a:p>
          <a:p>
            <a:r>
              <a:rPr lang="en-US" sz="1100" kern="1200" dirty="0">
                <a:solidFill>
                  <a:schemeClr val="tx1"/>
                </a:solidFill>
                <a:effectLst/>
                <a:latin typeface="+mn-lt"/>
                <a:ea typeface="+mn-ea"/>
                <a:cs typeface="+mn-cs"/>
              </a:rPr>
              <a:t>Allow extra classroom movement</a:t>
            </a:r>
          </a:p>
          <a:p>
            <a:r>
              <a:rPr lang="en-US" sz="1100" kern="1200" dirty="0">
                <a:solidFill>
                  <a:schemeClr val="tx1"/>
                </a:solidFill>
                <a:effectLst/>
                <a:latin typeface="+mn-lt"/>
                <a:ea typeface="+mn-ea"/>
                <a:cs typeface="+mn-cs"/>
              </a:rPr>
              <a:t>Warn student of environmental changes</a:t>
            </a:r>
          </a:p>
          <a:p>
            <a:r>
              <a:rPr lang="en-US" sz="1100" kern="1200" dirty="0">
                <a:solidFill>
                  <a:schemeClr val="tx1"/>
                </a:solidFill>
                <a:effectLst/>
                <a:latin typeface="+mn-lt"/>
                <a:ea typeface="+mn-ea"/>
                <a:cs typeface="+mn-cs"/>
              </a:rPr>
              <a:t>Praise for specific behavior</a:t>
            </a:r>
          </a:p>
          <a:p>
            <a:r>
              <a:rPr lang="en-US" sz="1100" kern="1200" dirty="0">
                <a:solidFill>
                  <a:schemeClr val="tx1"/>
                </a:solidFill>
                <a:effectLst/>
                <a:latin typeface="+mn-lt"/>
                <a:ea typeface="+mn-ea"/>
                <a:cs typeface="+mn-cs"/>
              </a:rPr>
              <a:t>Verbal encouragement 	</a:t>
            </a:r>
          </a:p>
          <a:p>
            <a:r>
              <a:rPr lang="en-US" sz="1100" kern="1200" dirty="0">
                <a:solidFill>
                  <a:schemeClr val="tx1"/>
                </a:solidFill>
                <a:effectLst/>
                <a:latin typeface="+mn-lt"/>
                <a:ea typeface="+mn-ea"/>
                <a:cs typeface="+mn-cs"/>
              </a:rPr>
              <a:t>On-task reminders</a:t>
            </a:r>
          </a:p>
          <a:p>
            <a:r>
              <a:rPr lang="en-US" sz="1100" kern="1200" dirty="0">
                <a:solidFill>
                  <a:schemeClr val="tx1"/>
                </a:solidFill>
                <a:effectLst/>
                <a:latin typeface="+mn-lt"/>
                <a:ea typeface="+mn-ea"/>
                <a:cs typeface="+mn-cs"/>
              </a:rPr>
              <a:t>Secret signal</a:t>
            </a:r>
          </a:p>
          <a:p>
            <a:r>
              <a:rPr lang="en-US" sz="1100" kern="1200" dirty="0">
                <a:solidFill>
                  <a:schemeClr val="tx1"/>
                </a:solidFill>
                <a:effectLst/>
                <a:latin typeface="+mn-lt"/>
                <a:ea typeface="+mn-ea"/>
                <a:cs typeface="+mn-cs"/>
              </a:rPr>
              <a:t>Pages turned for student</a:t>
            </a:r>
          </a:p>
          <a:p>
            <a:r>
              <a:rPr lang="en-US" sz="1100" kern="1200" dirty="0">
                <a:solidFill>
                  <a:schemeClr val="tx1"/>
                </a:solidFill>
                <a:effectLst/>
                <a:latin typeface="+mn-lt"/>
                <a:ea typeface="+mn-ea"/>
                <a:cs typeface="+mn-cs"/>
              </a:rPr>
              <a:t>Large print</a:t>
            </a:r>
          </a:p>
          <a:p>
            <a:r>
              <a:rPr lang="en-US" sz="1100" kern="1200" dirty="0">
                <a:solidFill>
                  <a:schemeClr val="tx1"/>
                </a:solidFill>
                <a:effectLst/>
                <a:latin typeface="+mn-lt"/>
                <a:ea typeface="+mn-ea"/>
                <a:cs typeface="+mn-cs"/>
              </a:rPr>
              <a:t>Braille transcription</a:t>
            </a:r>
          </a:p>
          <a:p>
            <a:r>
              <a:rPr lang="en-US" sz="1100" kern="1200" dirty="0">
                <a:solidFill>
                  <a:schemeClr val="tx1"/>
                </a:solidFill>
                <a:effectLst/>
                <a:latin typeface="+mn-lt"/>
                <a:ea typeface="+mn-ea"/>
                <a:cs typeface="+mn-cs"/>
              </a:rPr>
              <a:t>Sign language</a:t>
            </a:r>
          </a:p>
          <a:p>
            <a:r>
              <a:rPr lang="en-US" sz="1100" kern="1200" dirty="0">
                <a:solidFill>
                  <a:schemeClr val="tx1"/>
                </a:solidFill>
                <a:effectLst/>
                <a:latin typeface="+mn-lt"/>
                <a:ea typeface="+mn-ea"/>
                <a:cs typeface="+mn-cs"/>
              </a:rPr>
              <a:t>Light physical prompts</a:t>
            </a:r>
          </a:p>
          <a:p>
            <a:r>
              <a:rPr lang="en-US" sz="1100" kern="1200" dirty="0">
                <a:solidFill>
                  <a:schemeClr val="tx1"/>
                </a:solidFill>
                <a:effectLst/>
                <a:latin typeface="+mn-lt"/>
                <a:ea typeface="+mn-ea"/>
                <a:cs typeface="+mn-cs"/>
              </a:rPr>
              <a:t>Visual cues (models or  pictures)</a:t>
            </a:r>
          </a:p>
          <a:p>
            <a:r>
              <a:rPr lang="en-US" sz="1100" kern="1200" dirty="0">
                <a:solidFill>
                  <a:schemeClr val="tx1"/>
                </a:solidFill>
                <a:effectLst/>
                <a:latin typeface="+mn-lt"/>
                <a:ea typeface="+mn-ea"/>
                <a:cs typeface="+mn-cs"/>
              </a:rPr>
              <a:t>Allow for increased verbal response time</a:t>
            </a:r>
          </a:p>
          <a:p>
            <a:r>
              <a:rPr lang="en-US" sz="1100" kern="1200" dirty="0">
                <a:solidFill>
                  <a:schemeClr val="tx1"/>
                </a:solidFill>
                <a:effectLst/>
                <a:latin typeface="+mn-lt"/>
                <a:ea typeface="+mn-ea"/>
                <a:cs typeface="+mn-cs"/>
              </a:rPr>
              <a:t>Allow for alternative response mode</a:t>
            </a:r>
          </a:p>
          <a:p>
            <a:r>
              <a:rPr lang="en-US" sz="1100" kern="1200" dirty="0">
                <a:solidFill>
                  <a:schemeClr val="tx1"/>
                </a:solidFill>
                <a:effectLst/>
                <a:latin typeface="+mn-lt"/>
                <a:ea typeface="+mn-ea"/>
                <a:cs typeface="+mn-cs"/>
              </a:rPr>
              <a:t>Demonstrate with manipulatives</a:t>
            </a:r>
          </a:p>
          <a:p>
            <a:r>
              <a:rPr lang="en-US" sz="1100" kern="1200" dirty="0">
                <a:solidFill>
                  <a:schemeClr val="tx1"/>
                </a:solidFill>
                <a:effectLst/>
                <a:latin typeface="+mn-lt"/>
                <a:ea typeface="+mn-ea"/>
                <a:cs typeface="+mn-cs"/>
              </a:rPr>
              <a:t>Low voice volume</a:t>
            </a:r>
          </a:p>
          <a:p>
            <a:r>
              <a:rPr lang="en-US" sz="1100" kern="1200" dirty="0">
                <a:solidFill>
                  <a:schemeClr val="tx1"/>
                </a:solidFill>
                <a:effectLst/>
                <a:latin typeface="+mn-lt"/>
                <a:ea typeface="+mn-ea"/>
                <a:cs typeface="+mn-cs"/>
              </a:rPr>
              <a:t>Use “First, Then” cards with pictures </a:t>
            </a:r>
          </a:p>
          <a:p>
            <a:r>
              <a:rPr lang="en-US" sz="1100" kern="1200" dirty="0">
                <a:solidFill>
                  <a:schemeClr val="tx1"/>
                </a:solidFill>
                <a:effectLst/>
                <a:latin typeface="+mn-lt"/>
                <a:ea typeface="+mn-ea"/>
                <a:cs typeface="+mn-cs"/>
              </a:rPr>
              <a:t>Tasks presented in small chunks</a:t>
            </a:r>
          </a:p>
          <a:p>
            <a:r>
              <a:rPr lang="en-US" sz="1100" kern="1200" dirty="0">
                <a:solidFill>
                  <a:schemeClr val="tx1"/>
                </a:solidFill>
                <a:effectLst/>
                <a:latin typeface="+mn-lt"/>
                <a:ea typeface="+mn-ea"/>
                <a:cs typeface="+mn-cs"/>
              </a:rPr>
              <a:t>Provide checklist of steps for tasks</a:t>
            </a:r>
          </a:p>
          <a:p>
            <a:r>
              <a:rPr lang="en-US" sz="1100" kern="1200" dirty="0">
                <a:solidFill>
                  <a:schemeClr val="tx1"/>
                </a:solidFill>
                <a:effectLst/>
                <a:latin typeface="+mn-lt"/>
                <a:ea typeface="+mn-ea"/>
                <a:cs typeface="+mn-cs"/>
              </a:rPr>
              <a:t>Provide visuals of expectations</a:t>
            </a:r>
          </a:p>
          <a:p>
            <a:r>
              <a:rPr lang="en-US" sz="1100" kern="1200" dirty="0">
                <a:solidFill>
                  <a:schemeClr val="tx1"/>
                </a:solidFill>
                <a:effectLst/>
                <a:latin typeface="+mn-lt"/>
                <a:ea typeface="+mn-ea"/>
                <a:cs typeface="+mn-cs"/>
              </a:rPr>
              <a:t>Use preferred activities for reinforcement</a:t>
            </a:r>
          </a:p>
          <a:p>
            <a:r>
              <a:rPr lang="en-US" sz="1100" kern="1200" dirty="0">
                <a:solidFill>
                  <a:schemeClr val="tx1"/>
                </a:solidFill>
                <a:effectLst/>
                <a:latin typeface="+mn-lt"/>
                <a:ea typeface="+mn-ea"/>
                <a:cs typeface="+mn-cs"/>
              </a:rPr>
              <a:t>Allow student to select </a:t>
            </a:r>
            <a:r>
              <a:rPr lang="en-US" sz="1100" kern="1200" dirty="0" err="1">
                <a:solidFill>
                  <a:schemeClr val="tx1"/>
                </a:solidFill>
                <a:effectLst/>
                <a:latin typeface="+mn-lt"/>
                <a:ea typeface="+mn-ea"/>
                <a:cs typeface="+mn-cs"/>
              </a:rPr>
              <a:t>reinforcers</a:t>
            </a:r>
            <a:endParaRPr lang="en-US" sz="1100" kern="1200" dirty="0">
              <a:solidFill>
                <a:schemeClr val="tx1"/>
              </a:solidFill>
              <a:effectLst/>
              <a:latin typeface="+mn-lt"/>
              <a:ea typeface="+mn-ea"/>
              <a:cs typeface="+mn-cs"/>
            </a:endParaRPr>
          </a:p>
          <a:p>
            <a:r>
              <a:rPr lang="en-US" sz="1100" kern="1200" dirty="0">
                <a:solidFill>
                  <a:schemeClr val="tx1"/>
                </a:solidFill>
                <a:effectLst/>
                <a:latin typeface="+mn-lt"/>
                <a:ea typeface="+mn-ea"/>
                <a:cs typeface="+mn-cs"/>
              </a:rPr>
              <a:t>Provide reinforcement chart with visuals of choices</a:t>
            </a:r>
          </a:p>
          <a:p>
            <a:r>
              <a:rPr lang="en-US" sz="1100" kern="1200" dirty="0">
                <a:solidFill>
                  <a:schemeClr val="tx1"/>
                </a:solidFill>
                <a:effectLst/>
                <a:latin typeface="+mn-lt"/>
                <a:ea typeface="+mn-ea"/>
                <a:cs typeface="+mn-cs"/>
              </a:rPr>
              <a:t>Primary language support in academics 	</a:t>
            </a:r>
          </a:p>
          <a:p>
            <a:r>
              <a:rPr lang="en-US" sz="1100" kern="1200" dirty="0">
                <a:solidFill>
                  <a:schemeClr val="tx1"/>
                </a:solidFill>
                <a:effectLst/>
                <a:latin typeface="+mn-lt"/>
                <a:ea typeface="+mn-ea"/>
                <a:cs typeface="+mn-cs"/>
              </a:rPr>
              <a:t>Use of Hearing Assistive Technology (HAT)</a:t>
            </a:r>
          </a:p>
          <a:p>
            <a:pPr lvl="0" rtl="0">
              <a:lnSpc>
                <a:spcPct val="115000"/>
              </a:lnSpc>
              <a:spcBef>
                <a:spcPts val="0"/>
              </a:spcBef>
              <a:buNone/>
            </a:pPr>
            <a:endParaRPr sz="1200" dirty="0">
              <a:solidFill>
                <a:srgbClr val="3C4743"/>
              </a:solidFill>
            </a:endParaRPr>
          </a:p>
        </p:txBody>
      </p:sp>
    </p:spTree>
    <p:extLst>
      <p:ext uri="{BB962C8B-B14F-4D97-AF65-F5344CB8AC3E}">
        <p14:creationId xmlns:p14="http://schemas.microsoft.com/office/powerpoint/2010/main" val="36420460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3783882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505099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Shape 3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9" name="Shape 3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2549206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2" name="Shape 3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3632015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Shape 4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81" name="Shape 4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91666"/>
              <a:buFont typeface="Arial"/>
              <a:buNone/>
            </a:pPr>
            <a:r>
              <a:rPr lang="en" sz="1200">
                <a:solidFill>
                  <a:srgbClr val="3C4743"/>
                </a:solidFill>
                <a:latin typeface="Calibri"/>
                <a:ea typeface="Calibri"/>
                <a:cs typeface="Calibri"/>
                <a:sym typeface="Calibri"/>
              </a:rPr>
              <a:t>As stated by the California Department of Education, “Eligible pupils shall be permitted to take the examination/test with accommodations if specified in the eligible pupil’s IEP or Section 504 Plan for use on the examination, standardized testing, or for use during classroom instruction and assessment”.</a:t>
            </a:r>
          </a:p>
          <a:p>
            <a:pPr lvl="0" rtl="0">
              <a:spcBef>
                <a:spcPts val="0"/>
              </a:spcBef>
              <a:buNone/>
            </a:pPr>
            <a:endParaRPr sz="1200">
              <a:solidFill>
                <a:srgbClr val="3C4743"/>
              </a:solidFill>
              <a:latin typeface="Calibri"/>
              <a:ea typeface="Calibri"/>
              <a:cs typeface="Calibri"/>
              <a:sym typeface="Calibri"/>
            </a:endParaRPr>
          </a:p>
        </p:txBody>
      </p:sp>
    </p:spTree>
    <p:extLst>
      <p:ext uri="{BB962C8B-B14F-4D97-AF65-F5344CB8AC3E}">
        <p14:creationId xmlns:p14="http://schemas.microsoft.com/office/powerpoint/2010/main" val="1394141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Shape 4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5" name="Shape 4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91666"/>
              <a:buFont typeface="Arial"/>
              <a:buNone/>
            </a:pPr>
            <a:r>
              <a:rPr lang="en" sz="1200">
                <a:solidFill>
                  <a:srgbClr val="3C4743"/>
                </a:solidFill>
                <a:latin typeface="Calibri"/>
                <a:ea typeface="Calibri"/>
                <a:cs typeface="Calibri"/>
                <a:sym typeface="Calibri"/>
              </a:rPr>
              <a:t>Curriculum modification is not limited to instructional modification, or content modification but includes a continuum of a wide range of modified educational components: the adapting or interpreting of a schools’ formal curriculum by teachers into learning objectives and units of learning activities judged most reasonable for an individual learner or particular group of learners. Curriculum modification involves change to a range of educational components in a curriculum such as content knowledge, method of instruction and student learning outcomes through the alteration of material and programs (Comfort, 1990, King-Sears, 2001).</a:t>
            </a:r>
          </a:p>
          <a:p>
            <a:pPr lvl="0" rtl="0">
              <a:lnSpc>
                <a:spcPct val="115000"/>
              </a:lnSpc>
              <a:spcBef>
                <a:spcPts val="0"/>
              </a:spcBef>
              <a:buNone/>
            </a:pPr>
            <a:endParaRPr sz="1200">
              <a:solidFill>
                <a:srgbClr val="3C4743"/>
              </a:solidFill>
              <a:latin typeface="Calibri"/>
              <a:ea typeface="Calibri"/>
              <a:cs typeface="Calibri"/>
              <a:sym typeface="Calibri"/>
            </a:endParaRPr>
          </a:p>
        </p:txBody>
      </p:sp>
    </p:spTree>
    <p:extLst>
      <p:ext uri="{BB962C8B-B14F-4D97-AF65-F5344CB8AC3E}">
        <p14:creationId xmlns:p14="http://schemas.microsoft.com/office/powerpoint/2010/main" val="870233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Shape 4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5" name="Shape 4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91666"/>
              <a:buFont typeface="Arial"/>
              <a:buNone/>
            </a:pPr>
            <a:r>
              <a:rPr lang="en" sz="1200">
                <a:solidFill>
                  <a:srgbClr val="3C4743"/>
                </a:solidFill>
                <a:latin typeface="Calibri"/>
                <a:ea typeface="Calibri"/>
                <a:cs typeface="Calibri"/>
                <a:sym typeface="Calibri"/>
              </a:rPr>
              <a:t>Curriculum modification is not limited to instructional modification, or content modification but includes a continuum of a wide range of modified educational components: the adapting or interpreting of a schools’ formal curriculum by teachers into learning objectives and units of learning activities judged most reasonable for an individual learner or particular group of learners. Curriculum modification involves change to a range of educational components in a curriculum such as content knowledge, method of instruction and student learning outcomes through the alteration of material and programs (Comfort, 1990, King-Sears, 2001).</a:t>
            </a:r>
          </a:p>
          <a:p>
            <a:pPr lvl="0" rtl="0">
              <a:lnSpc>
                <a:spcPct val="115000"/>
              </a:lnSpc>
              <a:spcBef>
                <a:spcPts val="0"/>
              </a:spcBef>
              <a:buNone/>
            </a:pPr>
            <a:endParaRPr sz="1200">
              <a:solidFill>
                <a:srgbClr val="3C4743"/>
              </a:solidFill>
              <a:latin typeface="Calibri"/>
              <a:ea typeface="Calibri"/>
              <a:cs typeface="Calibri"/>
              <a:sym typeface="Calibri"/>
            </a:endParaRPr>
          </a:p>
        </p:txBody>
      </p:sp>
    </p:spTree>
    <p:extLst>
      <p:ext uri="{BB962C8B-B14F-4D97-AF65-F5344CB8AC3E}">
        <p14:creationId xmlns:p14="http://schemas.microsoft.com/office/powerpoint/2010/main" val="3110961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Shape 6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10" name="Shape 6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dirty="0">
              <a:solidFill>
                <a:srgbClr val="3C4743"/>
              </a:solidFill>
            </a:endParaRPr>
          </a:p>
        </p:txBody>
      </p:sp>
    </p:spTree>
    <p:extLst>
      <p:ext uri="{BB962C8B-B14F-4D97-AF65-F5344CB8AC3E}">
        <p14:creationId xmlns:p14="http://schemas.microsoft.com/office/powerpoint/2010/main" val="38615367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Shape 6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10" name="Shape 6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1048080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91666"/>
              <a:buFont typeface="Arial"/>
              <a:buNone/>
            </a:pPr>
            <a:r>
              <a:rPr lang="en" sz="1200" dirty="0">
                <a:solidFill>
                  <a:srgbClr val="3C4743"/>
                </a:solidFill>
                <a:latin typeface="Calibri"/>
                <a:ea typeface="Calibri"/>
                <a:cs typeface="Calibri"/>
                <a:sym typeface="Calibri"/>
              </a:rPr>
              <a:t>ESSA has replaced NCLB in federal language. In many cases, children with disabilities will need appropriate supports in order to successfully progress in the general curriculum, participate in State and district-wide assessment programs, achieve the measurable goals in their IEPs and be educated together with their nondisabled peers. Accordingly the IDEA requires the IEP team to determine and the public agency to provide, the accommodations and modifications, supports and supplementary aids and services needed by each child with a disability to successfully be involved in and progress in the general curriculum achieve the goals of the IEP and successfully demonstrate his or her competencies in State and district-wide assessments.</a:t>
            </a:r>
          </a:p>
          <a:p>
            <a:pPr lvl="0" rtl="0">
              <a:lnSpc>
                <a:spcPct val="115000"/>
              </a:lnSpc>
              <a:spcBef>
                <a:spcPts val="0"/>
              </a:spcBef>
              <a:buNone/>
            </a:pPr>
            <a:endParaRPr sz="1200" dirty="0">
              <a:solidFill>
                <a:srgbClr val="3C4743"/>
              </a:solidFill>
            </a:endParaRPr>
          </a:p>
        </p:txBody>
      </p:sp>
    </p:spTree>
    <p:extLst>
      <p:ext uri="{BB962C8B-B14F-4D97-AF65-F5344CB8AC3E}">
        <p14:creationId xmlns:p14="http://schemas.microsoft.com/office/powerpoint/2010/main" val="2951888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5"/>
        <p:cNvGrpSpPr/>
        <p:nvPr/>
      </p:nvGrpSpPr>
      <p:grpSpPr>
        <a:xfrm>
          <a:off x="0" y="0"/>
          <a:ext cx="0" cy="0"/>
          <a:chOff x="0" y="0"/>
          <a:chExt cx="0" cy="0"/>
        </a:xfrm>
      </p:grpSpPr>
      <p:sp>
        <p:nvSpPr>
          <p:cNvPr id="626" name="Shape 6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27" name="Shape 6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530064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8" name="Shape 1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915793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82" name="Shape 1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r>
              <a:rPr lang="en" sz="1200">
                <a:solidFill>
                  <a:srgbClr val="3C4743"/>
                </a:solidFill>
                <a:latin typeface="Calibri"/>
                <a:ea typeface="Calibri"/>
                <a:cs typeface="Calibri"/>
                <a:sym typeface="Calibri"/>
              </a:rPr>
              <a:t>Curriculum modification is not limited to instructional modification, or content modification but includes a continuum of a wide range of modified educational components: the adapting or interpreting of a schools’ formal curriculum by teachers into learning objectives and units of learning activities judged most reasonable for an individual learner or particular group of learners. Curriculum modification involves change to a range of educational components in a curriculum such as content knowledge, method of instruction and student learning outcomes through the alteration of material and programs (Comfort, 1990, King-Sears, 2001).</a:t>
            </a:r>
          </a:p>
          <a:p>
            <a:pPr lvl="0" rtl="0">
              <a:lnSpc>
                <a:spcPct val="115000"/>
              </a:lnSpc>
              <a:spcBef>
                <a:spcPts val="0"/>
              </a:spcBef>
              <a:buNone/>
            </a:pPr>
            <a:endParaRPr sz="1200">
              <a:solidFill>
                <a:srgbClr val="3C4743"/>
              </a:solidFill>
              <a:latin typeface="Calibri"/>
              <a:ea typeface="Calibri"/>
              <a:cs typeface="Calibri"/>
              <a:sym typeface="Calibri"/>
            </a:endParaRPr>
          </a:p>
        </p:txBody>
      </p:sp>
    </p:spTree>
    <p:extLst>
      <p:ext uri="{BB962C8B-B14F-4D97-AF65-F5344CB8AC3E}">
        <p14:creationId xmlns:p14="http://schemas.microsoft.com/office/powerpoint/2010/main" val="3601851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9" name="Shape 1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91666"/>
              <a:buFont typeface="Arial"/>
              <a:buNone/>
            </a:pPr>
            <a:r>
              <a:rPr lang="en" sz="1200" dirty="0">
                <a:solidFill>
                  <a:srgbClr val="3C4743"/>
                </a:solidFill>
                <a:latin typeface="Calibri"/>
                <a:ea typeface="Calibri"/>
                <a:cs typeface="Calibri"/>
                <a:sym typeface="Calibri"/>
              </a:rPr>
              <a:t>An accommodation allows a student to complete the same assignment or test as other students, but with a change in the timing, formatting, setting, scheduling, response and/or presentation. This accommodation does not alter in any significant way what the test or assignment measures.</a:t>
            </a:r>
          </a:p>
          <a:p>
            <a:pPr lvl="0" rtl="0">
              <a:lnSpc>
                <a:spcPct val="115000"/>
              </a:lnSpc>
              <a:spcBef>
                <a:spcPts val="0"/>
              </a:spcBef>
              <a:buClr>
                <a:schemeClr val="dk1"/>
              </a:buClr>
              <a:buSzPct val="91666"/>
              <a:buFont typeface="Arial"/>
              <a:buNone/>
            </a:pPr>
            <a:r>
              <a:rPr lang="en" sz="1200" dirty="0">
                <a:solidFill>
                  <a:srgbClr val="3C4743"/>
                </a:solidFill>
                <a:latin typeface="Calibri"/>
                <a:ea typeface="Calibri"/>
                <a:cs typeface="Calibri"/>
                <a:sym typeface="Calibri"/>
              </a:rPr>
              <a:t>A modification is an adjustment to an assignment or a test that changes the standard or what the test or assignment is supposed to  measure.</a:t>
            </a:r>
          </a:p>
          <a:p>
            <a:pPr lvl="0" rtl="0">
              <a:lnSpc>
                <a:spcPct val="115000"/>
              </a:lnSpc>
              <a:spcBef>
                <a:spcPts val="0"/>
              </a:spcBef>
              <a:buClr>
                <a:schemeClr val="dk1"/>
              </a:buClr>
              <a:buSzPct val="91666"/>
              <a:buFont typeface="Arial"/>
              <a:buNone/>
            </a:pPr>
            <a:r>
              <a:rPr lang="en" sz="1200" dirty="0">
                <a:solidFill>
                  <a:srgbClr val="3C4743"/>
                </a:solidFill>
                <a:latin typeface="Calibri"/>
                <a:ea typeface="Calibri"/>
                <a:cs typeface="Calibri"/>
                <a:sym typeface="Calibri"/>
              </a:rPr>
              <a:t>Needed modifications and accommodations should be written into a student’s Individualized Education Program (IEP) or Section 504 Plan. These  changes should be chosen to fit the student’s individual needs. It’s important to include the student, if appropriate, when discussing needed accommodations and modifications.</a:t>
            </a:r>
          </a:p>
          <a:p>
            <a:pPr lvl="0" rtl="0">
              <a:lnSpc>
                <a:spcPct val="115000"/>
              </a:lnSpc>
              <a:spcBef>
                <a:spcPts val="0"/>
              </a:spcBef>
              <a:buNone/>
            </a:pPr>
            <a:endParaRPr sz="1200" dirty="0">
              <a:solidFill>
                <a:srgbClr val="3C4743"/>
              </a:solidFill>
            </a:endParaRPr>
          </a:p>
        </p:txBody>
      </p:sp>
    </p:spTree>
    <p:extLst>
      <p:ext uri="{BB962C8B-B14F-4D97-AF65-F5344CB8AC3E}">
        <p14:creationId xmlns:p14="http://schemas.microsoft.com/office/powerpoint/2010/main" val="919602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5"/>
        <p:cNvGrpSpPr/>
        <p:nvPr/>
      </p:nvGrpSpPr>
      <p:grpSpPr>
        <a:xfrm>
          <a:off x="0" y="0"/>
          <a:ext cx="0" cy="0"/>
          <a:chOff x="0" y="0"/>
          <a:chExt cx="0" cy="0"/>
        </a:xfrm>
      </p:grpSpPr>
      <p:sp>
        <p:nvSpPr>
          <p:cNvPr id="456" name="Shape 4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7" name="Shape 4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2302265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Shape 3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0" name="Shape 4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dirty="0">
              <a:solidFill>
                <a:srgbClr val="3C4743"/>
              </a:solidFill>
            </a:endParaRPr>
          </a:p>
        </p:txBody>
      </p:sp>
    </p:spTree>
    <p:extLst>
      <p:ext uri="{BB962C8B-B14F-4D97-AF65-F5344CB8AC3E}">
        <p14:creationId xmlns:p14="http://schemas.microsoft.com/office/powerpoint/2010/main" val="687871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6" name="Shape 2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567404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Shape 3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9" name="Shape 3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endParaRPr sz="1200">
              <a:solidFill>
                <a:srgbClr val="3C4743"/>
              </a:solidFill>
            </a:endParaRPr>
          </a:p>
        </p:txBody>
      </p:sp>
    </p:spTree>
    <p:extLst>
      <p:ext uri="{BB962C8B-B14F-4D97-AF65-F5344CB8AC3E}">
        <p14:creationId xmlns:p14="http://schemas.microsoft.com/office/powerpoint/2010/main" val="4136250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2111123"/>
            <a:ext cx="7772400" cy="1546500"/>
          </a:xfrm>
          <a:prstGeom prst="rect">
            <a:avLst/>
          </a:prstGeom>
        </p:spPr>
        <p:txBody>
          <a:bodyPr lIns="91425" tIns="91425" rIns="91425" b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10" name="Shape 10"/>
          <p:cNvSpPr txBox="1">
            <a:spLocks noGrp="1"/>
          </p:cNvSpPr>
          <p:nvPr>
            <p:ph type="subTitle" idx="1"/>
          </p:nvPr>
        </p:nvSpPr>
        <p:spPr>
          <a:xfrm>
            <a:off x="685800" y="3786737"/>
            <a:ext cx="7772400" cy="1046400"/>
          </a:xfrm>
          <a:prstGeom prst="rect">
            <a:avLst/>
          </a:prstGeom>
        </p:spPr>
        <p:txBody>
          <a:bodyPr lIns="91425" tIns="91425" rIns="91425" bIns="91425" anchor="t" anchorCtr="0"/>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a:endParaRPr/>
          </a:p>
        </p:txBody>
      </p:sp>
      <p:sp>
        <p:nvSpPr>
          <p:cNvPr id="11" name="Shape 11"/>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457200" y="274637"/>
            <a:ext cx="8229600" cy="11430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4" name="Shape 14"/>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5" name="Shape 15"/>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74637"/>
            <a:ext cx="8229600" cy="11430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457200" y="1600200"/>
            <a:ext cx="39945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body" idx="2"/>
          </p:nvPr>
        </p:nvSpPr>
        <p:spPr>
          <a:xfrm>
            <a:off x="4692273" y="1600200"/>
            <a:ext cx="39945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0" name="Shape 20"/>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74637"/>
            <a:ext cx="8229600" cy="11430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24"/>
        <p:cNvGrpSpPr/>
        <p:nvPr/>
      </p:nvGrpSpPr>
      <p:grpSpPr>
        <a:xfrm>
          <a:off x="0" y="0"/>
          <a:ext cx="0" cy="0"/>
          <a:chOff x="0" y="0"/>
          <a:chExt cx="0" cy="0"/>
        </a:xfrm>
      </p:grpSpPr>
      <p:sp>
        <p:nvSpPr>
          <p:cNvPr id="25" name="Shape 25"/>
          <p:cNvSpPr txBox="1">
            <a:spLocks noGrp="1"/>
          </p:cNvSpPr>
          <p:nvPr>
            <p:ph type="body" idx="1"/>
          </p:nvPr>
        </p:nvSpPr>
        <p:spPr>
          <a:xfrm>
            <a:off x="457200" y="5875078"/>
            <a:ext cx="8229600" cy="692700"/>
          </a:xfrm>
          <a:prstGeom prst="rect">
            <a:avLst/>
          </a:prstGeom>
        </p:spPr>
        <p:txBody>
          <a:bodyPr lIns="91425" tIns="91425" rIns="91425" bIns="91425" anchor="t" anchorCtr="0"/>
          <a:lstStyle>
            <a:lvl1pPr algn="ctr">
              <a:spcBef>
                <a:spcPts val="360"/>
              </a:spcBef>
              <a:buSzPct val="100000"/>
              <a:buNone/>
              <a:defRPr sz="1800"/>
            </a:lvl1pPr>
          </a:lstStyle>
          <a:p>
            <a:endParaRPr/>
          </a:p>
        </p:txBody>
      </p:sp>
      <p:sp>
        <p:nvSpPr>
          <p:cNvPr id="26" name="Shape 26"/>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7"/>
        <p:cNvGrpSpPr/>
        <p:nvPr/>
      </p:nvGrpSpPr>
      <p:grpSpPr>
        <a:xfrm>
          <a:off x="0" y="0"/>
          <a:ext cx="0" cy="0"/>
          <a:chOff x="0" y="0"/>
          <a:chExt cx="0" cy="0"/>
        </a:xfrm>
      </p:grpSpPr>
      <p:sp>
        <p:nvSpPr>
          <p:cNvPr id="28" name="Shape 28"/>
          <p:cNvSpPr txBox="1">
            <a:spLocks noGrp="1"/>
          </p:cNvSpPr>
          <p:nvPr>
            <p:ph type="sldNum" idx="12"/>
          </p:nvPr>
        </p:nvSpPr>
        <p:spPr>
          <a:xfrm>
            <a:off x="8556791" y="6333134"/>
            <a:ext cx="548699" cy="524699"/>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spcBef>
                <a:spcPts val="0"/>
              </a:spcBef>
              <a:buClr>
                <a:schemeClr val="dk1"/>
              </a:buClr>
              <a:buSzPct val="100000"/>
              <a:buNone/>
              <a:defRPr sz="3600" b="1">
                <a:solidFill>
                  <a:schemeClr val="dk1"/>
                </a:solidFill>
              </a:defRPr>
            </a:lvl1pPr>
            <a:lvl2pPr>
              <a:spcBef>
                <a:spcPts val="0"/>
              </a:spcBef>
              <a:buClr>
                <a:schemeClr val="dk1"/>
              </a:buClr>
              <a:buSzPct val="100000"/>
              <a:buNone/>
              <a:defRPr sz="3600" b="1">
                <a:solidFill>
                  <a:schemeClr val="dk1"/>
                </a:solidFill>
              </a:defRPr>
            </a:lvl2pPr>
            <a:lvl3pPr>
              <a:spcBef>
                <a:spcPts val="0"/>
              </a:spcBef>
              <a:buClr>
                <a:schemeClr val="dk1"/>
              </a:buClr>
              <a:buSzPct val="100000"/>
              <a:buNone/>
              <a:defRPr sz="3600" b="1">
                <a:solidFill>
                  <a:schemeClr val="dk1"/>
                </a:solidFill>
              </a:defRPr>
            </a:lvl3pPr>
            <a:lvl4pPr>
              <a:spcBef>
                <a:spcPts val="0"/>
              </a:spcBef>
              <a:buClr>
                <a:schemeClr val="dk1"/>
              </a:buClr>
              <a:buSzPct val="100000"/>
              <a:buNone/>
              <a:defRPr sz="3600" b="1">
                <a:solidFill>
                  <a:schemeClr val="dk1"/>
                </a:solidFill>
              </a:defRPr>
            </a:lvl4pPr>
            <a:lvl5pPr>
              <a:spcBef>
                <a:spcPts val="0"/>
              </a:spcBef>
              <a:buClr>
                <a:schemeClr val="dk1"/>
              </a:buClr>
              <a:buSzPct val="100000"/>
              <a:buNone/>
              <a:defRPr sz="3600" b="1">
                <a:solidFill>
                  <a:schemeClr val="dk1"/>
                </a:solidFill>
              </a:defRPr>
            </a:lvl5pPr>
            <a:lvl6pPr>
              <a:spcBef>
                <a:spcPts val="0"/>
              </a:spcBef>
              <a:buClr>
                <a:schemeClr val="dk1"/>
              </a:buClr>
              <a:buSzPct val="100000"/>
              <a:buNone/>
              <a:defRPr sz="3600" b="1">
                <a:solidFill>
                  <a:schemeClr val="dk1"/>
                </a:solidFill>
              </a:defRPr>
            </a:lvl6pPr>
            <a:lvl7pPr>
              <a:spcBef>
                <a:spcPts val="0"/>
              </a:spcBef>
              <a:buClr>
                <a:schemeClr val="dk1"/>
              </a:buClr>
              <a:buSzPct val="100000"/>
              <a:buNone/>
              <a:defRPr sz="3600" b="1">
                <a:solidFill>
                  <a:schemeClr val="dk1"/>
                </a:solidFill>
              </a:defRPr>
            </a:lvl7pPr>
            <a:lvl8pPr>
              <a:spcBef>
                <a:spcPts val="0"/>
              </a:spcBef>
              <a:buClr>
                <a:schemeClr val="dk1"/>
              </a:buClr>
              <a:buSzPct val="100000"/>
              <a:buNone/>
              <a:defRPr sz="3600" b="1">
                <a:solidFill>
                  <a:schemeClr val="dk1"/>
                </a:solidFill>
              </a:defRPr>
            </a:lvl8pPr>
            <a:lvl9pPr>
              <a:spcBef>
                <a:spcPts val="0"/>
              </a:spcBef>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
        <p:nvSpPr>
          <p:cNvPr id="7" name="Shape 7"/>
          <p:cNvSpPr txBox="1">
            <a:spLocks noGrp="1"/>
          </p:cNvSpPr>
          <p:nvPr>
            <p:ph type="sldNum" idx="12"/>
          </p:nvPr>
        </p:nvSpPr>
        <p:spPr>
          <a:xfrm>
            <a:off x="8556791" y="6333134"/>
            <a:ext cx="548699" cy="524699"/>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pPr>
                <a:spcBef>
                  <a:spcPts val="0"/>
                </a:spcBef>
                <a:buNone/>
              </a:pPr>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pic>
        <p:nvPicPr>
          <p:cNvPr id="30" name="Shape 30"/>
          <p:cNvPicPr preferRelativeResize="0"/>
          <p:nvPr/>
        </p:nvPicPr>
        <p:blipFill>
          <a:blip r:embed="rId3">
            <a:alphaModFix/>
          </a:blip>
          <a:stretch>
            <a:fillRect/>
          </a:stretch>
        </p:blipFill>
        <p:spPr>
          <a:xfrm>
            <a:off x="0" y="0"/>
            <a:ext cx="9143998" cy="6857999"/>
          </a:xfrm>
          <a:prstGeom prst="rect">
            <a:avLst/>
          </a:prstGeom>
          <a:noFill/>
          <a:ln>
            <a:noFill/>
          </a:ln>
        </p:spPr>
      </p:pic>
      <p:sp>
        <p:nvSpPr>
          <p:cNvPr id="31" name="Shape 31"/>
          <p:cNvSpPr txBox="1"/>
          <p:nvPr/>
        </p:nvSpPr>
        <p:spPr>
          <a:xfrm>
            <a:off x="697650" y="2606300"/>
            <a:ext cx="7581899" cy="884700"/>
          </a:xfrm>
          <a:prstGeom prst="rect">
            <a:avLst/>
          </a:prstGeom>
          <a:noFill/>
          <a:ln>
            <a:noFill/>
          </a:ln>
        </p:spPr>
        <p:txBody>
          <a:bodyPr lIns="91425" tIns="91425" rIns="91425" bIns="91425" anchor="t" anchorCtr="0">
            <a:noAutofit/>
          </a:bodyPr>
          <a:lstStyle/>
          <a:p>
            <a:pPr>
              <a:spcBef>
                <a:spcPts val="0"/>
              </a:spcBef>
              <a:buNone/>
            </a:pPr>
            <a:endParaRPr/>
          </a:p>
        </p:txBody>
      </p:sp>
      <p:sp>
        <p:nvSpPr>
          <p:cNvPr id="32" name="Shape 32"/>
          <p:cNvSpPr/>
          <p:nvPr/>
        </p:nvSpPr>
        <p:spPr>
          <a:xfrm rot="10800000">
            <a:off x="188995" y="526550"/>
            <a:ext cx="1460999" cy="1763999"/>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 name="Shape 33"/>
          <p:cNvSpPr/>
          <p:nvPr/>
        </p:nvSpPr>
        <p:spPr>
          <a:xfrm rot="10800000">
            <a:off x="1649995" y="526550"/>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 name="Shape 34"/>
          <p:cNvSpPr/>
          <p:nvPr/>
        </p:nvSpPr>
        <p:spPr>
          <a:xfrm rot="10800000">
            <a:off x="3110996" y="526550"/>
            <a:ext cx="1460999" cy="1763999"/>
          </a:xfrm>
          <a:prstGeom prst="triangle">
            <a:avLst>
              <a:gd name="adj" fmla="val 50000"/>
            </a:avLst>
          </a:prstGeom>
          <a:solidFill>
            <a:srgbClr val="99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5" name="Shape 35"/>
          <p:cNvSpPr/>
          <p:nvPr/>
        </p:nvSpPr>
        <p:spPr>
          <a:xfrm rot="10800000">
            <a:off x="4571996" y="526550"/>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6" name="Shape 36"/>
          <p:cNvSpPr/>
          <p:nvPr/>
        </p:nvSpPr>
        <p:spPr>
          <a:xfrm rot="10800000">
            <a:off x="6032996" y="526550"/>
            <a:ext cx="1460999" cy="1763999"/>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7" name="Shape 37"/>
          <p:cNvSpPr/>
          <p:nvPr/>
        </p:nvSpPr>
        <p:spPr>
          <a:xfrm>
            <a:off x="0" y="0"/>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38" name="Shape 38"/>
          <p:cNvSpPr/>
          <p:nvPr/>
        </p:nvSpPr>
        <p:spPr>
          <a:xfrm rot="10800000">
            <a:off x="7493996" y="520984"/>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9" name="Shape 39"/>
          <p:cNvSpPr/>
          <p:nvPr/>
        </p:nvSpPr>
        <p:spPr>
          <a:xfrm>
            <a:off x="7814400" y="0"/>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0" name="Shape 40"/>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1" name="Shape 41"/>
          <p:cNvSpPr txBox="1"/>
          <p:nvPr/>
        </p:nvSpPr>
        <p:spPr>
          <a:xfrm>
            <a:off x="2923304" y="5711947"/>
            <a:ext cx="3109172" cy="601894"/>
          </a:xfrm>
          <a:prstGeom prst="rect">
            <a:avLst/>
          </a:prstGeom>
          <a:noFill/>
          <a:ln>
            <a:noFill/>
          </a:ln>
        </p:spPr>
        <p:txBody>
          <a:bodyPr lIns="91425" tIns="91425" rIns="91425" bIns="91425" anchor="t" anchorCtr="0">
            <a:noAutofit/>
          </a:bodyPr>
          <a:lstStyle/>
          <a:p>
            <a:r>
              <a:rPr lang="en" sz="1800" dirty="0">
                <a:solidFill>
                  <a:srgbClr val="FFFFFF"/>
                </a:solidFill>
                <a:latin typeface="Baskerville Old Face" panose="02020602080505020303" pitchFamily="18" charset="0"/>
                <a:ea typeface="Coming Soon"/>
                <a:cs typeface="Coming Soon"/>
                <a:sym typeface="Coming Soon"/>
              </a:rPr>
              <a:t>      Ventura C</a:t>
            </a:r>
            <a:r>
              <a:rPr lang="en-US" sz="1800" dirty="0">
                <a:solidFill>
                  <a:srgbClr val="FFFFFF"/>
                </a:solidFill>
                <a:latin typeface="Baskerville Old Face" panose="02020602080505020303" pitchFamily="18" charset="0"/>
                <a:ea typeface="Coming Soon"/>
                <a:cs typeface="Coming Soon"/>
                <a:sym typeface="Coming Soon"/>
              </a:rPr>
              <a:t>o</a:t>
            </a:r>
            <a:r>
              <a:rPr lang="en" sz="1800" dirty="0">
                <a:solidFill>
                  <a:srgbClr val="FFFFFF"/>
                </a:solidFill>
                <a:latin typeface="Baskerville Old Face" panose="02020602080505020303" pitchFamily="18" charset="0"/>
                <a:ea typeface="Coming Soon"/>
                <a:cs typeface="Coming Soon"/>
                <a:sym typeface="Coming Soon"/>
              </a:rPr>
              <a:t>unty SELPA</a:t>
            </a:r>
          </a:p>
          <a:p>
            <a:pPr>
              <a:spcBef>
                <a:spcPts val="0"/>
              </a:spcBef>
              <a:buNone/>
            </a:pPr>
            <a:endParaRPr lang="en" sz="3600" dirty="0">
              <a:solidFill>
                <a:srgbClr val="FFFFFF"/>
              </a:solidFill>
              <a:latin typeface="Dancing Script"/>
              <a:ea typeface="Dancing Script"/>
              <a:cs typeface="Dancing Script"/>
              <a:sym typeface="Dancing Script"/>
            </a:endParaRPr>
          </a:p>
        </p:txBody>
      </p:sp>
      <p:sp>
        <p:nvSpPr>
          <p:cNvPr id="42" name="Shape 42"/>
          <p:cNvSpPr txBox="1"/>
          <p:nvPr/>
        </p:nvSpPr>
        <p:spPr>
          <a:xfrm>
            <a:off x="508647" y="2133034"/>
            <a:ext cx="7116792" cy="3285960"/>
          </a:xfrm>
          <a:prstGeom prst="rect">
            <a:avLst/>
          </a:prstGeom>
          <a:noFill/>
          <a:ln>
            <a:noFill/>
          </a:ln>
        </p:spPr>
        <p:txBody>
          <a:bodyPr lIns="91425" tIns="91425" rIns="91425" bIns="91425" anchor="t" anchorCtr="0">
            <a:noAutofit/>
          </a:bodyPr>
          <a:lstStyle/>
          <a:p>
            <a:pPr algn="ctr" rtl="0">
              <a:spcBef>
                <a:spcPts val="0"/>
              </a:spcBef>
              <a:buNone/>
            </a:pPr>
            <a:r>
              <a:rPr lang="en" sz="3600" dirty="0">
                <a:solidFill>
                  <a:schemeClr val="tx1"/>
                </a:solidFill>
                <a:latin typeface="Baskerville Old Face" panose="02020602080505020303" pitchFamily="18" charset="0"/>
                <a:ea typeface="Calligraffitti"/>
                <a:cs typeface="Calligraffitti"/>
                <a:sym typeface="Calligraffitti"/>
              </a:rPr>
              <a:t>Accommodations</a:t>
            </a:r>
            <a:r>
              <a:rPr lang="en" sz="6000" dirty="0">
                <a:solidFill>
                  <a:schemeClr val="tx1"/>
                </a:solidFill>
                <a:latin typeface="Calligraffitti"/>
                <a:ea typeface="Calligraffitti"/>
                <a:cs typeface="Calligraffitti"/>
                <a:sym typeface="Calligraffitti"/>
              </a:rPr>
              <a:t> </a:t>
            </a:r>
            <a:r>
              <a:rPr lang="en" sz="3600" dirty="0">
                <a:solidFill>
                  <a:schemeClr val="tx1"/>
                </a:solidFill>
                <a:latin typeface="Baskerville Old Face" panose="02020602080505020303" pitchFamily="18" charset="0"/>
                <a:ea typeface="Calligraffitti"/>
                <a:cs typeface="Calligraffitti"/>
                <a:sym typeface="Calligraffitti"/>
              </a:rPr>
              <a:t>&amp;</a:t>
            </a:r>
            <a:r>
              <a:rPr lang="en" sz="6000" dirty="0">
                <a:solidFill>
                  <a:schemeClr val="tx1"/>
                </a:solidFill>
                <a:latin typeface="Calligraffitti"/>
                <a:ea typeface="Calligraffitti"/>
                <a:cs typeface="Calligraffitti"/>
                <a:sym typeface="Calligraffitti"/>
              </a:rPr>
              <a:t> </a:t>
            </a:r>
            <a:r>
              <a:rPr lang="en" sz="3600" dirty="0">
                <a:solidFill>
                  <a:schemeClr val="tx1"/>
                </a:solidFill>
                <a:latin typeface="Baskerville Old Face" panose="02020602080505020303" pitchFamily="18" charset="0"/>
                <a:ea typeface="Calligraffitti"/>
                <a:cs typeface="Calligraffitti"/>
                <a:sym typeface="Calligraffitti"/>
              </a:rPr>
              <a:t>Modifications </a:t>
            </a:r>
          </a:p>
          <a:p>
            <a:pPr algn="ctr" rtl="0">
              <a:spcBef>
                <a:spcPts val="0"/>
              </a:spcBef>
              <a:buNone/>
            </a:pPr>
            <a:r>
              <a:rPr lang="en" sz="3600" dirty="0">
                <a:solidFill>
                  <a:schemeClr val="tx1"/>
                </a:solidFill>
                <a:latin typeface="Baskerville Old Face" panose="02020602080505020303" pitchFamily="18" charset="0"/>
                <a:ea typeface="Calligraffitti"/>
                <a:cs typeface="Calligraffitti"/>
                <a:sym typeface="Calligraffitti"/>
              </a:rPr>
              <a:t>in the </a:t>
            </a:r>
          </a:p>
          <a:p>
            <a:pPr algn="ctr" rtl="0">
              <a:spcBef>
                <a:spcPts val="0"/>
              </a:spcBef>
              <a:buNone/>
            </a:pPr>
            <a:r>
              <a:rPr lang="en" sz="3600" dirty="0">
                <a:solidFill>
                  <a:schemeClr val="tx1"/>
                </a:solidFill>
                <a:latin typeface="Baskerville Old Face" panose="02020602080505020303" pitchFamily="18" charset="0"/>
                <a:ea typeface="Calligraffitti"/>
                <a:cs typeface="Calligraffitti"/>
                <a:sym typeface="Calligraffitti"/>
              </a:rPr>
              <a:t>General Education C</a:t>
            </a:r>
            <a:r>
              <a:rPr lang="en-US" sz="3600" dirty="0">
                <a:solidFill>
                  <a:schemeClr val="tx1"/>
                </a:solidFill>
                <a:latin typeface="Baskerville Old Face" panose="02020602080505020303" pitchFamily="18" charset="0"/>
                <a:ea typeface="Calligraffitti"/>
                <a:cs typeface="Calligraffitti"/>
                <a:sym typeface="Calligraffitti"/>
              </a:rPr>
              <a:t>l</a:t>
            </a:r>
            <a:r>
              <a:rPr lang="en" sz="3600" dirty="0">
                <a:solidFill>
                  <a:schemeClr val="tx1"/>
                </a:solidFill>
                <a:latin typeface="Baskerville Old Face" panose="02020602080505020303" pitchFamily="18" charset="0"/>
                <a:ea typeface="Calligraffitti"/>
                <a:cs typeface="Calligraffitti"/>
                <a:sym typeface="Calligraffitti"/>
              </a:rPr>
              <a:t>assroom </a:t>
            </a:r>
          </a:p>
          <a:p>
            <a:pPr rtl="0">
              <a:spcBef>
                <a:spcPts val="0"/>
              </a:spcBef>
              <a:buNone/>
            </a:pPr>
            <a:endParaRPr sz="2400" dirty="0">
              <a:solidFill>
                <a:srgbClr val="FFFFFF"/>
              </a:solidFill>
              <a:latin typeface="Coming Soon"/>
              <a:ea typeface="Coming Soon"/>
              <a:cs typeface="Coming Soon"/>
              <a:sym typeface="Coming Soon"/>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324" name="Shape 324"/>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25" name="Shape 325"/>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326" name="Shape 326"/>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327" name="Shape 327"/>
          <p:cNvPicPr preferRelativeResize="0"/>
          <p:nvPr/>
        </p:nvPicPr>
        <p:blipFill>
          <a:blip r:embed="rId3">
            <a:alphaModFix/>
          </a:blip>
          <a:stretch>
            <a:fillRect/>
          </a:stretch>
        </p:blipFill>
        <p:spPr>
          <a:xfrm>
            <a:off x="0" y="-119920"/>
            <a:ext cx="9144000" cy="6977920"/>
          </a:xfrm>
          <a:prstGeom prst="rect">
            <a:avLst/>
          </a:prstGeom>
          <a:noFill/>
          <a:ln>
            <a:noFill/>
          </a:ln>
        </p:spPr>
      </p:pic>
      <p:sp>
        <p:nvSpPr>
          <p:cNvPr id="328" name="Shape 328"/>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329" name="Shape 329"/>
          <p:cNvSpPr/>
          <p:nvPr/>
        </p:nvSpPr>
        <p:spPr>
          <a:xfrm rot="8699126">
            <a:off x="272213" y="1158946"/>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0" name="Shape 330"/>
          <p:cNvSpPr/>
          <p:nvPr/>
        </p:nvSpPr>
        <p:spPr>
          <a:xfrm rot="8699126">
            <a:off x="1088223" y="704199"/>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1" name="Shape 331"/>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3" name="Shape 333"/>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4" name="Shape 334"/>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5" name="Shape 335"/>
          <p:cNvSpPr/>
          <p:nvPr/>
        </p:nvSpPr>
        <p:spPr>
          <a:xfrm rot="-2026397">
            <a:off x="1223693" y="940195"/>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336" name="Shape 336"/>
          <p:cNvSpPr/>
          <p:nvPr/>
        </p:nvSpPr>
        <p:spPr>
          <a:xfrm>
            <a:off x="7414502"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7" name="Shape 337"/>
          <p:cNvSpPr txBox="1"/>
          <p:nvPr/>
        </p:nvSpPr>
        <p:spPr>
          <a:xfrm>
            <a:off x="3282747" y="612091"/>
            <a:ext cx="6228600"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Teacher Directions</a:t>
            </a:r>
          </a:p>
        </p:txBody>
      </p:sp>
      <p:sp>
        <p:nvSpPr>
          <p:cNvPr id="338" name="Shape 338"/>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9" name="Shape 339"/>
          <p:cNvSpPr/>
          <p:nvPr/>
        </p:nvSpPr>
        <p:spPr>
          <a:xfrm>
            <a:off x="8154027" y="10222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0" name="Shape 340"/>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1" name="Shape 341"/>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2" name="Shape 342"/>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3" name="Shape 343"/>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4" name="Shape 344"/>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5" name="Shape 345"/>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6" name="Shape 346"/>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7" name="Shape 347"/>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9" name="Shape 349"/>
          <p:cNvSpPr txBox="1"/>
          <p:nvPr/>
        </p:nvSpPr>
        <p:spPr>
          <a:xfrm>
            <a:off x="1064691" y="1980984"/>
            <a:ext cx="7692300" cy="4172631"/>
          </a:xfrm>
          <a:prstGeom prst="rect">
            <a:avLst/>
          </a:prstGeom>
          <a:noFill/>
          <a:ln>
            <a:noFill/>
          </a:ln>
        </p:spPr>
        <p:txBody>
          <a:bodyPr lIns="91425" tIns="91425" rIns="91425" bIns="91425" anchor="ctr" anchorCtr="0">
            <a:noAutofit/>
          </a:bodyPr>
          <a:lstStyle/>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Simple/repetitive/one word directions</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Directions given through visual cues</a:t>
            </a:r>
          </a:p>
          <a:p>
            <a:pPr marL="457200" lvl="0" indent="-381000" rtl="0">
              <a:spcBef>
                <a:spcPts val="0"/>
              </a:spcBef>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Q</a:t>
            </a:r>
            <a:r>
              <a:rPr lang="en" sz="2400" dirty="0">
                <a:solidFill>
                  <a:srgbClr val="FFFFFF"/>
                </a:solidFill>
                <a:latin typeface="Baskerville Old Face" panose="02020602080505020303" pitchFamily="18" charset="0"/>
                <a:ea typeface="Coming Soon"/>
                <a:cs typeface="Coming Soon"/>
                <a:sym typeface="Coming Soon"/>
              </a:rPr>
              <a:t>uestions/items presented orally</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Answer choices read aloud</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Fewer items on a page</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Text on tape/cd</a:t>
            </a:r>
          </a:p>
          <a:p>
            <a:pPr marL="457200" lvl="0" indent="-381000" rtl="0">
              <a:spcBef>
                <a:spcPts val="0"/>
              </a:spcBef>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F</a:t>
            </a:r>
            <a:r>
              <a:rPr lang="en" sz="2400" dirty="0">
                <a:solidFill>
                  <a:srgbClr val="FFFFFF"/>
                </a:solidFill>
                <a:latin typeface="Baskerville Old Face" panose="02020602080505020303" pitchFamily="18" charset="0"/>
                <a:ea typeface="Coming Soon"/>
                <a:cs typeface="Coming Soon"/>
                <a:sym typeface="Coming Soon"/>
              </a:rPr>
              <a:t>requent checks for understanding</a:t>
            </a:r>
          </a:p>
          <a:p>
            <a:pPr marL="457200" lvl="0" indent="-381000" rtl="0">
              <a:spcBef>
                <a:spcPts val="0"/>
              </a:spcBef>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S</a:t>
            </a:r>
            <a:r>
              <a:rPr lang="en" sz="2400" dirty="0">
                <a:solidFill>
                  <a:srgbClr val="FFFFFF"/>
                </a:solidFill>
                <a:latin typeface="Baskerville Old Face" panose="02020602080505020303" pitchFamily="18" charset="0"/>
                <a:ea typeface="Coming Soon"/>
                <a:cs typeface="Coming Soon"/>
                <a:sym typeface="Coming Soon"/>
              </a:rPr>
              <a:t>hort answer tests</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On task reminders</a:t>
            </a:r>
          </a:p>
          <a:p>
            <a:pPr marL="457200" lvl="0" indent="-381000" rtl="0">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Directions given one at a time/in a variety of ways</a:t>
            </a:r>
          </a:p>
          <a:p>
            <a:pPr marL="457200" lvl="0" indent="-381000" rtl="0">
              <a:spcBef>
                <a:spcPts val="0"/>
              </a:spcBef>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Allow</a:t>
            </a:r>
            <a:r>
              <a:rPr lang="en" sz="2400" dirty="0">
                <a:solidFill>
                  <a:srgbClr val="FFFFFF"/>
                </a:solidFill>
                <a:latin typeface="Baskerville Old Face" panose="02020602080505020303" pitchFamily="18" charset="0"/>
                <a:ea typeface="Coming Soon"/>
                <a:cs typeface="Coming Soon"/>
                <a:sym typeface="Coming Soon"/>
              </a:rPr>
              <a:t> extra classroom movement</a:t>
            </a:r>
          </a:p>
          <a:p>
            <a:pPr lvl="0" rtl="0">
              <a:spcBef>
                <a:spcPts val="0"/>
              </a:spcBef>
              <a:buNone/>
            </a:pPr>
            <a:endParaRPr sz="2400" dirty="0">
              <a:solidFill>
                <a:srgbClr val="FFFFFF"/>
              </a:solidFill>
              <a:latin typeface="Coming Soon"/>
              <a:ea typeface="Coming Soon"/>
              <a:cs typeface="Coming Soon"/>
              <a:sym typeface="Coming Soon"/>
            </a:endParaRPr>
          </a:p>
        </p:txBody>
      </p:sp>
    </p:spTree>
    <p:extLst>
      <p:ext uri="{BB962C8B-B14F-4D97-AF65-F5344CB8AC3E}">
        <p14:creationId xmlns:p14="http://schemas.microsoft.com/office/powerpoint/2010/main" val="2320384282"/>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276" name="Shape 276"/>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77" name="Shape 277"/>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278" name="Shape 278"/>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279" name="Shape 279"/>
          <p:cNvPicPr preferRelativeResize="0"/>
          <p:nvPr/>
        </p:nvPicPr>
        <p:blipFill>
          <a:blip r:embed="rId3">
            <a:alphaModFix/>
          </a:blip>
          <a:stretch>
            <a:fillRect/>
          </a:stretch>
        </p:blipFill>
        <p:spPr>
          <a:xfrm>
            <a:off x="-8" y="-1090"/>
            <a:ext cx="9143998" cy="6857999"/>
          </a:xfrm>
          <a:prstGeom prst="rect">
            <a:avLst/>
          </a:prstGeom>
          <a:noFill/>
          <a:ln>
            <a:noFill/>
          </a:ln>
        </p:spPr>
      </p:pic>
      <p:sp>
        <p:nvSpPr>
          <p:cNvPr id="280" name="Shape 280"/>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281" name="Shape 281"/>
          <p:cNvSpPr/>
          <p:nvPr/>
        </p:nvSpPr>
        <p:spPr>
          <a:xfrm rot="8699126">
            <a:off x="266454" y="1408964"/>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2" name="Shape 282"/>
          <p:cNvSpPr/>
          <p:nvPr/>
        </p:nvSpPr>
        <p:spPr>
          <a:xfrm rot="8699126">
            <a:off x="1136254" y="799626"/>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3" name="Shape 283"/>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5" name="Shape 285"/>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6" name="Shape 286"/>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7" name="Shape 287"/>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288" name="Shape 288"/>
          <p:cNvSpPr/>
          <p:nvPr/>
        </p:nvSpPr>
        <p:spPr>
          <a:xfrm>
            <a:off x="7414502"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9" name="Shape 289"/>
          <p:cNvSpPr txBox="1"/>
          <p:nvPr/>
        </p:nvSpPr>
        <p:spPr>
          <a:xfrm>
            <a:off x="2007550" y="353262"/>
            <a:ext cx="6228600" cy="884700"/>
          </a:xfrm>
          <a:prstGeom prst="rect">
            <a:avLst/>
          </a:prstGeom>
          <a:noFill/>
          <a:ln>
            <a:noFill/>
          </a:ln>
        </p:spPr>
        <p:txBody>
          <a:bodyPr lIns="91425" tIns="91425" rIns="91425" bIns="91425" anchor="t" anchorCtr="0">
            <a:noAutofit/>
          </a:bodyPr>
          <a:lstStyle/>
          <a:p>
            <a:pPr lvl="0" algn="ctr"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Student Response</a:t>
            </a:r>
          </a:p>
        </p:txBody>
      </p:sp>
      <p:sp>
        <p:nvSpPr>
          <p:cNvPr id="290" name="Shape 290"/>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1" name="Shape 291"/>
          <p:cNvSpPr/>
          <p:nvPr/>
        </p:nvSpPr>
        <p:spPr>
          <a:xfrm>
            <a:off x="8154027" y="10222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2" name="Shape 292"/>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3" name="Shape 293"/>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4" name="Shape 294"/>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5" name="Shape 295"/>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6" name="Shape 296"/>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7" name="Shape 297"/>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8" name="Shape 298"/>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9" name="Shape 299"/>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01" name="Shape 301"/>
          <p:cNvSpPr txBox="1"/>
          <p:nvPr/>
        </p:nvSpPr>
        <p:spPr>
          <a:xfrm>
            <a:off x="1511450" y="3696375"/>
            <a:ext cx="6228600" cy="1644299"/>
          </a:xfrm>
          <a:prstGeom prst="rect">
            <a:avLst/>
          </a:prstGeom>
          <a:noFill/>
          <a:ln>
            <a:noFill/>
          </a:ln>
        </p:spPr>
        <p:txBody>
          <a:bodyPr lIns="91425" tIns="91425" rIns="91425" bIns="91425" anchor="ctr" anchorCtr="0">
            <a:noAutofit/>
          </a:bodyPr>
          <a:lstStyle/>
          <a:p>
            <a:pPr marL="457200" lvl="0" indent="-381000" rtl="0">
              <a:lnSpc>
                <a:spcPct val="150000"/>
              </a:lnSpc>
              <a:spcBef>
                <a:spcPts val="0"/>
              </a:spcBef>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p:txBody>
      </p:sp>
      <p:sp>
        <p:nvSpPr>
          <p:cNvPr id="2" name="Rectangle 1"/>
          <p:cNvSpPr/>
          <p:nvPr/>
        </p:nvSpPr>
        <p:spPr>
          <a:xfrm>
            <a:off x="2285999" y="1408471"/>
            <a:ext cx="5993550" cy="4470455"/>
          </a:xfrm>
          <a:prstGeom prst="rect">
            <a:avLst/>
          </a:prstGeom>
        </p:spPr>
        <p:txBody>
          <a:bodyPr wrap="square">
            <a:spAutoFit/>
          </a:bodyPr>
          <a:lstStyle/>
          <a:p>
            <a:pPr marL="457200" lvl="0" indent="-381000">
              <a:lnSpc>
                <a:spcPct val="150000"/>
              </a:lnSpc>
              <a:spcBef>
                <a:spcPts val="300"/>
              </a:spcBef>
              <a:buClr>
                <a:srgbClr val="FFFFFF"/>
              </a:buClr>
              <a:buSzPct val="100000"/>
              <a:buFont typeface="Coming Soon"/>
              <a:buChar char="★"/>
            </a:pPr>
            <a:endParaRPr lang="en" dirty="0">
              <a:solidFill>
                <a:srgbClr val="FFFFFF"/>
              </a:solidFill>
              <a:latin typeface="Coming Soon"/>
              <a:ea typeface="Coming Soon"/>
              <a:cs typeface="Coming Soon"/>
              <a:sym typeface="Coming Soon"/>
            </a:endParaRP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Use scribe/ dictate answers</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Use an audio recorder</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Use a spelling dictionary or electronic spell-checker</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Use a computer/tablet to type notes or give responses in class</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Use a calculator or “math facts” table</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Specialized paper/writing devices</a:t>
            </a:r>
          </a:p>
          <a:p>
            <a:pPr marL="457200" lvl="0" indent="-381000">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I</a:t>
            </a:r>
            <a:r>
              <a:rPr lang="en" sz="2000" dirty="0">
                <a:solidFill>
                  <a:srgbClr val="FFFFFF"/>
                </a:solidFill>
                <a:latin typeface="Baskerville Old Face" panose="02020602080505020303" pitchFamily="18" charset="0"/>
                <a:ea typeface="Coming Soon"/>
                <a:cs typeface="Coming Soon"/>
                <a:sym typeface="Coming Soon"/>
              </a:rPr>
              <a:t>ncreased verbal response time</a:t>
            </a:r>
          </a:p>
          <a:p>
            <a:pPr marL="457200" lvl="0" indent="-381000">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R</a:t>
            </a:r>
            <a:r>
              <a:rPr lang="en" sz="2000" dirty="0">
                <a:solidFill>
                  <a:srgbClr val="FFFFFF"/>
                </a:solidFill>
                <a:latin typeface="Baskerville Old Face" panose="02020602080505020303" pitchFamily="18" charset="0"/>
                <a:ea typeface="Coming Soon"/>
                <a:cs typeface="Coming Soon"/>
                <a:sym typeface="Coming Soon"/>
              </a:rPr>
              <a:t>educe pencil/paper tasks</a:t>
            </a:r>
          </a:p>
          <a:p>
            <a:pPr marL="457200" lvl="0" indent="-381000">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U</a:t>
            </a:r>
            <a:r>
              <a:rPr lang="en" sz="2000" dirty="0">
                <a:solidFill>
                  <a:srgbClr val="FFFFFF"/>
                </a:solidFill>
                <a:latin typeface="Baskerville Old Face" panose="02020602080505020303" pitchFamily="18" charset="0"/>
                <a:ea typeface="Coming Soon"/>
                <a:cs typeface="Coming Soon"/>
                <a:sym typeface="Coming Soon"/>
              </a:rPr>
              <a:t>se of notes on tests/quizzes</a:t>
            </a:r>
          </a:p>
          <a:p>
            <a:pPr marL="457200" lvl="0" indent="-381000">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A</a:t>
            </a:r>
            <a:r>
              <a:rPr lang="en" sz="2000" dirty="0">
                <a:solidFill>
                  <a:srgbClr val="FFFFFF"/>
                </a:solidFill>
                <a:latin typeface="Baskerville Old Face" panose="02020602080505020303" pitchFamily="18" charset="0"/>
                <a:ea typeface="Coming Soon"/>
                <a:cs typeface="Coming Soon"/>
                <a:sym typeface="Coming Soon"/>
              </a:rPr>
              <a:t>lternate response mode (oral, pointing)</a:t>
            </a:r>
          </a:p>
          <a:p>
            <a:pPr marL="457200" lvl="0" indent="-381000">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Word processing software with tools  turned off</a:t>
            </a:r>
          </a:p>
          <a:p>
            <a:pPr marL="457200" lvl="0" indent="-381000">
              <a:lnSpc>
                <a:spcPct val="150000"/>
              </a:lnSpc>
              <a:spcBef>
                <a:spcPts val="300"/>
              </a:spcBef>
              <a:buClr>
                <a:srgbClr val="FFFFFF"/>
              </a:buClr>
              <a:buSzPct val="100000"/>
              <a:buFont typeface="Coming Soon"/>
              <a:buChar char="★"/>
            </a:pPr>
            <a:endParaRPr lang="en" dirty="0">
              <a:solidFill>
                <a:srgbClr val="FFFFFF"/>
              </a:solidFill>
              <a:latin typeface="Coming Soon"/>
              <a:ea typeface="Coming Soon"/>
              <a:cs typeface="Coming Soon"/>
              <a:sym typeface="Coming Soon"/>
            </a:endParaRPr>
          </a:p>
        </p:txBody>
      </p:sp>
    </p:spTree>
    <p:extLst>
      <p:ext uri="{BB962C8B-B14F-4D97-AF65-F5344CB8AC3E}">
        <p14:creationId xmlns:p14="http://schemas.microsoft.com/office/powerpoint/2010/main" val="4100453863"/>
      </p:ext>
    </p:extLst>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276" name="Shape 276"/>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77" name="Shape 277"/>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278" name="Shape 278"/>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279" name="Shape 279"/>
          <p:cNvPicPr preferRelativeResize="0"/>
          <p:nvPr/>
        </p:nvPicPr>
        <p:blipFill>
          <a:blip r:embed="rId3">
            <a:alphaModFix/>
          </a:blip>
          <a:stretch>
            <a:fillRect/>
          </a:stretch>
        </p:blipFill>
        <p:spPr>
          <a:xfrm>
            <a:off x="-19536" y="0"/>
            <a:ext cx="9143998" cy="6857999"/>
          </a:xfrm>
          <a:prstGeom prst="rect">
            <a:avLst/>
          </a:prstGeom>
          <a:noFill/>
          <a:ln>
            <a:noFill/>
          </a:ln>
        </p:spPr>
      </p:pic>
      <p:sp>
        <p:nvSpPr>
          <p:cNvPr id="280" name="Shape 280"/>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281" name="Shape 281"/>
          <p:cNvSpPr/>
          <p:nvPr/>
        </p:nvSpPr>
        <p:spPr>
          <a:xfrm rot="8699126">
            <a:off x="266454" y="1408964"/>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2" name="Shape 282"/>
          <p:cNvSpPr/>
          <p:nvPr/>
        </p:nvSpPr>
        <p:spPr>
          <a:xfrm rot="8699126">
            <a:off x="1136254" y="799626"/>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3" name="Shape 283"/>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85" name="Shape 285"/>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6" name="Shape 286"/>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7" name="Shape 287"/>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288" name="Shape 288"/>
          <p:cNvSpPr/>
          <p:nvPr/>
        </p:nvSpPr>
        <p:spPr>
          <a:xfrm>
            <a:off x="7414502"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89" name="Shape 289"/>
          <p:cNvSpPr txBox="1"/>
          <p:nvPr/>
        </p:nvSpPr>
        <p:spPr>
          <a:xfrm>
            <a:off x="1832446" y="289845"/>
            <a:ext cx="6228600" cy="884700"/>
          </a:xfrm>
          <a:prstGeom prst="rect">
            <a:avLst/>
          </a:prstGeom>
          <a:noFill/>
          <a:ln>
            <a:noFill/>
          </a:ln>
        </p:spPr>
        <p:txBody>
          <a:bodyPr lIns="91425" tIns="91425" rIns="91425" bIns="91425" anchor="t" anchorCtr="0">
            <a:noAutofit/>
          </a:bodyPr>
          <a:lstStyle/>
          <a:p>
            <a:pPr lvl="0" algn="ctr"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Sensory</a:t>
            </a:r>
          </a:p>
        </p:txBody>
      </p:sp>
      <p:sp>
        <p:nvSpPr>
          <p:cNvPr id="290" name="Shape 290"/>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1" name="Shape 291"/>
          <p:cNvSpPr/>
          <p:nvPr/>
        </p:nvSpPr>
        <p:spPr>
          <a:xfrm>
            <a:off x="8154027" y="10222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2" name="Shape 292"/>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3" name="Shape 293"/>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4" name="Shape 294"/>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5" name="Shape 295"/>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6" name="Shape 296"/>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7" name="Shape 297"/>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8" name="Shape 298"/>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99" name="Shape 299"/>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01" name="Shape 301"/>
          <p:cNvSpPr txBox="1"/>
          <p:nvPr/>
        </p:nvSpPr>
        <p:spPr>
          <a:xfrm>
            <a:off x="1511450" y="3696375"/>
            <a:ext cx="6228600" cy="1644299"/>
          </a:xfrm>
          <a:prstGeom prst="rect">
            <a:avLst/>
          </a:prstGeom>
          <a:noFill/>
          <a:ln>
            <a:noFill/>
          </a:ln>
        </p:spPr>
        <p:txBody>
          <a:bodyPr lIns="91425" tIns="91425" rIns="91425" bIns="91425" anchor="ctr" anchorCtr="0">
            <a:noAutofit/>
          </a:bodyPr>
          <a:lstStyle/>
          <a:p>
            <a:pPr marL="457200" lvl="0" indent="-381000" rtl="0">
              <a:lnSpc>
                <a:spcPct val="150000"/>
              </a:lnSpc>
              <a:spcBef>
                <a:spcPts val="0"/>
              </a:spcBef>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p:txBody>
      </p:sp>
      <p:sp>
        <p:nvSpPr>
          <p:cNvPr id="2" name="Rectangle 1"/>
          <p:cNvSpPr/>
          <p:nvPr/>
        </p:nvSpPr>
        <p:spPr>
          <a:xfrm>
            <a:off x="1988389" y="918197"/>
            <a:ext cx="6600359" cy="6441081"/>
          </a:xfrm>
          <a:prstGeom prst="rect">
            <a:avLst/>
          </a:prstGeom>
        </p:spPr>
        <p:txBody>
          <a:bodyPr wrap="square">
            <a:spAutoFit/>
          </a:bodyPr>
          <a:lstStyle/>
          <a:p>
            <a:pPr marL="457200" lvl="0" indent="-381000">
              <a:lnSpc>
                <a:spcPct val="150000"/>
              </a:lnSpc>
              <a:spcBef>
                <a:spcPts val="300"/>
              </a:spcBef>
              <a:buClr>
                <a:srgbClr val="FFFFFF"/>
              </a:buClr>
              <a:buSzPct val="100000"/>
              <a:buFont typeface="Coming Soon"/>
              <a:buChar char="★"/>
            </a:pPr>
            <a:endParaRPr lang="en" sz="1800" dirty="0">
              <a:solidFill>
                <a:srgbClr val="FFFFFF"/>
              </a:solidFill>
              <a:latin typeface="Coming Soon"/>
              <a:ea typeface="Coming Soon"/>
              <a:cs typeface="Coming Soon"/>
              <a:sym typeface="Coming Soon"/>
            </a:endParaRPr>
          </a:p>
          <a:p>
            <a:pPr marL="457200" lvl="0" indent="-381000">
              <a:lnSpc>
                <a:spcPct val="150000"/>
              </a:lnSpc>
              <a:spcBef>
                <a:spcPts val="300"/>
              </a:spcBef>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W</a:t>
            </a:r>
            <a:r>
              <a:rPr lang="en" sz="1800" dirty="0">
                <a:solidFill>
                  <a:srgbClr val="FFFFFF"/>
                </a:solidFill>
                <a:latin typeface="Baskerville Old Face" panose="02020602080505020303" pitchFamily="18" charset="0"/>
                <a:ea typeface="Coming Soon"/>
                <a:cs typeface="Coming Soon"/>
                <a:sym typeface="Coming Soon"/>
              </a:rPr>
              <a:t>eighted vest/lap belt/ lap pads</a:t>
            </a:r>
          </a:p>
          <a:p>
            <a:pPr marL="457200" lvl="0" indent="-38100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Special seat (ball/cushion)</a:t>
            </a:r>
          </a:p>
          <a:p>
            <a:pPr marL="457200" lvl="0" indent="-38100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Proprioceptive input</a:t>
            </a:r>
          </a:p>
          <a:p>
            <a:pPr marL="457200" lvl="0" indent="-381000">
              <a:lnSpc>
                <a:spcPct val="150000"/>
              </a:lnSpc>
              <a:spcBef>
                <a:spcPts val="300"/>
              </a:spcBef>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C</a:t>
            </a:r>
            <a:r>
              <a:rPr lang="en" sz="1800" dirty="0">
                <a:solidFill>
                  <a:srgbClr val="FFFFFF"/>
                </a:solidFill>
                <a:latin typeface="Baskerville Old Face" panose="02020602080505020303" pitchFamily="18" charset="0"/>
                <a:ea typeface="Coming Soon"/>
                <a:cs typeface="Coming Soon"/>
                <a:sym typeface="Coming Soon"/>
              </a:rPr>
              <a:t>alming activities</a:t>
            </a:r>
          </a:p>
          <a:p>
            <a:pPr marL="457200" lvl="0" indent="-381000">
              <a:lnSpc>
                <a:spcPct val="150000"/>
              </a:lnSpc>
              <a:spcBef>
                <a:spcPts val="300"/>
              </a:spcBef>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F</a:t>
            </a:r>
            <a:r>
              <a:rPr lang="en" sz="1800" dirty="0">
                <a:solidFill>
                  <a:srgbClr val="FFFFFF"/>
                </a:solidFill>
                <a:latin typeface="Baskerville Old Face" panose="02020602080505020303" pitchFamily="18" charset="0"/>
                <a:ea typeface="Coming Soon"/>
                <a:cs typeface="Coming Soon"/>
                <a:sym typeface="Coming Soon"/>
              </a:rPr>
              <a:t>idget objects</a:t>
            </a:r>
          </a:p>
          <a:p>
            <a:pPr marL="457200" lvl="0" indent="-381000">
              <a:lnSpc>
                <a:spcPct val="150000"/>
              </a:lnSpc>
              <a:spcBef>
                <a:spcPts val="300"/>
              </a:spcBef>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L</a:t>
            </a:r>
            <a:r>
              <a:rPr lang="en" sz="1800" dirty="0">
                <a:solidFill>
                  <a:srgbClr val="FFFFFF"/>
                </a:solidFill>
                <a:latin typeface="Baskerville Old Face" panose="02020602080505020303" pitchFamily="18" charset="0"/>
                <a:ea typeface="Coming Soon"/>
                <a:cs typeface="Coming Soon"/>
                <a:sym typeface="Coming Soon"/>
              </a:rPr>
              <a:t>ow noise/low light</a:t>
            </a:r>
          </a:p>
          <a:p>
            <a:pPr marL="457200" lvl="0" indent="-381000">
              <a:lnSpc>
                <a:spcPct val="150000"/>
              </a:lnSpc>
              <a:spcBef>
                <a:spcPts val="300"/>
              </a:spcBef>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U</a:t>
            </a:r>
            <a:r>
              <a:rPr lang="en" sz="1800" dirty="0">
                <a:solidFill>
                  <a:srgbClr val="FFFFFF"/>
                </a:solidFill>
                <a:latin typeface="Baskerville Old Face" panose="02020602080505020303" pitchFamily="18" charset="0"/>
                <a:ea typeface="Coming Soon"/>
                <a:cs typeface="Coming Soon"/>
                <a:sym typeface="Coming Soon"/>
              </a:rPr>
              <a:t>se of self-monitoring strategies</a:t>
            </a:r>
          </a:p>
          <a:p>
            <a:pPr marL="457200" lvl="0" indent="-38100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Dynamic display device</a:t>
            </a:r>
          </a:p>
          <a:p>
            <a:pPr marL="457200" lvl="0" indent="-38100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Frequent breaks </a:t>
            </a:r>
          </a:p>
          <a:p>
            <a:pPr marL="457200" lvl="0" indent="-38100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Sensory diet</a:t>
            </a:r>
          </a:p>
          <a:p>
            <a:pPr marL="457200" lvl="0" indent="-381000">
              <a:lnSpc>
                <a:spcPct val="150000"/>
              </a:lnSpc>
              <a:spcBef>
                <a:spcPts val="300"/>
              </a:spcBef>
              <a:buClr>
                <a:srgbClr val="FFFFFF"/>
              </a:buClr>
              <a:buSzPct val="100000"/>
              <a:buFont typeface="Coming Soon"/>
              <a:buChar char="★"/>
            </a:pPr>
            <a:endParaRPr lang="en" sz="1800" dirty="0">
              <a:solidFill>
                <a:srgbClr val="FFFFFF"/>
              </a:solidFill>
              <a:latin typeface="Coming Soon"/>
              <a:ea typeface="Coming Soon"/>
              <a:cs typeface="Coming Soon"/>
              <a:sym typeface="Coming Soon"/>
            </a:endParaRPr>
          </a:p>
          <a:p>
            <a:pPr marL="457200" lvl="0" indent="-381000">
              <a:lnSpc>
                <a:spcPct val="150000"/>
              </a:lnSpc>
              <a:spcBef>
                <a:spcPts val="300"/>
              </a:spcBef>
              <a:buClr>
                <a:srgbClr val="FFFFFF"/>
              </a:buClr>
              <a:buSzPct val="100000"/>
              <a:buFont typeface="Coming Soon"/>
              <a:buChar char="★"/>
            </a:pPr>
            <a:endParaRPr lang="en" sz="1800" dirty="0">
              <a:solidFill>
                <a:srgbClr val="FFFFFF"/>
              </a:solidFill>
              <a:latin typeface="Coming Soon"/>
              <a:ea typeface="Coming Soon"/>
              <a:cs typeface="Coming Soon"/>
              <a:sym typeface="Coming Soon"/>
            </a:endParaRPr>
          </a:p>
          <a:p>
            <a:pPr marL="457200" lvl="0" indent="-381000">
              <a:lnSpc>
                <a:spcPct val="150000"/>
              </a:lnSpc>
              <a:spcBef>
                <a:spcPts val="300"/>
              </a:spcBef>
              <a:buClr>
                <a:srgbClr val="FFFFFF"/>
              </a:buClr>
              <a:buSzPct val="100000"/>
              <a:buFont typeface="Coming Soon"/>
              <a:buChar char="★"/>
            </a:pPr>
            <a:endParaRPr lang="en" dirty="0">
              <a:solidFill>
                <a:srgbClr val="FFFFFF"/>
              </a:solidFill>
              <a:latin typeface="Coming Soon"/>
              <a:ea typeface="Coming Soon"/>
              <a:cs typeface="Coming Soon"/>
              <a:sym typeface="Coming Soon"/>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355" name="Shape 355"/>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56" name="Shape 356"/>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357" name="Shape 357"/>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358" name="Shape 358"/>
          <p:cNvPicPr preferRelativeResize="0"/>
          <p:nvPr/>
        </p:nvPicPr>
        <p:blipFill>
          <a:blip r:embed="rId3">
            <a:alphaModFix/>
          </a:blip>
          <a:stretch>
            <a:fillRect/>
          </a:stretch>
        </p:blipFill>
        <p:spPr>
          <a:xfrm>
            <a:off x="-30502" y="0"/>
            <a:ext cx="9174500" cy="7234989"/>
          </a:xfrm>
          <a:prstGeom prst="rect">
            <a:avLst/>
          </a:prstGeom>
          <a:noFill/>
          <a:ln>
            <a:noFill/>
          </a:ln>
        </p:spPr>
      </p:pic>
      <p:sp>
        <p:nvSpPr>
          <p:cNvPr id="360" name="Shape 360"/>
          <p:cNvSpPr/>
          <p:nvPr/>
        </p:nvSpPr>
        <p:spPr>
          <a:xfrm>
            <a:off x="216175" y="135107"/>
            <a:ext cx="6833553" cy="1359396"/>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361" name="Shape 361"/>
          <p:cNvSpPr txBox="1"/>
          <p:nvPr/>
        </p:nvSpPr>
        <p:spPr>
          <a:xfrm>
            <a:off x="432618" y="437150"/>
            <a:ext cx="5968181" cy="919868"/>
          </a:xfrm>
          <a:prstGeom prst="rect">
            <a:avLst/>
          </a:prstGeom>
          <a:noFill/>
          <a:ln>
            <a:noFill/>
          </a:ln>
        </p:spPr>
        <p:txBody>
          <a:bodyPr lIns="91425" tIns="91425" rIns="91425" bIns="91425" anchor="t" anchorCtr="0">
            <a:noAutofit/>
          </a:bodyPr>
          <a:lstStyle/>
          <a:p>
            <a:pPr lvl="0" rtl="0">
              <a:spcBef>
                <a:spcPts val="0"/>
              </a:spcBef>
              <a:buNone/>
            </a:pPr>
            <a:r>
              <a:rPr lang="en" sz="3600" dirty="0">
                <a:solidFill>
                  <a:srgbClr val="FFFFFF"/>
                </a:solidFill>
                <a:latin typeface="Baskerville Old Face" panose="02020602080505020303" pitchFamily="18" charset="0"/>
                <a:ea typeface="Calligraffitti"/>
                <a:cs typeface="Calligraffitti"/>
                <a:sym typeface="Calligraffitti"/>
              </a:rPr>
              <a:t>Organization/Study Skills</a:t>
            </a:r>
          </a:p>
        </p:txBody>
      </p:sp>
      <p:sp>
        <p:nvSpPr>
          <p:cNvPr id="362" name="Shape 362"/>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363" name="Shape 363"/>
          <p:cNvSpPr/>
          <p:nvPr/>
        </p:nvSpPr>
        <p:spPr>
          <a:xfrm>
            <a:off x="7384527" y="61208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64" name="Shape 364"/>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65" name="Shape 365"/>
          <p:cNvSpPr txBox="1"/>
          <p:nvPr/>
        </p:nvSpPr>
        <p:spPr>
          <a:xfrm>
            <a:off x="476683" y="3630735"/>
            <a:ext cx="7098468" cy="3227265"/>
          </a:xfrm>
          <a:prstGeom prst="rect">
            <a:avLst/>
          </a:prstGeom>
          <a:noFill/>
          <a:ln>
            <a:noFill/>
          </a:ln>
        </p:spPr>
        <p:txBody>
          <a:bodyPr lIns="91425" tIns="91425" rIns="91425" bIns="91425" anchor="ctr" anchorCtr="0">
            <a:noAutofit/>
          </a:bodyPr>
          <a:lstStyle/>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V</a:t>
            </a:r>
            <a:r>
              <a:rPr lang="en" sz="1800" dirty="0">
                <a:solidFill>
                  <a:srgbClr val="FFFFFF"/>
                </a:solidFill>
                <a:latin typeface="Baskerville Old Face" panose="02020602080505020303" pitchFamily="18" charset="0"/>
                <a:ea typeface="Coming Soon"/>
                <a:cs typeface="Coming Soon"/>
                <a:sym typeface="Coming Soon"/>
              </a:rPr>
              <a:t>isual schedule</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E</a:t>
            </a:r>
            <a:r>
              <a:rPr lang="en" sz="1800" dirty="0">
                <a:solidFill>
                  <a:srgbClr val="FFFFFF"/>
                </a:solidFill>
                <a:latin typeface="Baskerville Old Face" panose="02020602080505020303" pitchFamily="18" charset="0"/>
                <a:ea typeface="Coming Soon"/>
                <a:cs typeface="Coming Soon"/>
                <a:sym typeface="Coming Soon"/>
              </a:rPr>
              <a:t>xtra set of books at home</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N</a:t>
            </a:r>
            <a:r>
              <a:rPr lang="en" sz="1800" dirty="0">
                <a:solidFill>
                  <a:srgbClr val="FFFFFF"/>
                </a:solidFill>
                <a:latin typeface="Baskerville Old Face" panose="02020602080505020303" pitchFamily="18" charset="0"/>
                <a:ea typeface="Coming Soon"/>
                <a:cs typeface="Coming Soon"/>
                <a:sym typeface="Coming Soon"/>
              </a:rPr>
              <a:t>ote taking assistance</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A</a:t>
            </a:r>
            <a:r>
              <a:rPr lang="en" sz="1800" dirty="0">
                <a:solidFill>
                  <a:srgbClr val="FFFFFF"/>
                </a:solidFill>
                <a:latin typeface="Baskerville Old Face" panose="02020602080505020303" pitchFamily="18" charset="0"/>
                <a:ea typeface="Coming Soon"/>
                <a:cs typeface="Coming Soon"/>
                <a:sym typeface="Coming Soon"/>
              </a:rPr>
              <a:t>ssistance with recording assignments</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H</a:t>
            </a:r>
            <a:r>
              <a:rPr lang="en" sz="1800" dirty="0">
                <a:solidFill>
                  <a:srgbClr val="FFFFFF"/>
                </a:solidFill>
                <a:latin typeface="Baskerville Old Face" panose="02020602080505020303" pitchFamily="18" charset="0"/>
                <a:ea typeface="Coming Soon"/>
                <a:cs typeface="Coming Soon"/>
                <a:sym typeface="Coming Soon"/>
              </a:rPr>
              <a:t>ighlighters</a:t>
            </a:r>
          </a:p>
          <a:p>
            <a:pPr marL="76200" lvl="0">
              <a:lnSpc>
                <a:spcPct val="150000"/>
              </a:lnSpc>
              <a:buClr>
                <a:srgbClr val="FFFFFF"/>
              </a:buClr>
              <a:buSzPct val="100000"/>
            </a:pPr>
            <a:r>
              <a:rPr lang="en" sz="1800" dirty="0">
                <a:solidFill>
                  <a:srgbClr val="FFFFFF"/>
                </a:solidFill>
                <a:latin typeface="Baskerville Old Face" panose="02020602080505020303" pitchFamily="18" charset="0"/>
                <a:ea typeface="Coming Soon"/>
                <a:cs typeface="Coming Soon"/>
                <a:sym typeface="Coming Soon"/>
              </a:rPr>
              <a:t>Alternative materials</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L</a:t>
            </a:r>
            <a:r>
              <a:rPr lang="en" sz="1800" dirty="0">
                <a:solidFill>
                  <a:srgbClr val="FFFFFF"/>
                </a:solidFill>
                <a:latin typeface="Baskerville Old Face" panose="02020602080505020303" pitchFamily="18" charset="0"/>
                <a:ea typeface="Coming Soon"/>
                <a:cs typeface="Coming Soon"/>
                <a:sym typeface="Coming Soon"/>
              </a:rPr>
              <a:t>ate assignments accepted (up to…)</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S</a:t>
            </a:r>
            <a:r>
              <a:rPr lang="en" sz="1800" dirty="0">
                <a:solidFill>
                  <a:srgbClr val="FFFFFF"/>
                </a:solidFill>
                <a:latin typeface="Baskerville Old Face" panose="02020602080505020303" pitchFamily="18" charset="0"/>
                <a:ea typeface="Coming Soon"/>
                <a:cs typeface="Coming Soon"/>
                <a:sym typeface="Coming Soon"/>
              </a:rPr>
              <a:t>tudy guide</a:t>
            </a:r>
          </a:p>
          <a:p>
            <a:pPr marL="76200" lvl="0">
              <a:lnSpc>
                <a:spcPct val="150000"/>
              </a:lnSpc>
              <a:buClr>
                <a:srgbClr val="FFFFFF"/>
              </a:buClr>
              <a:buSzPct val="100000"/>
            </a:pPr>
            <a:r>
              <a:rPr lang="en" sz="1800" dirty="0">
                <a:solidFill>
                  <a:srgbClr val="FFFFFF"/>
                </a:solidFill>
                <a:latin typeface="Baskerville Old Face" panose="02020602080505020303" pitchFamily="18" charset="0"/>
                <a:ea typeface="Coming Soon"/>
                <a:cs typeface="Coming Soon"/>
                <a:sym typeface="Coming Soon"/>
              </a:rPr>
              <a:t>Use of notes on tests or quizzes</a:t>
            </a:r>
          </a:p>
          <a:p>
            <a:pPr marL="76200" lvl="0">
              <a:lnSpc>
                <a:spcPct val="150000"/>
              </a:lnSpc>
              <a:buClr>
                <a:srgbClr val="FFFFFF"/>
              </a:buClr>
              <a:buSzPct val="100000"/>
            </a:pPr>
            <a:r>
              <a:rPr lang="en-US" sz="1800" dirty="0">
                <a:solidFill>
                  <a:srgbClr val="FFFFFF"/>
                </a:solidFill>
                <a:latin typeface="Baskerville Old Face" panose="02020602080505020303" pitchFamily="18" charset="0"/>
                <a:ea typeface="Coming Soon"/>
                <a:cs typeface="Coming Soon"/>
                <a:sym typeface="Coming Soon"/>
              </a:rPr>
              <a:t>G</a:t>
            </a:r>
            <a:r>
              <a:rPr lang="en" sz="1800" dirty="0">
                <a:solidFill>
                  <a:srgbClr val="FFFFFF"/>
                </a:solidFill>
                <a:latin typeface="Baskerville Old Face" panose="02020602080505020303" pitchFamily="18" charset="0"/>
                <a:ea typeface="Coming Soon"/>
                <a:cs typeface="Coming Soon"/>
                <a:sym typeface="Coming Soon"/>
              </a:rPr>
              <a:t>raphic organizers</a:t>
            </a:r>
          </a:p>
          <a:p>
            <a:pPr marL="76200" lvl="0">
              <a:lnSpc>
                <a:spcPct val="150000"/>
              </a:lnSpc>
              <a:buClr>
                <a:srgbClr val="FFFFFF"/>
              </a:buClr>
              <a:buSzPct val="100000"/>
            </a:pPr>
            <a:endParaRPr lang="en" sz="1800" dirty="0">
              <a:solidFill>
                <a:srgbClr val="FFFFFF"/>
              </a:solidFill>
              <a:latin typeface="Coming Soon"/>
              <a:ea typeface="Coming Soon"/>
              <a:cs typeface="Coming Soon"/>
              <a:sym typeface="Coming Soon"/>
            </a:endParaRPr>
          </a:p>
          <a:p>
            <a:pPr marL="76200" lvl="0">
              <a:lnSpc>
                <a:spcPct val="150000"/>
              </a:lnSpc>
              <a:buClr>
                <a:srgbClr val="FFFFFF"/>
              </a:buClr>
              <a:buSzPct val="100000"/>
            </a:pPr>
            <a:endParaRPr lang="en" sz="1800" dirty="0">
              <a:solidFill>
                <a:srgbClr val="FFFFFF"/>
              </a:solidFill>
              <a:latin typeface="Coming Soon"/>
              <a:ea typeface="Coming Soon"/>
              <a:cs typeface="Coming Soon"/>
              <a:sym typeface="Coming Soon"/>
            </a:endParaRPr>
          </a:p>
          <a:p>
            <a:pPr marL="76200" lvl="0">
              <a:lnSpc>
                <a:spcPct val="150000"/>
              </a:lnSpc>
              <a:buClr>
                <a:srgbClr val="FFFFFF"/>
              </a:buClr>
              <a:buSzPct val="100000"/>
            </a:pPr>
            <a:endParaRPr lang="en" sz="1800" dirty="0">
              <a:solidFill>
                <a:srgbClr val="FFFFFF"/>
              </a:solidFill>
              <a:latin typeface="Coming Soon"/>
              <a:ea typeface="Coming Soon"/>
              <a:cs typeface="Coming Soon"/>
              <a:sym typeface="Coming Soon"/>
            </a:endParaRPr>
          </a:p>
          <a:p>
            <a:pPr marL="76200" lvl="0">
              <a:lnSpc>
                <a:spcPct val="150000"/>
              </a:lnSpc>
              <a:buClr>
                <a:srgbClr val="FFFFFF"/>
              </a:buClr>
              <a:buSzPct val="100000"/>
            </a:pPr>
            <a:endParaRPr lang="en" sz="1800" dirty="0">
              <a:solidFill>
                <a:srgbClr val="FFFFFF"/>
              </a:solidFill>
              <a:latin typeface="Coming Soon"/>
              <a:ea typeface="Coming Soon"/>
              <a:cs typeface="Coming Soon"/>
              <a:sym typeface="Coming Soon"/>
            </a:endParaRPr>
          </a:p>
          <a:p>
            <a:pPr marL="457200" lvl="0" indent="-381000" rtl="0">
              <a:lnSpc>
                <a:spcPct val="150000"/>
              </a:lnSpc>
              <a:spcBef>
                <a:spcPts val="300"/>
              </a:spcBef>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a:p>
            <a:pPr marL="76200" lvl="0" rtl="0">
              <a:lnSpc>
                <a:spcPct val="150000"/>
              </a:lnSpc>
              <a:spcBef>
                <a:spcPts val="300"/>
              </a:spcBef>
              <a:buClr>
                <a:srgbClr val="FFFFFF"/>
              </a:buClr>
              <a:buSzPct val="100000"/>
            </a:pPr>
            <a:endParaRPr lang="en" sz="2400" dirty="0">
              <a:solidFill>
                <a:srgbClr val="FFFFFF"/>
              </a:solidFill>
              <a:latin typeface="Coming Soon"/>
              <a:ea typeface="Coming Soon"/>
              <a:cs typeface="Coming Soon"/>
              <a:sym typeface="Coming Soon"/>
            </a:endParaRPr>
          </a:p>
          <a:p>
            <a:pPr lvl="0" rtl="0">
              <a:lnSpc>
                <a:spcPct val="115000"/>
              </a:lnSpc>
              <a:spcBef>
                <a:spcPts val="0"/>
              </a:spcBef>
              <a:buNone/>
            </a:pPr>
            <a:endParaRPr sz="2400" dirty="0">
              <a:solidFill>
                <a:srgbClr val="FFFFFF"/>
              </a:solidFill>
              <a:latin typeface="Coming Soon"/>
              <a:ea typeface="Coming Soon"/>
              <a:cs typeface="Coming Soon"/>
              <a:sym typeface="Coming Soon"/>
            </a:endParaRPr>
          </a:p>
        </p:txBody>
      </p:sp>
      <p:sp>
        <p:nvSpPr>
          <p:cNvPr id="366" name="Shape 366"/>
          <p:cNvSpPr/>
          <p:nvPr/>
        </p:nvSpPr>
        <p:spPr>
          <a:xfrm>
            <a:off x="7575152" y="51201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extLst>
      <p:ext uri="{BB962C8B-B14F-4D97-AF65-F5344CB8AC3E}">
        <p14:creationId xmlns:p14="http://schemas.microsoft.com/office/powerpoint/2010/main" val="3830311063"/>
      </p:ext>
    </p:extLst>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324" name="Shape 324"/>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25" name="Shape 325"/>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326" name="Shape 326"/>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327" name="Shape 327"/>
          <p:cNvPicPr preferRelativeResize="0"/>
          <p:nvPr/>
        </p:nvPicPr>
        <p:blipFill>
          <a:blip r:embed="rId3">
            <a:alphaModFix/>
          </a:blip>
          <a:stretch>
            <a:fillRect/>
          </a:stretch>
        </p:blipFill>
        <p:spPr>
          <a:xfrm>
            <a:off x="0" y="0"/>
            <a:ext cx="9143998" cy="6857999"/>
          </a:xfrm>
          <a:prstGeom prst="rect">
            <a:avLst/>
          </a:prstGeom>
          <a:noFill/>
          <a:ln>
            <a:noFill/>
          </a:ln>
        </p:spPr>
      </p:pic>
      <p:sp>
        <p:nvSpPr>
          <p:cNvPr id="328" name="Shape 328"/>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329" name="Shape 329"/>
          <p:cNvSpPr/>
          <p:nvPr/>
        </p:nvSpPr>
        <p:spPr>
          <a:xfrm rot="8699126">
            <a:off x="266454" y="1408964"/>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0" name="Shape 330"/>
          <p:cNvSpPr/>
          <p:nvPr/>
        </p:nvSpPr>
        <p:spPr>
          <a:xfrm rot="8699126">
            <a:off x="1136254" y="799626"/>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1" name="Shape 331"/>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33" name="Shape 333"/>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4" name="Shape 334"/>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5" name="Shape 335"/>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336" name="Shape 336"/>
          <p:cNvSpPr/>
          <p:nvPr/>
        </p:nvSpPr>
        <p:spPr>
          <a:xfrm>
            <a:off x="7414502"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7" name="Shape 337"/>
          <p:cNvSpPr txBox="1"/>
          <p:nvPr/>
        </p:nvSpPr>
        <p:spPr>
          <a:xfrm>
            <a:off x="2098613" y="1074937"/>
            <a:ext cx="6228600"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Personal Care/Equipment</a:t>
            </a:r>
          </a:p>
        </p:txBody>
      </p:sp>
      <p:sp>
        <p:nvSpPr>
          <p:cNvPr id="338" name="Shape 338"/>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39" name="Shape 339"/>
          <p:cNvSpPr/>
          <p:nvPr/>
        </p:nvSpPr>
        <p:spPr>
          <a:xfrm>
            <a:off x="8154027" y="10222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0" name="Shape 340"/>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1" name="Shape 341"/>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2" name="Shape 342"/>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3" name="Shape 343"/>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4" name="Shape 344"/>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5" name="Shape 345"/>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6" name="Shape 346"/>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7" name="Shape 347"/>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49" name="Shape 349"/>
          <p:cNvSpPr txBox="1"/>
          <p:nvPr/>
        </p:nvSpPr>
        <p:spPr>
          <a:xfrm>
            <a:off x="975725" y="2253634"/>
            <a:ext cx="7692300" cy="3711117"/>
          </a:xfrm>
          <a:prstGeom prst="rect">
            <a:avLst/>
          </a:prstGeom>
          <a:noFill/>
          <a:ln>
            <a:noFill/>
          </a:ln>
        </p:spPr>
        <p:txBody>
          <a:bodyPr lIns="91425" tIns="91425" rIns="91425" bIns="91425" anchor="ctr" anchorCtr="0">
            <a:noAutofit/>
          </a:bodyPr>
          <a:lstStyle/>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Adaptive furniture</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Assistance with toileting</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Assistance with feeding</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Assistance with dressing for PE</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Changing table</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Walker</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Access switches</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Lift for transfers/transfer to toilet</a:t>
            </a:r>
          </a:p>
          <a:p>
            <a:pPr lvl="0" rtl="0">
              <a:spcBef>
                <a:spcPts val="0"/>
              </a:spcBef>
              <a:buNone/>
            </a:pPr>
            <a:r>
              <a:rPr lang="en-US" sz="2400" dirty="0">
                <a:solidFill>
                  <a:srgbClr val="FFFFFF"/>
                </a:solidFill>
                <a:latin typeface="Baskerville Old Face" panose="02020602080505020303" pitchFamily="18" charset="0"/>
                <a:ea typeface="Coming Soon"/>
                <a:cs typeface="Coming Soon"/>
                <a:sym typeface="Coming Soon"/>
              </a:rPr>
              <a:t>Consideration of food allergies</a:t>
            </a:r>
            <a:endParaRPr sz="2400" dirty="0">
              <a:solidFill>
                <a:srgbClr val="FFFFFF"/>
              </a:solidFill>
              <a:latin typeface="Baskerville Old Face" panose="02020602080505020303" pitchFamily="18" charset="0"/>
              <a:ea typeface="Coming Soon"/>
              <a:cs typeface="Coming Soon"/>
              <a:sym typeface="Coming Soon"/>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58"/>
        <p:cNvGrpSpPr/>
        <p:nvPr/>
      </p:nvGrpSpPr>
      <p:grpSpPr>
        <a:xfrm>
          <a:off x="0" y="0"/>
          <a:ext cx="0" cy="0"/>
          <a:chOff x="0" y="0"/>
          <a:chExt cx="0" cy="0"/>
        </a:xfrm>
      </p:grpSpPr>
      <p:pic>
        <p:nvPicPr>
          <p:cNvPr id="459" name="Shape 459"/>
          <p:cNvPicPr preferRelativeResize="0"/>
          <p:nvPr/>
        </p:nvPicPr>
        <p:blipFill>
          <a:blip r:embed="rId3">
            <a:alphaModFix/>
          </a:blip>
          <a:stretch>
            <a:fillRect/>
          </a:stretch>
        </p:blipFill>
        <p:spPr>
          <a:xfrm>
            <a:off x="0" y="0"/>
            <a:ext cx="9143998" cy="6857999"/>
          </a:xfrm>
          <a:prstGeom prst="rect">
            <a:avLst/>
          </a:prstGeom>
          <a:noFill/>
          <a:ln>
            <a:noFill/>
          </a:ln>
        </p:spPr>
      </p:pic>
      <p:sp>
        <p:nvSpPr>
          <p:cNvPr id="460" name="Shape 460"/>
          <p:cNvSpPr txBox="1"/>
          <p:nvPr/>
        </p:nvSpPr>
        <p:spPr>
          <a:xfrm>
            <a:off x="697650" y="2606300"/>
            <a:ext cx="7581899" cy="884700"/>
          </a:xfrm>
          <a:prstGeom prst="rect">
            <a:avLst/>
          </a:prstGeom>
          <a:noFill/>
          <a:ln>
            <a:noFill/>
          </a:ln>
        </p:spPr>
        <p:txBody>
          <a:bodyPr lIns="91425" tIns="91425" rIns="91425" bIns="91425" anchor="t" anchorCtr="0">
            <a:noAutofit/>
          </a:bodyPr>
          <a:lstStyle/>
          <a:p>
            <a:pPr>
              <a:spcBef>
                <a:spcPts val="0"/>
              </a:spcBef>
              <a:buNone/>
            </a:pPr>
            <a:endParaRPr/>
          </a:p>
        </p:txBody>
      </p:sp>
      <p:sp>
        <p:nvSpPr>
          <p:cNvPr id="461" name="Shape 461"/>
          <p:cNvSpPr/>
          <p:nvPr/>
        </p:nvSpPr>
        <p:spPr>
          <a:xfrm rot="10800000">
            <a:off x="0" y="46341"/>
            <a:ext cx="1263600" cy="1118100"/>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62" name="Shape 462"/>
          <p:cNvSpPr/>
          <p:nvPr/>
        </p:nvSpPr>
        <p:spPr>
          <a:xfrm rot="10800000">
            <a:off x="1275961" y="9404"/>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463" name="Shape 463"/>
          <p:cNvSpPr/>
          <p:nvPr/>
        </p:nvSpPr>
        <p:spPr>
          <a:xfrm rot="10800000">
            <a:off x="2528961" y="9420"/>
            <a:ext cx="1263600" cy="1118100"/>
          </a:xfrm>
          <a:prstGeom prst="triangle">
            <a:avLst>
              <a:gd name="adj" fmla="val 50000"/>
            </a:avLst>
          </a:prstGeom>
          <a:solidFill>
            <a:srgbClr val="99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64" name="Shape 464"/>
          <p:cNvSpPr/>
          <p:nvPr/>
        </p:nvSpPr>
        <p:spPr>
          <a:xfrm rot="10800000">
            <a:off x="3797104" y="-12312"/>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465" name="Shape 465"/>
          <p:cNvSpPr/>
          <p:nvPr/>
        </p:nvSpPr>
        <p:spPr>
          <a:xfrm rot="10800000">
            <a:off x="5045614" y="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466" name="Shape 466"/>
          <p:cNvSpPr/>
          <p:nvPr/>
        </p:nvSpPr>
        <p:spPr>
          <a:xfrm rot="10800000">
            <a:off x="6333836" y="1"/>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467" name="Shape 467"/>
          <p:cNvSpPr/>
          <p:nvPr/>
        </p:nvSpPr>
        <p:spPr>
          <a:xfrm rot="10800000">
            <a:off x="7622014" y="4635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468" name="Shape 468"/>
          <p:cNvSpPr/>
          <p:nvPr/>
        </p:nvSpPr>
        <p:spPr>
          <a:xfrm rot="10800000">
            <a:off x="8910236" y="-2886"/>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469" name="Shape 469"/>
          <p:cNvSpPr/>
          <p:nvPr/>
        </p:nvSpPr>
        <p:spPr>
          <a:xfrm>
            <a:off x="430650" y="221650"/>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70" name="Shape 470"/>
          <p:cNvSpPr/>
          <p:nvPr/>
        </p:nvSpPr>
        <p:spPr>
          <a:xfrm>
            <a:off x="169512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71" name="Shape 471"/>
          <p:cNvSpPr/>
          <p:nvPr/>
        </p:nvSpPr>
        <p:spPr>
          <a:xfrm>
            <a:off x="29671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72" name="Shape 472"/>
          <p:cNvSpPr/>
          <p:nvPr/>
        </p:nvSpPr>
        <p:spPr>
          <a:xfrm>
            <a:off x="4217937"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73" name="Shape 473"/>
          <p:cNvSpPr/>
          <p:nvPr/>
        </p:nvSpPr>
        <p:spPr>
          <a:xfrm>
            <a:off x="5468700"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74" name="Shape 474"/>
          <p:cNvSpPr/>
          <p:nvPr/>
        </p:nvSpPr>
        <p:spPr>
          <a:xfrm>
            <a:off x="676447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75" name="Shape 475"/>
          <p:cNvSpPr/>
          <p:nvPr/>
        </p:nvSpPr>
        <p:spPr>
          <a:xfrm>
            <a:off x="80526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77" name="Shape 477"/>
          <p:cNvSpPr txBox="1"/>
          <p:nvPr/>
        </p:nvSpPr>
        <p:spPr>
          <a:xfrm>
            <a:off x="1179298" y="873709"/>
            <a:ext cx="7051199" cy="1002749"/>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Dancing Script"/>
                <a:cs typeface="Dancing Script"/>
                <a:sym typeface="Dancing Script"/>
              </a:rPr>
              <a:t>Supports for State Testing</a:t>
            </a:r>
          </a:p>
        </p:txBody>
      </p:sp>
      <p:sp>
        <p:nvSpPr>
          <p:cNvPr id="478" name="Shape 478"/>
          <p:cNvSpPr txBox="1"/>
          <p:nvPr/>
        </p:nvSpPr>
        <p:spPr>
          <a:xfrm>
            <a:off x="406947" y="1346460"/>
            <a:ext cx="7190489" cy="3151806"/>
          </a:xfrm>
          <a:prstGeom prst="rect">
            <a:avLst/>
          </a:prstGeom>
          <a:noFill/>
          <a:ln>
            <a:noFill/>
          </a:ln>
        </p:spPr>
        <p:txBody>
          <a:bodyPr lIns="91425" tIns="91425" rIns="91425" bIns="91425" anchor="ctr" anchorCtr="0">
            <a:noAutofit/>
          </a:bodyPr>
          <a:lstStyle/>
          <a:p>
            <a:pPr marL="457200" lvl="0" indent="-368300" rtl="0">
              <a:lnSpc>
                <a:spcPct val="115000"/>
              </a:lnSpc>
              <a:spcBef>
                <a:spcPts val="1500"/>
              </a:spcBef>
              <a:spcAft>
                <a:spcPts val="30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a:p>
            <a:pPr marL="457200" lvl="0" indent="-368300" rtl="0">
              <a:lnSpc>
                <a:spcPct val="115000"/>
              </a:lnSpc>
              <a:spcBef>
                <a:spcPts val="1500"/>
              </a:spcBef>
              <a:spcAft>
                <a:spcPts val="30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a:p>
            <a:pPr marL="457200" lvl="0" indent="-368300" rtl="0">
              <a:lnSpc>
                <a:spcPct val="115000"/>
              </a:lnSpc>
              <a:spcBef>
                <a:spcPts val="1500"/>
              </a:spcBef>
              <a:spcAft>
                <a:spcPts val="30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U</a:t>
            </a:r>
            <a:r>
              <a:rPr lang="en" sz="2000" dirty="0">
                <a:solidFill>
                  <a:srgbClr val="FFFFFF"/>
                </a:solidFill>
                <a:latin typeface="Baskerville Old Face" panose="02020602080505020303" pitchFamily="18" charset="0"/>
                <a:ea typeface="Coming Soon"/>
                <a:cs typeface="Coming Soon"/>
                <a:sym typeface="Coming Soon"/>
              </a:rPr>
              <a:t>niversal tools/desinated supports available to ALL students</a:t>
            </a:r>
          </a:p>
          <a:p>
            <a:pPr marL="457200" lvl="0" indent="-368300" rtl="0">
              <a:lnSpc>
                <a:spcPct val="115000"/>
              </a:lnSpc>
              <a:spcBef>
                <a:spcPts val="1500"/>
              </a:spcBef>
              <a:spcAft>
                <a:spcPts val="3000"/>
              </a:spcAft>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Decisions for necessary assessment accommodations are  determined by the daily instructional accommodations</a:t>
            </a:r>
          </a:p>
          <a:p>
            <a:pPr marL="457200" lvl="0" indent="-368300" rtl="0">
              <a:lnSpc>
                <a:spcPct val="115000"/>
              </a:lnSpc>
              <a:spcBef>
                <a:spcPts val="1500"/>
              </a:spcBef>
              <a:spcAft>
                <a:spcPts val="3000"/>
              </a:spcAft>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Each accommodation must reflect an actual instructional practice</a:t>
            </a:r>
          </a:p>
          <a:p>
            <a:pPr marL="457200" lvl="0" indent="-368300" rtl="0">
              <a:lnSpc>
                <a:spcPct val="115000"/>
              </a:lnSpc>
              <a:spcBef>
                <a:spcPts val="1500"/>
              </a:spcBef>
              <a:spcAft>
                <a:spcPts val="3000"/>
              </a:spcAft>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The same accommodations are performed during informal tests taken in class on a regular basis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Shape 402"/>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403" name="Shape 403"/>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04" name="Shape 404"/>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405" name="Shape 405"/>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406" name="Shape 406"/>
          <p:cNvPicPr preferRelativeResize="0"/>
          <p:nvPr/>
        </p:nvPicPr>
        <p:blipFill>
          <a:blip r:embed="rId3">
            <a:alphaModFix/>
          </a:blip>
          <a:stretch>
            <a:fillRect/>
          </a:stretch>
        </p:blipFill>
        <p:spPr>
          <a:xfrm>
            <a:off x="-42051" y="0"/>
            <a:ext cx="9275000" cy="6857999"/>
          </a:xfrm>
          <a:prstGeom prst="rect">
            <a:avLst/>
          </a:prstGeom>
          <a:noFill/>
          <a:ln>
            <a:noFill/>
          </a:ln>
        </p:spPr>
      </p:pic>
      <p:sp>
        <p:nvSpPr>
          <p:cNvPr id="407" name="Shape 407"/>
          <p:cNvSpPr/>
          <p:nvPr/>
        </p:nvSpPr>
        <p:spPr>
          <a:xfrm>
            <a:off x="1415825" y="5881737"/>
            <a:ext cx="5871411"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11" name="Shape 411"/>
          <p:cNvSpPr/>
          <p:nvPr/>
        </p:nvSpPr>
        <p:spPr>
          <a:xfrm rot="-2026397">
            <a:off x="-1302529" y="72812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2" name="Shape 412"/>
          <p:cNvSpPr/>
          <p:nvPr/>
        </p:nvSpPr>
        <p:spPr>
          <a:xfrm rot="-2026397">
            <a:off x="-1602643" y="28577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3" name="Shape 413"/>
          <p:cNvSpPr/>
          <p:nvPr/>
        </p:nvSpPr>
        <p:spPr>
          <a:xfrm rot="-2026397">
            <a:off x="-697128" y="398430"/>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414" name="Shape 414"/>
          <p:cNvSpPr/>
          <p:nvPr/>
        </p:nvSpPr>
        <p:spPr>
          <a:xfrm>
            <a:off x="7536327"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5" name="Shape 415"/>
          <p:cNvSpPr txBox="1"/>
          <p:nvPr/>
        </p:nvSpPr>
        <p:spPr>
          <a:xfrm>
            <a:off x="2221441" y="115807"/>
            <a:ext cx="5352989"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Types of Modifications </a:t>
            </a:r>
          </a:p>
        </p:txBody>
      </p:sp>
      <p:sp>
        <p:nvSpPr>
          <p:cNvPr id="416" name="Shape 416"/>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7" name="Shape 417"/>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8" name="Shape 418"/>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9" name="Shape 419"/>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0" name="Shape 420"/>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1" name="Shape 421"/>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2" name="Shape 422"/>
          <p:cNvSpPr/>
          <p:nvPr/>
        </p:nvSpPr>
        <p:spPr>
          <a:xfrm>
            <a:off x="8141727" y="8408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3" name="Shape 423"/>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5" name="Shape 425"/>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6" name="Shape 426"/>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8" name="Shape 428"/>
          <p:cNvSpPr/>
          <p:nvPr/>
        </p:nvSpPr>
        <p:spPr>
          <a:xfrm>
            <a:off x="90918" y="1830503"/>
            <a:ext cx="3835084" cy="3910921"/>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29" name="Shape 429"/>
          <p:cNvSpPr txBox="1"/>
          <p:nvPr/>
        </p:nvSpPr>
        <p:spPr>
          <a:xfrm>
            <a:off x="263593" y="1992457"/>
            <a:ext cx="3171900" cy="5242809"/>
          </a:xfrm>
          <a:prstGeom prst="rect">
            <a:avLst/>
          </a:prstGeom>
          <a:noFill/>
          <a:ln>
            <a:noFill/>
          </a:ln>
        </p:spPr>
        <p:txBody>
          <a:bodyPr lIns="91425" tIns="91425" rIns="91425" bIns="91425" anchor="ctr" anchorCtr="0">
            <a:noAutofit/>
          </a:bodyPr>
          <a:lstStyle/>
          <a:p>
            <a:pPr marL="457200" lvl="0" indent="-381000" rtl="0">
              <a:lnSpc>
                <a:spcPct val="115000"/>
              </a:lnSpc>
              <a:spcBef>
                <a:spcPts val="0"/>
              </a:spcBef>
              <a:spcAft>
                <a:spcPts val="1200"/>
              </a:spcAft>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A</a:t>
            </a:r>
            <a:r>
              <a:rPr lang="en" sz="2400" dirty="0">
                <a:solidFill>
                  <a:srgbClr val="FFFFFF"/>
                </a:solidFill>
                <a:latin typeface="Baskerville Old Face" panose="02020602080505020303" pitchFamily="18" charset="0"/>
                <a:ea typeface="Coming Soon"/>
                <a:cs typeface="Coming Soon"/>
                <a:sym typeface="Coming Soon"/>
              </a:rPr>
              <a:t>lternative/functional curriculum</a:t>
            </a:r>
          </a:p>
          <a:p>
            <a:pPr marL="457200" lvl="0" indent="-381000" rtl="0">
              <a:lnSpc>
                <a:spcPct val="115000"/>
              </a:lnSpc>
              <a:spcBef>
                <a:spcPts val="0"/>
              </a:spcBef>
              <a:spcAft>
                <a:spcPts val="1200"/>
              </a:spcAft>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R</a:t>
            </a:r>
            <a:r>
              <a:rPr lang="en" sz="2400" dirty="0">
                <a:solidFill>
                  <a:srgbClr val="FFFFFF"/>
                </a:solidFill>
                <a:latin typeface="Baskerville Old Face" panose="02020602080505020303" pitchFamily="18" charset="0"/>
                <a:ea typeface="Coming Soon"/>
                <a:cs typeface="Coming Soon"/>
                <a:sym typeface="Coming Soon"/>
              </a:rPr>
              <a:t>educed number of standards to master</a:t>
            </a:r>
          </a:p>
          <a:p>
            <a:pPr marL="457200" lvl="0" indent="-381000" rtl="0">
              <a:lnSpc>
                <a:spcPct val="115000"/>
              </a:lnSpc>
              <a:spcBef>
                <a:spcPts val="0"/>
              </a:spcBef>
              <a:spcAft>
                <a:spcPts val="1200"/>
              </a:spcAft>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Modified assignments/tests</a:t>
            </a:r>
          </a:p>
          <a:p>
            <a:pPr marL="457200" lvl="0" indent="-381000" rtl="0">
              <a:lnSpc>
                <a:spcPct val="115000"/>
              </a:lnSpc>
              <a:spcBef>
                <a:spcPts val="0"/>
              </a:spcBef>
              <a:spcAft>
                <a:spcPts val="1200"/>
              </a:spcAft>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a:p>
            <a:pPr marL="76200" lvl="0" rtl="0">
              <a:lnSpc>
                <a:spcPct val="115000"/>
              </a:lnSpc>
              <a:spcBef>
                <a:spcPts val="0"/>
              </a:spcBef>
              <a:spcAft>
                <a:spcPts val="1200"/>
              </a:spcAft>
              <a:buClr>
                <a:srgbClr val="FFFFFF"/>
              </a:buClr>
              <a:buSzPct val="100000"/>
            </a:pPr>
            <a:endParaRPr lang="en-US" sz="2400" dirty="0">
              <a:solidFill>
                <a:srgbClr val="FFFFFF"/>
              </a:solidFill>
              <a:latin typeface="Coming Soon"/>
              <a:ea typeface="Coming Soon"/>
              <a:cs typeface="Coming Soon"/>
              <a:sym typeface="Coming Soon"/>
            </a:endParaRPr>
          </a:p>
          <a:p>
            <a:pPr marL="457200" lvl="0" indent="-381000" rtl="0">
              <a:lnSpc>
                <a:spcPct val="115000"/>
              </a:lnSpc>
              <a:spcBef>
                <a:spcPts val="0"/>
              </a:spcBef>
              <a:spcAft>
                <a:spcPts val="1200"/>
              </a:spcAft>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p:txBody>
      </p:sp>
      <p:sp>
        <p:nvSpPr>
          <p:cNvPr id="430" name="Shape 430"/>
          <p:cNvSpPr txBox="1"/>
          <p:nvPr/>
        </p:nvSpPr>
        <p:spPr>
          <a:xfrm>
            <a:off x="4416548" y="3155619"/>
            <a:ext cx="4333799" cy="2870399"/>
          </a:xfrm>
          <a:prstGeom prst="rect">
            <a:avLst/>
          </a:prstGeom>
          <a:noFill/>
          <a:ln>
            <a:noFill/>
          </a:ln>
        </p:spPr>
        <p:txBody>
          <a:bodyPr lIns="91425" tIns="91425" rIns="91425" bIns="91425" anchor="ctr" anchorCtr="0">
            <a:noAutofit/>
          </a:bodyPr>
          <a:lstStyle/>
          <a:p>
            <a:pPr marL="457200" lvl="0" indent="-368300" rtl="0">
              <a:lnSpc>
                <a:spcPct val="115000"/>
              </a:lnSpc>
              <a:spcBef>
                <a:spcPts val="300"/>
              </a:spcBef>
              <a:spcAft>
                <a:spcPts val="1200"/>
              </a:spcAft>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Credit/no credit</a:t>
            </a:r>
          </a:p>
          <a:p>
            <a:pPr marL="457200" lvl="0" indent="-368300" rtl="0">
              <a:lnSpc>
                <a:spcPct val="115000"/>
              </a:lnSpc>
              <a:spcBef>
                <a:spcPts val="300"/>
              </a:spcBef>
              <a:spcAft>
                <a:spcPts val="1200"/>
              </a:spcAft>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R</a:t>
            </a:r>
            <a:r>
              <a:rPr lang="en" sz="2400" dirty="0">
                <a:solidFill>
                  <a:srgbClr val="FFFFFF"/>
                </a:solidFill>
                <a:latin typeface="Baskerville Old Face" panose="02020602080505020303" pitchFamily="18" charset="0"/>
                <a:ea typeface="Coming Soon"/>
                <a:cs typeface="Coming Soon"/>
                <a:sym typeface="Coming Soon"/>
              </a:rPr>
              <a:t>egular/modified assignments</a:t>
            </a:r>
          </a:p>
          <a:p>
            <a:pPr marL="457200" lvl="0" indent="-368300" rtl="0">
              <a:lnSpc>
                <a:spcPct val="115000"/>
              </a:lnSpc>
              <a:spcBef>
                <a:spcPts val="300"/>
              </a:spcBef>
              <a:spcAft>
                <a:spcPts val="1200"/>
              </a:spcAft>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R</a:t>
            </a:r>
            <a:r>
              <a:rPr lang="en" sz="2400" dirty="0">
                <a:solidFill>
                  <a:srgbClr val="FFFFFF"/>
                </a:solidFill>
                <a:latin typeface="Baskerville Old Face" panose="02020602080505020303" pitchFamily="18" charset="0"/>
                <a:ea typeface="Coming Soon"/>
                <a:cs typeface="Coming Soon"/>
                <a:sym typeface="Coming Soon"/>
              </a:rPr>
              <a:t>egualr/modified curriculum</a:t>
            </a:r>
          </a:p>
          <a:p>
            <a:pPr marL="457200" lvl="0" indent="-368300" rtl="0">
              <a:lnSpc>
                <a:spcPct val="115000"/>
              </a:lnSpc>
              <a:spcBef>
                <a:spcPts val="300"/>
              </a:spcBef>
              <a:spcAft>
                <a:spcPts val="1200"/>
              </a:spcAft>
              <a:buClr>
                <a:srgbClr val="FFFFFF"/>
              </a:buClr>
              <a:buSzPct val="100000"/>
              <a:buFont typeface="Coming Soon"/>
              <a:buChar char="★"/>
            </a:pPr>
            <a:r>
              <a:rPr lang="en-US" sz="2400" dirty="0">
                <a:solidFill>
                  <a:srgbClr val="FFFFFF"/>
                </a:solidFill>
                <a:latin typeface="Baskerville Old Face" panose="02020602080505020303" pitchFamily="18" charset="0"/>
                <a:ea typeface="Coming Soon"/>
                <a:cs typeface="Coming Soon"/>
                <a:sym typeface="Coming Soon"/>
              </a:rPr>
              <a:t>A</a:t>
            </a:r>
            <a:r>
              <a:rPr lang="en" sz="2400" dirty="0">
                <a:solidFill>
                  <a:srgbClr val="FFFFFF"/>
                </a:solidFill>
                <a:latin typeface="Baskerville Old Face" panose="02020602080505020303" pitchFamily="18" charset="0"/>
                <a:ea typeface="Coming Soon"/>
                <a:cs typeface="Coming Soon"/>
                <a:sym typeface="Coming Soon"/>
              </a:rPr>
              <a:t>lternate report card</a:t>
            </a:r>
          </a:p>
          <a:p>
            <a:pPr marL="457200" lvl="0" indent="-368300" rtl="0">
              <a:lnSpc>
                <a:spcPct val="115000"/>
              </a:lnSpc>
              <a:spcBef>
                <a:spcPts val="300"/>
              </a:spcBef>
              <a:spcAft>
                <a:spcPts val="1200"/>
              </a:spcAft>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CAPA report card</a:t>
            </a:r>
          </a:p>
          <a:p>
            <a:pPr marL="457200" lvl="0" indent="-368300" rtl="0">
              <a:lnSpc>
                <a:spcPct val="115000"/>
              </a:lnSpc>
              <a:spcBef>
                <a:spcPts val="300"/>
              </a:spcBef>
              <a:spcAft>
                <a:spcPts val="12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a:p>
            <a:pPr marL="88900" lvl="0" rtl="0">
              <a:lnSpc>
                <a:spcPct val="115000"/>
              </a:lnSpc>
              <a:spcBef>
                <a:spcPts val="300"/>
              </a:spcBef>
              <a:spcAft>
                <a:spcPts val="1200"/>
              </a:spcAft>
              <a:buClr>
                <a:srgbClr val="FFFFFF"/>
              </a:buClr>
              <a:buSzPct val="100000"/>
            </a:pPr>
            <a:endParaRPr lang="en" sz="2200" dirty="0">
              <a:solidFill>
                <a:srgbClr val="FFFFFF"/>
              </a:solidFill>
              <a:latin typeface="Coming Soon"/>
              <a:ea typeface="Coming Soon"/>
              <a:cs typeface="Coming Soon"/>
              <a:sym typeface="Coming Soon"/>
            </a:endParaRPr>
          </a:p>
          <a:p>
            <a:pPr marL="457200" lvl="0" indent="-368300" rtl="0">
              <a:lnSpc>
                <a:spcPct val="115000"/>
              </a:lnSpc>
              <a:spcBef>
                <a:spcPts val="300"/>
              </a:spcBef>
              <a:spcAft>
                <a:spcPts val="12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p:txBody>
      </p:sp>
      <p:sp>
        <p:nvSpPr>
          <p:cNvPr id="432" name="Shape 432"/>
          <p:cNvSpPr txBox="1"/>
          <p:nvPr/>
        </p:nvSpPr>
        <p:spPr>
          <a:xfrm>
            <a:off x="298648" y="991517"/>
            <a:ext cx="4356376" cy="617399"/>
          </a:xfrm>
          <a:prstGeom prst="rect">
            <a:avLst/>
          </a:prstGeom>
          <a:noFill/>
          <a:ln>
            <a:noFill/>
          </a:ln>
        </p:spPr>
        <p:txBody>
          <a:bodyPr lIns="91425" tIns="91425" rIns="91425" bIns="91425" anchor="t" anchorCtr="0">
            <a:noAutofit/>
          </a:bodyPr>
          <a:lstStyle/>
          <a:p>
            <a:pPr lvl="0" rtl="0">
              <a:spcBef>
                <a:spcPts val="0"/>
              </a:spcBef>
              <a:buNone/>
            </a:pPr>
            <a:r>
              <a:rPr lang="en" sz="3200" dirty="0">
                <a:solidFill>
                  <a:schemeClr val="accent6">
                    <a:lumMod val="75000"/>
                  </a:schemeClr>
                </a:solidFill>
                <a:latin typeface="Baskerville Old Face" panose="02020602080505020303" pitchFamily="18" charset="0"/>
                <a:ea typeface="Calligraffitti"/>
                <a:cs typeface="Calligraffitti"/>
                <a:sym typeface="Calligraffitti"/>
              </a:rPr>
              <a:t>Courses/Subjects</a:t>
            </a:r>
          </a:p>
        </p:txBody>
      </p:sp>
      <p:sp>
        <p:nvSpPr>
          <p:cNvPr id="34" name="Shape 432"/>
          <p:cNvSpPr txBox="1"/>
          <p:nvPr/>
        </p:nvSpPr>
        <p:spPr>
          <a:xfrm>
            <a:off x="3977948" y="896345"/>
            <a:ext cx="4356376" cy="639507"/>
          </a:xfrm>
          <a:prstGeom prst="rect">
            <a:avLst/>
          </a:prstGeom>
          <a:noFill/>
          <a:ln>
            <a:noFill/>
          </a:ln>
        </p:spPr>
        <p:txBody>
          <a:bodyPr lIns="91425" tIns="91425" rIns="91425" bIns="91425" anchor="t" anchorCtr="0">
            <a:noAutofit/>
          </a:bodyPr>
          <a:lstStyle/>
          <a:p>
            <a:pPr lvl="0" algn="ctr" rtl="0">
              <a:spcBef>
                <a:spcPts val="0"/>
              </a:spcBef>
              <a:buNone/>
            </a:pPr>
            <a:r>
              <a:rPr lang="en" sz="3200" dirty="0">
                <a:solidFill>
                  <a:schemeClr val="accent6">
                    <a:lumMod val="75000"/>
                  </a:schemeClr>
                </a:solidFill>
                <a:latin typeface="Baskerville Old Face" panose="02020602080505020303" pitchFamily="18" charset="0"/>
                <a:ea typeface="Calligraffitti"/>
                <a:cs typeface="Calligraffitti"/>
                <a:sym typeface="Calligraffitti"/>
              </a:rPr>
              <a:t>Grading</a:t>
            </a:r>
          </a:p>
        </p:txBody>
      </p:sp>
      <p:sp>
        <p:nvSpPr>
          <p:cNvPr id="31" name="Shape 428"/>
          <p:cNvSpPr/>
          <p:nvPr/>
        </p:nvSpPr>
        <p:spPr>
          <a:xfrm>
            <a:off x="4558307" y="1674732"/>
            <a:ext cx="4188820" cy="4305505"/>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Shape 402"/>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403" name="Shape 403"/>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04" name="Shape 404"/>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405" name="Shape 405"/>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406" name="Shape 406"/>
          <p:cNvPicPr preferRelativeResize="0"/>
          <p:nvPr/>
        </p:nvPicPr>
        <p:blipFill>
          <a:blip r:embed="rId3">
            <a:alphaModFix/>
          </a:blip>
          <a:stretch>
            <a:fillRect/>
          </a:stretch>
        </p:blipFill>
        <p:spPr>
          <a:xfrm>
            <a:off x="-14645" y="2"/>
            <a:ext cx="9143998" cy="6857999"/>
          </a:xfrm>
          <a:prstGeom prst="rect">
            <a:avLst/>
          </a:prstGeom>
          <a:noFill/>
          <a:ln>
            <a:noFill/>
          </a:ln>
        </p:spPr>
      </p:pic>
      <p:sp>
        <p:nvSpPr>
          <p:cNvPr id="407" name="Shape 407"/>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11" name="Shape 411"/>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2" name="Shape 412"/>
          <p:cNvSpPr/>
          <p:nvPr/>
        </p:nvSpPr>
        <p:spPr>
          <a:xfrm rot="-2026397">
            <a:off x="285190" y="173754"/>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3" name="Shape 413"/>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414" name="Shape 414"/>
          <p:cNvSpPr/>
          <p:nvPr/>
        </p:nvSpPr>
        <p:spPr>
          <a:xfrm>
            <a:off x="7536327"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5" name="Shape 415"/>
          <p:cNvSpPr txBox="1"/>
          <p:nvPr/>
        </p:nvSpPr>
        <p:spPr>
          <a:xfrm>
            <a:off x="1862429" y="143790"/>
            <a:ext cx="4616693"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Types of Modifications </a:t>
            </a:r>
          </a:p>
        </p:txBody>
      </p:sp>
      <p:sp>
        <p:nvSpPr>
          <p:cNvPr id="416" name="Shape 416"/>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7" name="Shape 417"/>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8" name="Shape 418"/>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19" name="Shape 419"/>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0" name="Shape 420"/>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1" name="Shape 421"/>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2" name="Shape 422"/>
          <p:cNvSpPr/>
          <p:nvPr/>
        </p:nvSpPr>
        <p:spPr>
          <a:xfrm>
            <a:off x="8141727" y="8408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3" name="Shape 423"/>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5" name="Shape 425"/>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6" name="Shape 426"/>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28" name="Shape 428"/>
          <p:cNvSpPr/>
          <p:nvPr/>
        </p:nvSpPr>
        <p:spPr>
          <a:xfrm>
            <a:off x="4976442" y="2136756"/>
            <a:ext cx="3955715" cy="4010142"/>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29" name="Shape 429"/>
          <p:cNvSpPr txBox="1"/>
          <p:nvPr/>
        </p:nvSpPr>
        <p:spPr>
          <a:xfrm>
            <a:off x="169489" y="3010677"/>
            <a:ext cx="3657356" cy="2934345"/>
          </a:xfrm>
          <a:prstGeom prst="rect">
            <a:avLst/>
          </a:prstGeom>
          <a:noFill/>
          <a:ln>
            <a:noFill/>
          </a:ln>
        </p:spPr>
        <p:txBody>
          <a:bodyPr lIns="91425" tIns="91425" rIns="91425" bIns="91425" anchor="ctr" anchorCtr="0">
            <a:noAutofit/>
          </a:bodyPr>
          <a:lstStyle/>
          <a:p>
            <a:pPr marL="457200" lvl="0" indent="-381000" rtl="0">
              <a:lnSpc>
                <a:spcPct val="115000"/>
              </a:lnSpc>
              <a:spcBef>
                <a:spcPts val="0"/>
              </a:spcBef>
              <a:spcAft>
                <a:spcPts val="12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R</a:t>
            </a:r>
            <a:r>
              <a:rPr lang="en" sz="2000" dirty="0">
                <a:solidFill>
                  <a:srgbClr val="FFFFFF"/>
                </a:solidFill>
                <a:latin typeface="Baskerville Old Face" panose="02020602080505020303" pitchFamily="18" charset="0"/>
                <a:ea typeface="Coming Soon"/>
                <a:cs typeface="Coming Soon"/>
                <a:sym typeface="Coming Soon"/>
              </a:rPr>
              <a:t>educed number of standards</a:t>
            </a:r>
          </a:p>
          <a:p>
            <a:pPr marL="457200" lvl="0" indent="-381000" rtl="0">
              <a:lnSpc>
                <a:spcPct val="115000"/>
              </a:lnSpc>
              <a:spcBef>
                <a:spcPts val="0"/>
              </a:spcBef>
              <a:spcAft>
                <a:spcPts val="12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I</a:t>
            </a:r>
            <a:r>
              <a:rPr lang="en" sz="2000" dirty="0">
                <a:solidFill>
                  <a:srgbClr val="FFFFFF"/>
                </a:solidFill>
                <a:latin typeface="Baskerville Old Face" panose="02020602080505020303" pitchFamily="18" charset="0"/>
                <a:ea typeface="Coming Soon"/>
                <a:cs typeface="Coming Soon"/>
                <a:sym typeface="Coming Soon"/>
              </a:rPr>
              <a:t>ncreased assistance/support</a:t>
            </a:r>
          </a:p>
          <a:p>
            <a:pPr marL="457200" lvl="0" indent="-381000" rtl="0">
              <a:lnSpc>
                <a:spcPct val="115000"/>
              </a:lnSpc>
              <a:spcBef>
                <a:spcPts val="0"/>
              </a:spcBef>
              <a:spcAft>
                <a:spcPts val="12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D</a:t>
            </a:r>
            <a:r>
              <a:rPr lang="en" sz="2000" dirty="0">
                <a:solidFill>
                  <a:srgbClr val="FFFFFF"/>
                </a:solidFill>
                <a:latin typeface="Baskerville Old Face" panose="02020602080505020303" pitchFamily="18" charset="0"/>
                <a:ea typeface="Coming Soon"/>
                <a:cs typeface="Coming Soon"/>
                <a:sym typeface="Coming Soon"/>
              </a:rPr>
              <a:t>ifferent requirements for assignment</a:t>
            </a:r>
          </a:p>
          <a:p>
            <a:pPr marL="457200" lvl="0" indent="-381000" rtl="0">
              <a:lnSpc>
                <a:spcPct val="115000"/>
              </a:lnSpc>
              <a:spcBef>
                <a:spcPts val="0"/>
              </a:spcBef>
              <a:spcAft>
                <a:spcPts val="12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U</a:t>
            </a:r>
            <a:r>
              <a:rPr lang="en" sz="2000" dirty="0">
                <a:solidFill>
                  <a:srgbClr val="FFFFFF"/>
                </a:solidFill>
                <a:latin typeface="Baskerville Old Face" panose="02020602080505020303" pitchFamily="18" charset="0"/>
                <a:ea typeface="Coming Soon"/>
                <a:cs typeface="Coming Soon"/>
                <a:sym typeface="Coming Soon"/>
              </a:rPr>
              <a:t>se of calculator</a:t>
            </a:r>
          </a:p>
          <a:p>
            <a:pPr marL="457200" lvl="0" indent="-381000" rtl="0">
              <a:lnSpc>
                <a:spcPct val="115000"/>
              </a:lnSpc>
              <a:spcBef>
                <a:spcPts val="0"/>
              </a:spcBef>
              <a:spcAft>
                <a:spcPts val="1200"/>
              </a:spcAft>
              <a:buClr>
                <a:srgbClr val="FFFFFF"/>
              </a:buClr>
              <a:buSzPct val="100000"/>
              <a:buFont typeface="Coming Soon"/>
              <a:buChar char="★"/>
            </a:pPr>
            <a:r>
              <a:rPr lang="en-US" sz="2000" dirty="0">
                <a:solidFill>
                  <a:srgbClr val="FFFFFF"/>
                </a:solidFill>
                <a:latin typeface="Baskerville Old Face" panose="02020602080505020303" pitchFamily="18" charset="0"/>
                <a:ea typeface="Coming Soon"/>
                <a:cs typeface="Coming Soon"/>
                <a:sym typeface="Coming Soon"/>
              </a:rPr>
              <a:t>P</a:t>
            </a:r>
            <a:r>
              <a:rPr lang="en" sz="2000" dirty="0">
                <a:solidFill>
                  <a:srgbClr val="FFFFFF"/>
                </a:solidFill>
                <a:latin typeface="Baskerville Old Face" panose="02020602080505020303" pitchFamily="18" charset="0"/>
                <a:ea typeface="Coming Soon"/>
                <a:cs typeface="Coming Soon"/>
                <a:sym typeface="Coming Soon"/>
              </a:rPr>
              <a:t>articipation only</a:t>
            </a:r>
          </a:p>
          <a:p>
            <a:pPr marL="457200" lvl="0" indent="-381000" rtl="0">
              <a:lnSpc>
                <a:spcPct val="115000"/>
              </a:lnSpc>
              <a:spcBef>
                <a:spcPts val="0"/>
              </a:spcBef>
              <a:spcAft>
                <a:spcPts val="1200"/>
              </a:spcAft>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p:txBody>
      </p:sp>
      <p:sp>
        <p:nvSpPr>
          <p:cNvPr id="430" name="Shape 430"/>
          <p:cNvSpPr txBox="1"/>
          <p:nvPr/>
        </p:nvSpPr>
        <p:spPr>
          <a:xfrm>
            <a:off x="5360682" y="3444852"/>
            <a:ext cx="3264273" cy="2347347"/>
          </a:xfrm>
          <a:prstGeom prst="rect">
            <a:avLst/>
          </a:prstGeom>
          <a:noFill/>
          <a:ln>
            <a:noFill/>
          </a:ln>
        </p:spPr>
        <p:txBody>
          <a:bodyPr lIns="91425" tIns="91425" rIns="91425" bIns="91425" anchor="ctr" anchorCtr="0">
            <a:noAutofit/>
          </a:bodyPr>
          <a:lstStyle/>
          <a:p>
            <a:pPr marL="88900" lvl="0" rtl="0">
              <a:lnSpc>
                <a:spcPct val="115000"/>
              </a:lnSpc>
              <a:spcBef>
                <a:spcPts val="300"/>
              </a:spcBef>
              <a:spcAft>
                <a:spcPts val="1200"/>
              </a:spcAft>
              <a:buClr>
                <a:srgbClr val="FFFFFF"/>
              </a:buClr>
              <a:buSzPct val="100000"/>
            </a:pPr>
            <a:r>
              <a:rPr lang="en" sz="2000" dirty="0">
                <a:solidFill>
                  <a:srgbClr val="FFFFFF"/>
                </a:solidFill>
                <a:latin typeface="Baskerville Old Face" panose="02020602080505020303" pitchFamily="18" charset="0"/>
                <a:ea typeface="Coming Soon"/>
                <a:cs typeface="Coming Soon"/>
                <a:sym typeface="Coming Soon"/>
              </a:rPr>
              <a:t>Grade on effort</a:t>
            </a:r>
          </a:p>
          <a:p>
            <a:pPr marL="88900" lvl="0" rtl="0">
              <a:lnSpc>
                <a:spcPct val="115000"/>
              </a:lnSpc>
              <a:spcBef>
                <a:spcPts val="300"/>
              </a:spcBef>
              <a:spcAft>
                <a:spcPts val="1200"/>
              </a:spcAft>
              <a:buClr>
                <a:srgbClr val="FFFFFF"/>
              </a:buClr>
              <a:buSzPct val="100000"/>
            </a:pPr>
            <a:r>
              <a:rPr lang="en-US" sz="2000" dirty="0">
                <a:solidFill>
                  <a:srgbClr val="FFFFFF"/>
                </a:solidFill>
                <a:latin typeface="Baskerville Old Face" panose="02020602080505020303" pitchFamily="18" charset="0"/>
                <a:ea typeface="Coming Soon"/>
                <a:cs typeface="Coming Soon"/>
                <a:sym typeface="Coming Soon"/>
              </a:rPr>
              <a:t>G</a:t>
            </a:r>
            <a:r>
              <a:rPr lang="en" sz="2000" dirty="0">
                <a:solidFill>
                  <a:srgbClr val="FFFFFF"/>
                </a:solidFill>
                <a:latin typeface="Baskerville Old Face" panose="02020602080505020303" pitchFamily="18" charset="0"/>
                <a:ea typeface="Coming Soon"/>
                <a:cs typeface="Coming Soon"/>
                <a:sym typeface="Coming Soon"/>
              </a:rPr>
              <a:t>rade on specific standards</a:t>
            </a:r>
          </a:p>
          <a:p>
            <a:pPr marL="88900" lvl="0" rtl="0">
              <a:lnSpc>
                <a:spcPct val="115000"/>
              </a:lnSpc>
              <a:spcBef>
                <a:spcPts val="300"/>
              </a:spcBef>
              <a:spcAft>
                <a:spcPts val="1200"/>
              </a:spcAft>
              <a:buClr>
                <a:srgbClr val="FFFFFF"/>
              </a:buClr>
              <a:buSzPct val="100000"/>
            </a:pPr>
            <a:r>
              <a:rPr lang="en-US" sz="2000" dirty="0">
                <a:solidFill>
                  <a:srgbClr val="FFFFFF"/>
                </a:solidFill>
                <a:latin typeface="Baskerville Old Face" panose="02020602080505020303" pitchFamily="18" charset="0"/>
                <a:ea typeface="Coming Soon"/>
                <a:cs typeface="Coming Soon"/>
                <a:sym typeface="Coming Soon"/>
              </a:rPr>
              <a:t>G</a:t>
            </a:r>
            <a:r>
              <a:rPr lang="en" sz="2000" dirty="0">
                <a:solidFill>
                  <a:srgbClr val="FFFFFF"/>
                </a:solidFill>
                <a:latin typeface="Baskerville Old Face" panose="02020602080505020303" pitchFamily="18" charset="0"/>
                <a:ea typeface="Coming Soon"/>
                <a:cs typeface="Coming Soon"/>
                <a:sym typeface="Coming Soon"/>
              </a:rPr>
              <a:t>rade on targeted skills</a:t>
            </a:r>
          </a:p>
          <a:p>
            <a:pPr marL="88900" lvl="0" rtl="0">
              <a:lnSpc>
                <a:spcPct val="115000"/>
              </a:lnSpc>
              <a:spcBef>
                <a:spcPts val="300"/>
              </a:spcBef>
              <a:spcAft>
                <a:spcPts val="1200"/>
              </a:spcAft>
              <a:buClr>
                <a:srgbClr val="FFFFFF"/>
              </a:buClr>
              <a:buSzPct val="100000"/>
            </a:pPr>
            <a:r>
              <a:rPr lang="en-US" sz="2000" dirty="0">
                <a:solidFill>
                  <a:srgbClr val="FFFFFF"/>
                </a:solidFill>
                <a:latin typeface="Baskerville Old Face" panose="02020602080505020303" pitchFamily="18" charset="0"/>
                <a:ea typeface="Coming Soon"/>
                <a:cs typeface="Coming Soon"/>
                <a:sym typeface="Coming Soon"/>
              </a:rPr>
              <a:t>P</a:t>
            </a:r>
            <a:r>
              <a:rPr lang="en" sz="2000" dirty="0">
                <a:solidFill>
                  <a:srgbClr val="FFFFFF"/>
                </a:solidFill>
                <a:latin typeface="Baskerville Old Face" panose="02020602080505020303" pitchFamily="18" charset="0"/>
                <a:ea typeface="Coming Soon"/>
                <a:cs typeface="Coming Soon"/>
                <a:sym typeface="Coming Soon"/>
              </a:rPr>
              <a:t>ass/fail</a:t>
            </a:r>
          </a:p>
          <a:p>
            <a:pPr marL="88900" lvl="0" rtl="0">
              <a:lnSpc>
                <a:spcPct val="115000"/>
              </a:lnSpc>
              <a:spcBef>
                <a:spcPts val="300"/>
              </a:spcBef>
              <a:spcAft>
                <a:spcPts val="1200"/>
              </a:spcAft>
              <a:buClr>
                <a:srgbClr val="FFFFFF"/>
              </a:buClr>
              <a:buSzPct val="100000"/>
            </a:pPr>
            <a:r>
              <a:rPr lang="en-US" sz="2000" dirty="0">
                <a:solidFill>
                  <a:srgbClr val="FFFFFF"/>
                </a:solidFill>
                <a:latin typeface="Baskerville Old Face" panose="02020602080505020303" pitchFamily="18" charset="0"/>
                <a:ea typeface="Coming Soon"/>
                <a:cs typeface="Coming Soon"/>
                <a:sym typeface="Coming Soon"/>
              </a:rPr>
              <a:t>G</a:t>
            </a:r>
            <a:r>
              <a:rPr lang="en" sz="2000" dirty="0">
                <a:solidFill>
                  <a:srgbClr val="FFFFFF"/>
                </a:solidFill>
                <a:latin typeface="Baskerville Old Face" panose="02020602080505020303" pitchFamily="18" charset="0"/>
                <a:ea typeface="Coming Soon"/>
                <a:cs typeface="Coming Soon"/>
                <a:sym typeface="Coming Soon"/>
              </a:rPr>
              <a:t>rade on content not format</a:t>
            </a:r>
          </a:p>
          <a:p>
            <a:pPr marL="457200" lvl="0" indent="-368300" rtl="0">
              <a:lnSpc>
                <a:spcPct val="115000"/>
              </a:lnSpc>
              <a:spcBef>
                <a:spcPts val="300"/>
              </a:spcBef>
              <a:spcAft>
                <a:spcPts val="12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a:p>
            <a:pPr marL="457200" lvl="0" indent="-368300" rtl="0">
              <a:lnSpc>
                <a:spcPct val="115000"/>
              </a:lnSpc>
              <a:spcBef>
                <a:spcPts val="300"/>
              </a:spcBef>
              <a:spcAft>
                <a:spcPts val="1200"/>
              </a:spcAft>
              <a:buClr>
                <a:srgbClr val="FFFFFF"/>
              </a:buClr>
              <a:buSzPct val="100000"/>
              <a:buFont typeface="Coming Soon"/>
              <a:buChar char="★"/>
            </a:pPr>
            <a:endParaRPr lang="en" sz="2200" dirty="0">
              <a:solidFill>
                <a:srgbClr val="FFFFFF"/>
              </a:solidFill>
              <a:latin typeface="Coming Soon"/>
              <a:ea typeface="Coming Soon"/>
              <a:cs typeface="Coming Soon"/>
              <a:sym typeface="Coming Soon"/>
            </a:endParaRPr>
          </a:p>
        </p:txBody>
      </p:sp>
      <p:sp>
        <p:nvSpPr>
          <p:cNvPr id="431" name="Shape 431"/>
          <p:cNvSpPr txBox="1"/>
          <p:nvPr/>
        </p:nvSpPr>
        <p:spPr>
          <a:xfrm>
            <a:off x="301019" y="1108268"/>
            <a:ext cx="4666091" cy="617399"/>
          </a:xfrm>
          <a:prstGeom prst="rect">
            <a:avLst/>
          </a:prstGeom>
          <a:noFill/>
          <a:ln>
            <a:noFill/>
          </a:ln>
        </p:spPr>
        <p:txBody>
          <a:bodyPr lIns="91425" tIns="91425" rIns="91425" bIns="91425" anchor="t" anchorCtr="0">
            <a:noAutofit/>
          </a:bodyPr>
          <a:lstStyle/>
          <a:p>
            <a:pPr lvl="0" rtl="0">
              <a:spcBef>
                <a:spcPts val="0"/>
              </a:spcBef>
              <a:buNone/>
            </a:pPr>
            <a:r>
              <a:rPr lang="en" sz="2800" dirty="0">
                <a:solidFill>
                  <a:srgbClr val="FFFFFF"/>
                </a:solidFill>
                <a:latin typeface="Baskerville Old Face" panose="02020602080505020303" pitchFamily="18" charset="0"/>
                <a:ea typeface="Calligraffitti"/>
                <a:cs typeface="Calligraffitti"/>
                <a:sym typeface="Calligraffitti"/>
              </a:rPr>
              <a:t>Assignment/Tests</a:t>
            </a:r>
          </a:p>
        </p:txBody>
      </p:sp>
      <p:sp>
        <p:nvSpPr>
          <p:cNvPr id="432" name="Shape 432"/>
          <p:cNvSpPr txBox="1"/>
          <p:nvPr/>
        </p:nvSpPr>
        <p:spPr>
          <a:xfrm>
            <a:off x="5212648" y="2033447"/>
            <a:ext cx="2434743" cy="617399"/>
          </a:xfrm>
          <a:prstGeom prst="rect">
            <a:avLst/>
          </a:prstGeom>
          <a:noFill/>
          <a:ln>
            <a:noFill/>
          </a:ln>
        </p:spPr>
        <p:txBody>
          <a:bodyPr lIns="91425" tIns="91425" rIns="91425" bIns="91425" anchor="t" anchorCtr="0">
            <a:noAutofit/>
          </a:bodyPr>
          <a:lstStyle/>
          <a:p>
            <a:pPr lvl="0" rtl="0">
              <a:spcBef>
                <a:spcPts val="0"/>
              </a:spcBef>
              <a:buNone/>
            </a:pPr>
            <a:endParaRPr lang="en" sz="3600" dirty="0">
              <a:solidFill>
                <a:srgbClr val="FFFFFF"/>
              </a:solidFill>
              <a:latin typeface="Calligraffitti"/>
              <a:ea typeface="Calligraffitti"/>
              <a:cs typeface="Calligraffitti"/>
              <a:sym typeface="Calligraffitti"/>
            </a:endParaRPr>
          </a:p>
        </p:txBody>
      </p:sp>
      <p:sp>
        <p:nvSpPr>
          <p:cNvPr id="33" name="Shape 431"/>
          <p:cNvSpPr txBox="1"/>
          <p:nvPr/>
        </p:nvSpPr>
        <p:spPr>
          <a:xfrm>
            <a:off x="4503756" y="1202433"/>
            <a:ext cx="4666091" cy="617399"/>
          </a:xfrm>
          <a:prstGeom prst="rect">
            <a:avLst/>
          </a:prstGeom>
          <a:noFill/>
          <a:ln>
            <a:noFill/>
          </a:ln>
        </p:spPr>
        <p:txBody>
          <a:bodyPr lIns="91425" tIns="91425" rIns="91425" bIns="91425" anchor="t" anchorCtr="0">
            <a:noAutofit/>
          </a:bodyPr>
          <a:lstStyle/>
          <a:p>
            <a:pPr lvl="0" algn="ctr" rtl="0">
              <a:spcBef>
                <a:spcPts val="0"/>
              </a:spcBef>
              <a:buNone/>
            </a:pPr>
            <a:r>
              <a:rPr lang="en" sz="2800" dirty="0">
                <a:solidFill>
                  <a:srgbClr val="FFFFFF"/>
                </a:solidFill>
                <a:latin typeface="Baskerville Old Face" panose="02020602080505020303" pitchFamily="18" charset="0"/>
                <a:ea typeface="Calligraffitti"/>
                <a:cs typeface="Calligraffitti"/>
                <a:sym typeface="Calligraffitti"/>
              </a:rPr>
              <a:t>Grading</a:t>
            </a:r>
          </a:p>
        </p:txBody>
      </p:sp>
      <p:sp>
        <p:nvSpPr>
          <p:cNvPr id="32" name="Shape 428"/>
          <p:cNvSpPr/>
          <p:nvPr/>
        </p:nvSpPr>
        <p:spPr>
          <a:xfrm>
            <a:off x="206038" y="2166713"/>
            <a:ext cx="3554955" cy="3980186"/>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Tree>
    <p:extLst>
      <p:ext uri="{BB962C8B-B14F-4D97-AF65-F5344CB8AC3E}">
        <p14:creationId xmlns:p14="http://schemas.microsoft.com/office/powerpoint/2010/main" val="4217011234"/>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6" name="Shape 586"/>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587" name="Shape 587"/>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588" name="Shape 588"/>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589" name="Shape 589"/>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590" name="Shape 590"/>
          <p:cNvPicPr preferRelativeResize="0"/>
          <p:nvPr/>
        </p:nvPicPr>
        <p:blipFill>
          <a:blip r:embed="rId3">
            <a:alphaModFix/>
          </a:blip>
          <a:stretch>
            <a:fillRect/>
          </a:stretch>
        </p:blipFill>
        <p:spPr>
          <a:xfrm>
            <a:off x="0" y="0"/>
            <a:ext cx="9143998" cy="6857999"/>
          </a:xfrm>
          <a:prstGeom prst="rect">
            <a:avLst/>
          </a:prstGeom>
          <a:noFill/>
          <a:ln>
            <a:noFill/>
          </a:ln>
        </p:spPr>
      </p:pic>
      <p:sp>
        <p:nvSpPr>
          <p:cNvPr id="592" name="Shape 592"/>
          <p:cNvSpPr/>
          <p:nvPr/>
        </p:nvSpPr>
        <p:spPr>
          <a:xfrm>
            <a:off x="0" y="279250"/>
            <a:ext cx="8582400" cy="2053499"/>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593" name="Shape 593"/>
          <p:cNvSpPr txBox="1"/>
          <p:nvPr/>
        </p:nvSpPr>
        <p:spPr>
          <a:xfrm>
            <a:off x="250350" y="863650"/>
            <a:ext cx="7581899" cy="884700"/>
          </a:xfrm>
          <a:prstGeom prst="rect">
            <a:avLst/>
          </a:prstGeom>
          <a:noFill/>
          <a:ln>
            <a:noFill/>
          </a:ln>
        </p:spPr>
        <p:txBody>
          <a:bodyPr lIns="91425" tIns="91425" rIns="91425" bIns="91425" anchor="t" anchorCtr="0">
            <a:noAutofit/>
          </a:bodyPr>
          <a:lstStyle/>
          <a:p>
            <a:pPr lvl="0" rtl="0">
              <a:spcBef>
                <a:spcPts val="0"/>
              </a:spcBef>
              <a:buNone/>
            </a:pPr>
            <a:endParaRPr sz="4800">
              <a:solidFill>
                <a:srgbClr val="FFFFFF"/>
              </a:solidFill>
              <a:latin typeface="Calligraffitti"/>
              <a:ea typeface="Calligraffitti"/>
              <a:cs typeface="Calligraffitti"/>
              <a:sym typeface="Calligraffitti"/>
            </a:endParaRPr>
          </a:p>
        </p:txBody>
      </p:sp>
      <p:sp>
        <p:nvSpPr>
          <p:cNvPr id="594" name="Shape 594"/>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595" name="Shape 595"/>
          <p:cNvSpPr/>
          <p:nvPr/>
        </p:nvSpPr>
        <p:spPr>
          <a:xfrm>
            <a:off x="7384527" y="61468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6" name="Shape 596"/>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7" name="Shape 597"/>
          <p:cNvSpPr/>
          <p:nvPr/>
        </p:nvSpPr>
        <p:spPr>
          <a:xfrm>
            <a:off x="7575152" y="51201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8" name="Shape 598"/>
          <p:cNvSpPr txBox="1"/>
          <p:nvPr/>
        </p:nvSpPr>
        <p:spPr>
          <a:xfrm>
            <a:off x="800300" y="2511725"/>
            <a:ext cx="7683000" cy="827399"/>
          </a:xfrm>
          <a:prstGeom prst="rect">
            <a:avLst/>
          </a:prstGeom>
          <a:noFill/>
          <a:ln>
            <a:noFill/>
          </a:ln>
        </p:spPr>
        <p:txBody>
          <a:bodyPr lIns="91425" tIns="91425" rIns="91425" bIns="91425" anchor="t" anchorCtr="0">
            <a:noAutofit/>
          </a:bodyPr>
          <a:lstStyle/>
          <a:p>
            <a:pPr>
              <a:spcBef>
                <a:spcPts val="0"/>
              </a:spcBef>
              <a:buNone/>
            </a:pPr>
            <a:r>
              <a:rPr lang="en" sz="4800" dirty="0">
                <a:solidFill>
                  <a:srgbClr val="FFFFFF"/>
                </a:solidFill>
                <a:latin typeface="Calligraffitti"/>
                <a:ea typeface="Calligraffitti"/>
                <a:cs typeface="Calligraffitti"/>
                <a:sym typeface="Calligraffitti"/>
              </a:rPr>
              <a:t>“They may forget what you said but they will never forget how you made them feel.”</a:t>
            </a:r>
          </a:p>
        </p:txBody>
      </p:sp>
      <p:sp>
        <p:nvSpPr>
          <p:cNvPr id="599" name="Shape 599"/>
          <p:cNvSpPr/>
          <p:nvPr/>
        </p:nvSpPr>
        <p:spPr>
          <a:xfrm>
            <a:off x="623047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0" name="Shape 600"/>
          <p:cNvSpPr/>
          <p:nvPr/>
        </p:nvSpPr>
        <p:spPr>
          <a:xfrm>
            <a:off x="541995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1" name="Shape 601"/>
          <p:cNvSpPr/>
          <p:nvPr/>
        </p:nvSpPr>
        <p:spPr>
          <a:xfrm>
            <a:off x="460942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2" name="Shape 602"/>
          <p:cNvSpPr/>
          <p:nvPr/>
        </p:nvSpPr>
        <p:spPr>
          <a:xfrm>
            <a:off x="37989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3" name="Shape 603"/>
          <p:cNvSpPr/>
          <p:nvPr/>
        </p:nvSpPr>
        <p:spPr>
          <a:xfrm>
            <a:off x="298837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4" name="Shape 604"/>
          <p:cNvSpPr/>
          <p:nvPr/>
        </p:nvSpPr>
        <p:spPr>
          <a:xfrm>
            <a:off x="217785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5" name="Shape 605"/>
          <p:cNvSpPr/>
          <p:nvPr/>
        </p:nvSpPr>
        <p:spPr>
          <a:xfrm>
            <a:off x="136732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6" name="Shape 606"/>
          <p:cNvSpPr/>
          <p:nvPr/>
        </p:nvSpPr>
        <p:spPr>
          <a:xfrm>
            <a:off x="70410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7" name="Shape 607"/>
          <p:cNvSpPr/>
          <p:nvPr/>
        </p:nvSpPr>
        <p:spPr>
          <a:xfrm>
            <a:off x="5568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6" name="Shape 586"/>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587" name="Shape 587"/>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588" name="Shape 588"/>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589" name="Shape 589"/>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590" name="Shape 590"/>
          <p:cNvPicPr preferRelativeResize="0"/>
          <p:nvPr/>
        </p:nvPicPr>
        <p:blipFill>
          <a:blip r:embed="rId3">
            <a:alphaModFix/>
          </a:blip>
          <a:stretch>
            <a:fillRect/>
          </a:stretch>
        </p:blipFill>
        <p:spPr>
          <a:xfrm>
            <a:off x="0" y="0"/>
            <a:ext cx="9143998" cy="6857999"/>
          </a:xfrm>
          <a:prstGeom prst="rect">
            <a:avLst/>
          </a:prstGeom>
          <a:noFill/>
          <a:ln>
            <a:noFill/>
          </a:ln>
        </p:spPr>
      </p:pic>
      <p:sp>
        <p:nvSpPr>
          <p:cNvPr id="592" name="Shape 592"/>
          <p:cNvSpPr/>
          <p:nvPr/>
        </p:nvSpPr>
        <p:spPr>
          <a:xfrm>
            <a:off x="0" y="279250"/>
            <a:ext cx="8582400" cy="2053499"/>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593" name="Shape 593"/>
          <p:cNvSpPr txBox="1"/>
          <p:nvPr/>
        </p:nvSpPr>
        <p:spPr>
          <a:xfrm>
            <a:off x="250350" y="863650"/>
            <a:ext cx="7581899" cy="884700"/>
          </a:xfrm>
          <a:prstGeom prst="rect">
            <a:avLst/>
          </a:prstGeom>
          <a:noFill/>
          <a:ln>
            <a:noFill/>
          </a:ln>
        </p:spPr>
        <p:txBody>
          <a:bodyPr lIns="91425" tIns="91425" rIns="91425" bIns="91425" anchor="t" anchorCtr="0">
            <a:noAutofit/>
          </a:bodyPr>
          <a:lstStyle/>
          <a:p>
            <a:pPr lvl="0" rtl="0">
              <a:spcBef>
                <a:spcPts val="0"/>
              </a:spcBef>
              <a:buNone/>
            </a:pPr>
            <a:endParaRPr sz="4800">
              <a:solidFill>
                <a:srgbClr val="FFFFFF"/>
              </a:solidFill>
              <a:latin typeface="Calligraffitti"/>
              <a:ea typeface="Calligraffitti"/>
              <a:cs typeface="Calligraffitti"/>
              <a:sym typeface="Calligraffitti"/>
            </a:endParaRPr>
          </a:p>
        </p:txBody>
      </p:sp>
      <p:sp>
        <p:nvSpPr>
          <p:cNvPr id="594" name="Shape 594"/>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595" name="Shape 595"/>
          <p:cNvSpPr/>
          <p:nvPr/>
        </p:nvSpPr>
        <p:spPr>
          <a:xfrm>
            <a:off x="7384527" y="61468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6" name="Shape 596"/>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7" name="Shape 597"/>
          <p:cNvSpPr/>
          <p:nvPr/>
        </p:nvSpPr>
        <p:spPr>
          <a:xfrm>
            <a:off x="7575152" y="51201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598" name="Shape 598"/>
          <p:cNvSpPr txBox="1"/>
          <p:nvPr/>
        </p:nvSpPr>
        <p:spPr>
          <a:xfrm>
            <a:off x="800300" y="2511725"/>
            <a:ext cx="7683000" cy="827399"/>
          </a:xfrm>
          <a:prstGeom prst="rect">
            <a:avLst/>
          </a:prstGeom>
          <a:noFill/>
          <a:ln>
            <a:noFill/>
          </a:ln>
        </p:spPr>
        <p:txBody>
          <a:bodyPr lIns="91425" tIns="91425" rIns="91425" bIns="91425" anchor="t" anchorCtr="0">
            <a:noAutofit/>
          </a:bodyPr>
          <a:lstStyle/>
          <a:p>
            <a:pPr>
              <a:spcBef>
                <a:spcPts val="0"/>
              </a:spcBef>
              <a:buNone/>
            </a:pPr>
            <a:endParaRPr lang="en" sz="4800" dirty="0">
              <a:solidFill>
                <a:srgbClr val="FFFFFF"/>
              </a:solidFill>
              <a:latin typeface="Calligraffitti"/>
              <a:ea typeface="Calligraffitti"/>
              <a:cs typeface="Calligraffitti"/>
              <a:sym typeface="Calligraffitti"/>
            </a:endParaRPr>
          </a:p>
        </p:txBody>
      </p:sp>
      <p:sp>
        <p:nvSpPr>
          <p:cNvPr id="599" name="Shape 599"/>
          <p:cNvSpPr/>
          <p:nvPr/>
        </p:nvSpPr>
        <p:spPr>
          <a:xfrm>
            <a:off x="623047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0" name="Shape 600"/>
          <p:cNvSpPr/>
          <p:nvPr/>
        </p:nvSpPr>
        <p:spPr>
          <a:xfrm>
            <a:off x="541995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1" name="Shape 601"/>
          <p:cNvSpPr/>
          <p:nvPr/>
        </p:nvSpPr>
        <p:spPr>
          <a:xfrm>
            <a:off x="460942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2" name="Shape 602"/>
          <p:cNvSpPr/>
          <p:nvPr/>
        </p:nvSpPr>
        <p:spPr>
          <a:xfrm>
            <a:off x="37989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3" name="Shape 603"/>
          <p:cNvSpPr/>
          <p:nvPr/>
        </p:nvSpPr>
        <p:spPr>
          <a:xfrm>
            <a:off x="298837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4" name="Shape 604"/>
          <p:cNvSpPr/>
          <p:nvPr/>
        </p:nvSpPr>
        <p:spPr>
          <a:xfrm>
            <a:off x="217785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5" name="Shape 605"/>
          <p:cNvSpPr/>
          <p:nvPr/>
        </p:nvSpPr>
        <p:spPr>
          <a:xfrm>
            <a:off x="1367325"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6" name="Shape 606"/>
          <p:cNvSpPr/>
          <p:nvPr/>
        </p:nvSpPr>
        <p:spPr>
          <a:xfrm>
            <a:off x="70410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07" name="Shape 607"/>
          <p:cNvSpPr/>
          <p:nvPr/>
        </p:nvSpPr>
        <p:spPr>
          <a:xfrm>
            <a:off x="556800" y="11277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 name="Rectangle 2"/>
          <p:cNvSpPr/>
          <p:nvPr/>
        </p:nvSpPr>
        <p:spPr>
          <a:xfrm>
            <a:off x="2630849" y="2511726"/>
            <a:ext cx="3866204" cy="729430"/>
          </a:xfrm>
          <a:prstGeom prst="rect">
            <a:avLst/>
          </a:prstGeom>
        </p:spPr>
        <p:txBody>
          <a:bodyPr wrap="square">
            <a:spAutoFit/>
          </a:bodyPr>
          <a:lstStyle/>
          <a:p>
            <a:pPr lvl="0" algn="ctr">
              <a:lnSpc>
                <a:spcPct val="115000"/>
              </a:lnSpc>
              <a:spcBef>
                <a:spcPts val="1500"/>
              </a:spcBef>
              <a:buClr>
                <a:schemeClr val="dk1"/>
              </a:buClr>
              <a:buSzPct val="25000"/>
            </a:pPr>
            <a:r>
              <a:rPr lang="en" sz="3600" dirty="0">
                <a:solidFill>
                  <a:srgbClr val="FFFFFF"/>
                </a:solidFill>
                <a:latin typeface="Calligraffitti"/>
                <a:ea typeface="Calligraffitti"/>
                <a:cs typeface="Calligraffitti"/>
                <a:sym typeface="Calligraffitti"/>
              </a:rPr>
              <a:t>Questions??</a:t>
            </a:r>
          </a:p>
        </p:txBody>
      </p:sp>
    </p:spTree>
    <p:extLst>
      <p:ext uri="{BB962C8B-B14F-4D97-AF65-F5344CB8AC3E}">
        <p14:creationId xmlns:p14="http://schemas.microsoft.com/office/powerpoint/2010/main" val="2162089268"/>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110" name="Shape 110"/>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11" name="Shape 111"/>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112" name="Shape 112"/>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113" name="Shape 113"/>
          <p:cNvPicPr preferRelativeResize="0"/>
          <p:nvPr/>
        </p:nvPicPr>
        <p:blipFill>
          <a:blip r:embed="rId3">
            <a:alphaModFix/>
          </a:blip>
          <a:stretch>
            <a:fillRect/>
          </a:stretch>
        </p:blipFill>
        <p:spPr>
          <a:xfrm>
            <a:off x="0" y="0"/>
            <a:ext cx="9143998" cy="6857999"/>
          </a:xfrm>
          <a:prstGeom prst="rect">
            <a:avLst/>
          </a:prstGeom>
          <a:noFill/>
          <a:ln>
            <a:noFill/>
          </a:ln>
        </p:spPr>
      </p:pic>
      <p:sp>
        <p:nvSpPr>
          <p:cNvPr id="114" name="Shape 114"/>
          <p:cNvSpPr txBox="1"/>
          <p:nvPr/>
        </p:nvSpPr>
        <p:spPr>
          <a:xfrm>
            <a:off x="613050" y="1610271"/>
            <a:ext cx="7969350" cy="3847014"/>
          </a:xfrm>
          <a:prstGeom prst="rect">
            <a:avLst/>
          </a:prstGeom>
          <a:noFill/>
          <a:ln>
            <a:noFill/>
          </a:ln>
        </p:spPr>
        <p:txBody>
          <a:bodyPr lIns="91425" tIns="91425" rIns="91425" bIns="91425" anchor="ctr" anchorCtr="0">
            <a:noAutofit/>
          </a:bodyPr>
          <a:lstStyle/>
          <a:p>
            <a:pPr lvl="0" rtl="0">
              <a:lnSpc>
                <a:spcPct val="115000"/>
              </a:lnSpc>
              <a:spcBef>
                <a:spcPts val="0"/>
              </a:spcBef>
              <a:buClr>
                <a:srgbClr val="FFFFFF"/>
              </a:buClr>
              <a:buSzPct val="100000"/>
              <a:buFont typeface="Coming Soon"/>
              <a:buNone/>
            </a:pPr>
            <a:r>
              <a:rPr lang="en" sz="2400" b="1" dirty="0">
                <a:solidFill>
                  <a:srgbClr val="FFFFFF"/>
                </a:solidFill>
                <a:latin typeface="Baskerville Old Face" panose="02020602080505020303" pitchFamily="18" charset="0"/>
                <a:ea typeface="Coming Soon"/>
                <a:cs typeface="Coming Soon"/>
                <a:sym typeface="Coming Soon"/>
              </a:rPr>
              <a:t>Every Student Succeeds Act (ESSA) </a:t>
            </a:r>
            <a:r>
              <a:rPr lang="en" sz="2400" dirty="0">
                <a:solidFill>
                  <a:srgbClr val="FFFFFF"/>
                </a:solidFill>
                <a:latin typeface="Baskerville Old Face" panose="02020602080505020303" pitchFamily="18" charset="0"/>
                <a:ea typeface="Coming Soon"/>
                <a:cs typeface="Coming Soon"/>
                <a:sym typeface="Coming Soon"/>
              </a:rPr>
              <a:t>and the Individuals with Disabilities Education Improvement Act of 2004 (IDEA), require the participation of students with disabilities in standards-based instruction and assessment initiatives. Schools are held responsible for the academic achievement of students. Accommodations are needed to facilitate student access to grade-level instruction and state assessments.</a:t>
            </a:r>
          </a:p>
        </p:txBody>
      </p:sp>
      <p:sp>
        <p:nvSpPr>
          <p:cNvPr id="116" name="Shape 116"/>
          <p:cNvSpPr/>
          <p:nvPr/>
        </p:nvSpPr>
        <p:spPr>
          <a:xfrm>
            <a:off x="0" y="510688"/>
            <a:ext cx="6458552" cy="1166849"/>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17" name="Shape 117"/>
          <p:cNvSpPr txBox="1"/>
          <p:nvPr/>
        </p:nvSpPr>
        <p:spPr>
          <a:xfrm>
            <a:off x="484789" y="775889"/>
            <a:ext cx="6232539" cy="666767"/>
          </a:xfrm>
          <a:prstGeom prst="rect">
            <a:avLst/>
          </a:prstGeom>
          <a:noFill/>
          <a:ln>
            <a:noFill/>
          </a:ln>
        </p:spPr>
        <p:txBody>
          <a:bodyPr lIns="91425" tIns="91425" rIns="91425" bIns="91425" anchor="t" anchorCtr="0">
            <a:noAutofit/>
          </a:bodyPr>
          <a:lstStyle/>
          <a:p>
            <a:pPr lvl="0" rtl="0">
              <a:spcBef>
                <a:spcPts val="0"/>
              </a:spcBef>
              <a:buNone/>
            </a:pPr>
            <a:r>
              <a:rPr lang="en" sz="3600" dirty="0">
                <a:solidFill>
                  <a:srgbClr val="FFFFFF"/>
                </a:solidFill>
                <a:latin typeface="Baskerville Old Face" panose="02020602080505020303" pitchFamily="18" charset="0"/>
                <a:ea typeface="Calligraffitti"/>
                <a:cs typeface="Calligraffitti"/>
                <a:sym typeface="Calligraffitti"/>
              </a:rPr>
              <a:t>What the Law Tells Us... </a:t>
            </a:r>
          </a:p>
        </p:txBody>
      </p:sp>
      <p:sp>
        <p:nvSpPr>
          <p:cNvPr id="118" name="Shape 118"/>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19" name="Shape 119"/>
          <p:cNvSpPr/>
          <p:nvPr/>
        </p:nvSpPr>
        <p:spPr>
          <a:xfrm>
            <a:off x="7384527" y="61208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20" name="Shape 120"/>
          <p:cNvSpPr/>
          <p:nvPr/>
        </p:nvSpPr>
        <p:spPr>
          <a:xfrm>
            <a:off x="7753125" y="5321411"/>
            <a:ext cx="401099" cy="3486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21" name="Shape 121"/>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pic>
        <p:nvPicPr>
          <p:cNvPr id="612" name="Shape 612"/>
          <p:cNvPicPr preferRelativeResize="0"/>
          <p:nvPr/>
        </p:nvPicPr>
        <p:blipFill>
          <a:blip r:embed="rId3">
            <a:alphaModFix/>
          </a:blip>
          <a:stretch>
            <a:fillRect/>
          </a:stretch>
        </p:blipFill>
        <p:spPr>
          <a:xfrm>
            <a:off x="2" y="0"/>
            <a:ext cx="9143998" cy="6857999"/>
          </a:xfrm>
          <a:prstGeom prst="rect">
            <a:avLst/>
          </a:prstGeom>
          <a:noFill/>
          <a:ln>
            <a:noFill/>
          </a:ln>
        </p:spPr>
      </p:pic>
      <p:sp>
        <p:nvSpPr>
          <p:cNvPr id="613" name="Shape 613"/>
          <p:cNvSpPr txBox="1"/>
          <p:nvPr/>
        </p:nvSpPr>
        <p:spPr>
          <a:xfrm>
            <a:off x="697650" y="2606300"/>
            <a:ext cx="7581899" cy="884700"/>
          </a:xfrm>
          <a:prstGeom prst="rect">
            <a:avLst/>
          </a:prstGeom>
          <a:noFill/>
          <a:ln>
            <a:noFill/>
          </a:ln>
        </p:spPr>
        <p:txBody>
          <a:bodyPr lIns="91425" tIns="91425" rIns="91425" bIns="91425" anchor="t" anchorCtr="0">
            <a:noAutofit/>
          </a:bodyPr>
          <a:lstStyle/>
          <a:p>
            <a:pPr>
              <a:spcBef>
                <a:spcPts val="0"/>
              </a:spcBef>
              <a:buNone/>
            </a:pPr>
            <a:endParaRPr/>
          </a:p>
        </p:txBody>
      </p:sp>
      <p:sp>
        <p:nvSpPr>
          <p:cNvPr id="614" name="Shape 614"/>
          <p:cNvSpPr/>
          <p:nvPr/>
        </p:nvSpPr>
        <p:spPr>
          <a:xfrm rot="10800000">
            <a:off x="188995" y="526550"/>
            <a:ext cx="1460999" cy="1763999"/>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5" name="Shape 615"/>
          <p:cNvSpPr/>
          <p:nvPr/>
        </p:nvSpPr>
        <p:spPr>
          <a:xfrm rot="10800000">
            <a:off x="1649995" y="526550"/>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6" name="Shape 616"/>
          <p:cNvSpPr/>
          <p:nvPr/>
        </p:nvSpPr>
        <p:spPr>
          <a:xfrm rot="10800000">
            <a:off x="3110996" y="526550"/>
            <a:ext cx="1460999" cy="1763999"/>
          </a:xfrm>
          <a:prstGeom prst="triangle">
            <a:avLst>
              <a:gd name="adj" fmla="val 50000"/>
            </a:avLst>
          </a:prstGeom>
          <a:solidFill>
            <a:srgbClr val="99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7" name="Shape 617"/>
          <p:cNvSpPr/>
          <p:nvPr/>
        </p:nvSpPr>
        <p:spPr>
          <a:xfrm rot="10800000">
            <a:off x="4571996" y="526550"/>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8" name="Shape 618"/>
          <p:cNvSpPr/>
          <p:nvPr/>
        </p:nvSpPr>
        <p:spPr>
          <a:xfrm rot="10800000">
            <a:off x="6032996" y="526550"/>
            <a:ext cx="1460999" cy="1763999"/>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9" name="Shape 619"/>
          <p:cNvSpPr/>
          <p:nvPr/>
        </p:nvSpPr>
        <p:spPr>
          <a:xfrm>
            <a:off x="0" y="0"/>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620" name="Shape 620"/>
          <p:cNvSpPr/>
          <p:nvPr/>
        </p:nvSpPr>
        <p:spPr>
          <a:xfrm rot="10800000">
            <a:off x="7493996" y="520984"/>
            <a:ext cx="1460999" cy="1763999"/>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1" name="Shape 621"/>
          <p:cNvSpPr/>
          <p:nvPr/>
        </p:nvSpPr>
        <p:spPr>
          <a:xfrm>
            <a:off x="7814400" y="0"/>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622" name="Shape 622"/>
          <p:cNvSpPr/>
          <p:nvPr/>
        </p:nvSpPr>
        <p:spPr>
          <a:xfrm>
            <a:off x="1887300" y="5241525"/>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3" name="Shape 623"/>
          <p:cNvSpPr txBox="1"/>
          <p:nvPr/>
        </p:nvSpPr>
        <p:spPr>
          <a:xfrm>
            <a:off x="2925763" y="5203589"/>
            <a:ext cx="3125672" cy="1199278"/>
          </a:xfrm>
          <a:prstGeom prst="rect">
            <a:avLst/>
          </a:prstGeom>
          <a:noFill/>
          <a:ln>
            <a:noFill/>
          </a:ln>
        </p:spPr>
        <p:txBody>
          <a:bodyPr lIns="91425" tIns="91425" rIns="91425" bIns="91425" anchor="t" anchorCtr="0">
            <a:noAutofit/>
          </a:bodyPr>
          <a:lstStyle/>
          <a:p>
            <a:pPr lvl="0" algn="ctr" rtl="0">
              <a:spcBef>
                <a:spcPts val="0"/>
              </a:spcBef>
              <a:buNone/>
            </a:pPr>
            <a:r>
              <a:rPr lang="en" sz="3600" dirty="0">
                <a:solidFill>
                  <a:srgbClr val="FFFFFF"/>
                </a:solidFill>
                <a:latin typeface="Dancing Script"/>
                <a:ea typeface="Dancing Script"/>
                <a:cs typeface="Dancing Script"/>
                <a:sym typeface="Dancing Script"/>
              </a:rPr>
              <a:t>   Thank You! </a:t>
            </a:r>
          </a:p>
        </p:txBody>
      </p:sp>
      <p:sp>
        <p:nvSpPr>
          <p:cNvPr id="624" name="Shape 624"/>
          <p:cNvSpPr txBox="1"/>
          <p:nvPr/>
        </p:nvSpPr>
        <p:spPr>
          <a:xfrm>
            <a:off x="879402" y="2220275"/>
            <a:ext cx="7218393" cy="884700"/>
          </a:xfrm>
          <a:prstGeom prst="rect">
            <a:avLst/>
          </a:prstGeom>
          <a:noFill/>
          <a:ln>
            <a:noFill/>
          </a:ln>
        </p:spPr>
        <p:txBody>
          <a:bodyPr lIns="91425" tIns="91425" rIns="91425" bIns="91425" anchor="t" anchorCtr="0">
            <a:noAutofit/>
          </a:bodyPr>
          <a:lstStyle/>
          <a:p>
            <a:pPr lvl="0" algn="ctr">
              <a:lnSpc>
                <a:spcPct val="115000"/>
              </a:lnSpc>
              <a:spcBef>
                <a:spcPts val="1500"/>
              </a:spcBef>
              <a:buClr>
                <a:schemeClr val="dk1"/>
              </a:buClr>
              <a:buSzPct val="45833"/>
            </a:pPr>
            <a:r>
              <a:rPr lang="en" dirty="0">
                <a:solidFill>
                  <a:srgbClr val="FFFFFF"/>
                </a:solidFill>
                <a:latin typeface="Coming Soon"/>
                <a:ea typeface="Coming Soon"/>
                <a:cs typeface="Coming Soon"/>
                <a:sym typeface="Coming Soon"/>
              </a:rPr>
              <a:t> Modified and adapted from a presentation by Gail Sebern, Retired SVUSD  </a:t>
            </a: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 </a:t>
            </a:r>
            <a:r>
              <a:rPr lang="en-US" dirty="0">
                <a:solidFill>
                  <a:srgbClr val="FFFFFF"/>
                </a:solidFill>
                <a:latin typeface="Coming Soon"/>
                <a:ea typeface="Coming Soon"/>
                <a:cs typeface="Coming Soon"/>
                <a:sym typeface="Coming Soon"/>
              </a:rPr>
              <a:t>Thank you to the team (2016):</a:t>
            </a:r>
            <a:endParaRPr lang="en" dirty="0">
              <a:solidFill>
                <a:srgbClr val="FFFFFF"/>
              </a:solidFill>
              <a:latin typeface="Coming Soon"/>
              <a:ea typeface="Coming Soon"/>
              <a:cs typeface="Coming Soon"/>
              <a:sym typeface="Coming Soon"/>
            </a:endParaRP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Joanna DellaGatta, SELPA</a:t>
            </a: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Dedra Dobson, Santa Paula</a:t>
            </a: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Debbie Erickson, VUSD</a:t>
            </a: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Andrea Heisser, SVUSD</a:t>
            </a:r>
          </a:p>
          <a:p>
            <a:pPr lvl="0" algn="ctr" rtl="0">
              <a:lnSpc>
                <a:spcPct val="115000"/>
              </a:lnSpc>
              <a:spcBef>
                <a:spcPts val="1500"/>
              </a:spcBef>
              <a:buClr>
                <a:schemeClr val="dk1"/>
              </a:buClr>
              <a:buSzPct val="45833"/>
              <a:buFont typeface="Arial"/>
              <a:buNone/>
            </a:pPr>
            <a:r>
              <a:rPr lang="en" dirty="0">
                <a:solidFill>
                  <a:srgbClr val="FFFFFF"/>
                </a:solidFill>
                <a:latin typeface="Coming Soon"/>
                <a:ea typeface="Coming Soon"/>
                <a:cs typeface="Coming Soon"/>
                <a:sym typeface="Coming Soon"/>
              </a:rPr>
              <a:t>Regina Reed, SELPA</a:t>
            </a:r>
          </a:p>
          <a:p>
            <a:pPr lvl="0" algn="ctr" rtl="0">
              <a:lnSpc>
                <a:spcPct val="115000"/>
              </a:lnSpc>
              <a:spcBef>
                <a:spcPts val="1500"/>
              </a:spcBef>
              <a:buClr>
                <a:schemeClr val="dk1"/>
              </a:buClr>
              <a:buSzPct val="45833"/>
              <a:buFont typeface="Arial"/>
              <a:buNone/>
            </a:pPr>
            <a:endParaRPr lang="en" sz="2400" dirty="0">
              <a:solidFill>
                <a:srgbClr val="FFFFFF"/>
              </a:solidFill>
              <a:latin typeface="Coming Soon"/>
              <a:ea typeface="Coming Soon"/>
              <a:cs typeface="Coming Soon"/>
              <a:sym typeface="Coming Soon"/>
            </a:endParaRPr>
          </a:p>
        </p:txBody>
      </p:sp>
    </p:spTree>
    <p:extLst>
      <p:ext uri="{BB962C8B-B14F-4D97-AF65-F5344CB8AC3E}">
        <p14:creationId xmlns:p14="http://schemas.microsoft.com/office/powerpoint/2010/main" val="254248653"/>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Shape 126"/>
          <p:cNvPicPr preferRelativeResize="0"/>
          <p:nvPr/>
        </p:nvPicPr>
        <p:blipFill>
          <a:blip r:embed="rId3">
            <a:alphaModFix/>
          </a:blip>
          <a:stretch>
            <a:fillRect/>
          </a:stretch>
        </p:blipFill>
        <p:spPr>
          <a:xfrm>
            <a:off x="0" y="0"/>
            <a:ext cx="9143998" cy="6857999"/>
          </a:xfrm>
          <a:prstGeom prst="rect">
            <a:avLst/>
          </a:prstGeom>
          <a:noFill/>
          <a:ln>
            <a:noFill/>
          </a:ln>
        </p:spPr>
      </p:pic>
      <p:sp>
        <p:nvSpPr>
          <p:cNvPr id="127" name="Shape 127"/>
          <p:cNvSpPr txBox="1"/>
          <p:nvPr/>
        </p:nvSpPr>
        <p:spPr>
          <a:xfrm>
            <a:off x="697650" y="2606300"/>
            <a:ext cx="7581899" cy="884700"/>
          </a:xfrm>
          <a:prstGeom prst="rect">
            <a:avLst/>
          </a:prstGeom>
          <a:noFill/>
          <a:ln>
            <a:noFill/>
          </a:ln>
        </p:spPr>
        <p:txBody>
          <a:bodyPr lIns="91425" tIns="91425" rIns="91425" bIns="91425" anchor="t" anchorCtr="0">
            <a:noAutofit/>
          </a:bodyPr>
          <a:lstStyle/>
          <a:p>
            <a:pPr>
              <a:spcBef>
                <a:spcPts val="0"/>
              </a:spcBef>
              <a:buNone/>
            </a:pPr>
            <a:endParaRPr/>
          </a:p>
        </p:txBody>
      </p:sp>
      <p:sp>
        <p:nvSpPr>
          <p:cNvPr id="128" name="Shape 128"/>
          <p:cNvSpPr/>
          <p:nvPr/>
        </p:nvSpPr>
        <p:spPr>
          <a:xfrm rot="10800000">
            <a:off x="0" y="46341"/>
            <a:ext cx="1263600" cy="1118100"/>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29" name="Shape 129"/>
          <p:cNvSpPr/>
          <p:nvPr/>
        </p:nvSpPr>
        <p:spPr>
          <a:xfrm rot="10800000">
            <a:off x="1275961" y="9404"/>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130" name="Shape 130"/>
          <p:cNvSpPr/>
          <p:nvPr/>
        </p:nvSpPr>
        <p:spPr>
          <a:xfrm rot="10800000">
            <a:off x="2528961" y="9420"/>
            <a:ext cx="1263600" cy="1118100"/>
          </a:xfrm>
          <a:prstGeom prst="triangle">
            <a:avLst>
              <a:gd name="adj" fmla="val 50000"/>
            </a:avLst>
          </a:prstGeom>
          <a:solidFill>
            <a:srgbClr val="99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31" name="Shape 131"/>
          <p:cNvSpPr/>
          <p:nvPr/>
        </p:nvSpPr>
        <p:spPr>
          <a:xfrm rot="10800000">
            <a:off x="3797104" y="-12312"/>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132" name="Shape 132"/>
          <p:cNvSpPr/>
          <p:nvPr/>
        </p:nvSpPr>
        <p:spPr>
          <a:xfrm rot="10800000">
            <a:off x="5045614" y="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133" name="Shape 133"/>
          <p:cNvSpPr/>
          <p:nvPr/>
        </p:nvSpPr>
        <p:spPr>
          <a:xfrm rot="10800000">
            <a:off x="6333836" y="1"/>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134" name="Shape 134"/>
          <p:cNvSpPr/>
          <p:nvPr/>
        </p:nvSpPr>
        <p:spPr>
          <a:xfrm rot="10800000">
            <a:off x="7622014" y="4635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135" name="Shape 135"/>
          <p:cNvSpPr/>
          <p:nvPr/>
        </p:nvSpPr>
        <p:spPr>
          <a:xfrm rot="10800000">
            <a:off x="8910236" y="-2886"/>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136" name="Shape 136"/>
          <p:cNvSpPr/>
          <p:nvPr/>
        </p:nvSpPr>
        <p:spPr>
          <a:xfrm>
            <a:off x="430650" y="221650"/>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37" name="Shape 137"/>
          <p:cNvSpPr/>
          <p:nvPr/>
        </p:nvSpPr>
        <p:spPr>
          <a:xfrm>
            <a:off x="169512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38" name="Shape 138"/>
          <p:cNvSpPr/>
          <p:nvPr/>
        </p:nvSpPr>
        <p:spPr>
          <a:xfrm>
            <a:off x="29671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39" name="Shape 139"/>
          <p:cNvSpPr/>
          <p:nvPr/>
        </p:nvSpPr>
        <p:spPr>
          <a:xfrm>
            <a:off x="4217937"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40" name="Shape 140"/>
          <p:cNvSpPr/>
          <p:nvPr/>
        </p:nvSpPr>
        <p:spPr>
          <a:xfrm>
            <a:off x="5468700"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41" name="Shape 141"/>
          <p:cNvSpPr/>
          <p:nvPr/>
        </p:nvSpPr>
        <p:spPr>
          <a:xfrm>
            <a:off x="676447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42" name="Shape 142"/>
          <p:cNvSpPr/>
          <p:nvPr/>
        </p:nvSpPr>
        <p:spPr>
          <a:xfrm>
            <a:off x="80526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44" name="Shape 144"/>
          <p:cNvSpPr txBox="1"/>
          <p:nvPr/>
        </p:nvSpPr>
        <p:spPr>
          <a:xfrm>
            <a:off x="1650000" y="949525"/>
            <a:ext cx="6485815" cy="863554"/>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Dancing Script"/>
                <a:cs typeface="Dancing Script"/>
                <a:sym typeface="Dancing Script"/>
              </a:rPr>
              <a:t>What the Law Tells Us</a:t>
            </a:r>
            <a:r>
              <a:rPr lang="en" sz="4800" dirty="0">
                <a:solidFill>
                  <a:schemeClr val="accent6">
                    <a:lumMod val="75000"/>
                  </a:schemeClr>
                </a:solidFill>
                <a:latin typeface="Dancing Script"/>
                <a:ea typeface="Dancing Script"/>
                <a:cs typeface="Dancing Script"/>
                <a:sym typeface="Dancing Script"/>
              </a:rPr>
              <a:t>...</a:t>
            </a:r>
          </a:p>
        </p:txBody>
      </p:sp>
      <p:sp>
        <p:nvSpPr>
          <p:cNvPr id="145" name="Shape 145"/>
          <p:cNvSpPr txBox="1"/>
          <p:nvPr/>
        </p:nvSpPr>
        <p:spPr>
          <a:xfrm>
            <a:off x="717975" y="3543812"/>
            <a:ext cx="8127300" cy="1408500"/>
          </a:xfrm>
          <a:prstGeom prst="rect">
            <a:avLst/>
          </a:prstGeom>
          <a:noFill/>
          <a:ln>
            <a:noFill/>
          </a:ln>
        </p:spPr>
        <p:txBody>
          <a:bodyPr lIns="91425" tIns="91425" rIns="91425" bIns="91425" anchor="ctr" anchorCtr="0">
            <a:noAutofit/>
          </a:bodyPr>
          <a:lstStyle/>
          <a:p>
            <a:pPr lvl="0" rtl="0">
              <a:spcBef>
                <a:spcPts val="0"/>
              </a:spcBef>
              <a:buClr>
                <a:schemeClr val="dk1"/>
              </a:buClr>
              <a:buSzPct val="45833"/>
              <a:buFont typeface="Arial"/>
              <a:buNone/>
            </a:pPr>
            <a:r>
              <a:rPr lang="en" sz="2400" dirty="0">
                <a:solidFill>
                  <a:srgbClr val="FFFFFF"/>
                </a:solidFill>
                <a:latin typeface="Baskerville Old Face" panose="02020602080505020303" pitchFamily="18" charset="0"/>
                <a:ea typeface="Coming Soon"/>
                <a:cs typeface="Coming Soon"/>
                <a:sym typeface="Coming Soon"/>
              </a:rPr>
              <a:t>Requirement with Respect to Regular Education Teacher</a:t>
            </a:r>
          </a:p>
          <a:p>
            <a:pPr lvl="0" rtl="0">
              <a:spcBef>
                <a:spcPts val="0"/>
              </a:spcBef>
              <a:buClr>
                <a:schemeClr val="dk1"/>
              </a:buClr>
              <a:buFont typeface="Arial"/>
              <a:buNone/>
            </a:pPr>
            <a:endParaRPr sz="2400" dirty="0">
              <a:solidFill>
                <a:srgbClr val="FFFFFF"/>
              </a:solidFill>
              <a:latin typeface="Baskerville Old Face" panose="02020602080505020303" pitchFamily="18" charset="0"/>
              <a:ea typeface="Coming Soon"/>
              <a:cs typeface="Coming Soon"/>
              <a:sym typeface="Coming Soon"/>
            </a:endParaRPr>
          </a:p>
          <a:p>
            <a:pPr lvl="0" rtl="0">
              <a:spcBef>
                <a:spcPts val="0"/>
              </a:spcBef>
              <a:buClr>
                <a:schemeClr val="dk1"/>
              </a:buClr>
              <a:buSzPct val="45833"/>
              <a:buFont typeface="Arial"/>
              <a:buNone/>
            </a:pPr>
            <a:r>
              <a:rPr lang="en" sz="2400" dirty="0">
                <a:solidFill>
                  <a:srgbClr val="FFFFFF"/>
                </a:solidFill>
                <a:latin typeface="Baskerville Old Face" panose="02020602080505020303" pitchFamily="18" charset="0"/>
                <a:ea typeface="Coming Soon"/>
                <a:cs typeface="Coming Soon"/>
                <a:sym typeface="Coming Soon"/>
              </a:rPr>
              <a:t>“The regular education teacher, as a member of the IEP Team, shall, to the extent appropriate, participate in the development of the IEP, including the determination of appropriate positive behavioral interventions and supports and other strategies and the determination of supplementary aids and services, program modification and support for school personnel consistent…”</a:t>
            </a:r>
          </a:p>
          <a:p>
            <a:pPr lvl="0" rtl="0">
              <a:spcBef>
                <a:spcPts val="0"/>
              </a:spcBef>
              <a:buClr>
                <a:schemeClr val="dk1"/>
              </a:buClr>
              <a:buFont typeface="Arial"/>
              <a:buNone/>
            </a:pPr>
            <a:endParaRPr sz="2400" dirty="0">
              <a:solidFill>
                <a:srgbClr val="FFFFFF"/>
              </a:solidFill>
              <a:latin typeface="Baskerville Old Face" panose="02020602080505020303" pitchFamily="18" charset="0"/>
              <a:ea typeface="Coming Soon"/>
              <a:cs typeface="Coming Soon"/>
              <a:sym typeface="Coming Soon"/>
            </a:endParaRPr>
          </a:p>
          <a:p>
            <a:pPr lvl="0" rtl="0">
              <a:spcBef>
                <a:spcPts val="0"/>
              </a:spcBef>
              <a:buClr>
                <a:schemeClr val="dk1"/>
              </a:buClr>
              <a:buSzPct val="45833"/>
              <a:buFont typeface="Arial"/>
              <a:buNone/>
            </a:pPr>
            <a:r>
              <a:rPr lang="en" sz="2400" dirty="0">
                <a:solidFill>
                  <a:srgbClr val="FFFFFF"/>
                </a:solidFill>
                <a:latin typeface="Baskerville Old Face" panose="02020602080505020303" pitchFamily="18" charset="0"/>
                <a:ea typeface="Coming Soon"/>
                <a:cs typeface="Coming Soon"/>
                <a:sym typeface="Coming Soon"/>
              </a:rPr>
              <a:t>SEC 614(d)(3)(3) </a:t>
            </a:r>
          </a:p>
          <a:p>
            <a:pPr lvl="0" rtl="0">
              <a:spcBef>
                <a:spcPts val="0"/>
              </a:spcBef>
              <a:buClr>
                <a:srgbClr val="FFFFFF"/>
              </a:buClr>
              <a:buFont typeface="Coming Soon"/>
              <a:buNone/>
            </a:pPr>
            <a:endParaRPr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151" name="Shape 151"/>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2" name="Shape 152"/>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153" name="Shape 153"/>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154" name="Shape 154"/>
          <p:cNvPicPr preferRelativeResize="0"/>
          <p:nvPr/>
        </p:nvPicPr>
        <p:blipFill>
          <a:blip r:embed="rId3">
            <a:alphaModFix/>
          </a:blip>
          <a:stretch>
            <a:fillRect/>
          </a:stretch>
        </p:blipFill>
        <p:spPr>
          <a:xfrm>
            <a:off x="20263" y="2"/>
            <a:ext cx="9143998" cy="6857999"/>
          </a:xfrm>
          <a:prstGeom prst="rect">
            <a:avLst/>
          </a:prstGeom>
          <a:noFill/>
          <a:ln>
            <a:noFill/>
          </a:ln>
        </p:spPr>
      </p:pic>
      <p:sp>
        <p:nvSpPr>
          <p:cNvPr id="155" name="Shape 155"/>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56" name="Shape 156"/>
          <p:cNvSpPr/>
          <p:nvPr/>
        </p:nvSpPr>
        <p:spPr>
          <a:xfrm rot="8699126">
            <a:off x="1136254" y="799626"/>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7" name="Shape 157"/>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8" name="Shape 158"/>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59" name="Shape 159"/>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160" name="Shape 160"/>
          <p:cNvSpPr/>
          <p:nvPr/>
        </p:nvSpPr>
        <p:spPr>
          <a:xfrm>
            <a:off x="7536327"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1" name="Shape 161"/>
          <p:cNvSpPr txBox="1"/>
          <p:nvPr/>
        </p:nvSpPr>
        <p:spPr>
          <a:xfrm>
            <a:off x="2996049" y="475847"/>
            <a:ext cx="4885276"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Accommodations</a:t>
            </a:r>
          </a:p>
        </p:txBody>
      </p:sp>
      <p:sp>
        <p:nvSpPr>
          <p:cNvPr id="162" name="Shape 162"/>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3" name="Shape 163"/>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4" name="Shape 164"/>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5" name="Shape 165"/>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6" name="Shape 166"/>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7" name="Shape 167"/>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8" name="Shape 168"/>
          <p:cNvSpPr/>
          <p:nvPr/>
        </p:nvSpPr>
        <p:spPr>
          <a:xfrm>
            <a:off x="8141727" y="8408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69" name="Shape 169"/>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70" name="Shape 170"/>
          <p:cNvSpPr txBox="1"/>
          <p:nvPr/>
        </p:nvSpPr>
        <p:spPr>
          <a:xfrm>
            <a:off x="5051050" y="1405025"/>
            <a:ext cx="3834450"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Modifications</a:t>
            </a:r>
          </a:p>
        </p:txBody>
      </p:sp>
      <p:sp>
        <p:nvSpPr>
          <p:cNvPr id="171" name="Shape 171"/>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72" name="Shape 172"/>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73" name="Shape 173"/>
          <p:cNvSpPr txBox="1"/>
          <p:nvPr/>
        </p:nvSpPr>
        <p:spPr>
          <a:xfrm>
            <a:off x="4204950" y="1426400"/>
            <a:ext cx="846098" cy="617399"/>
          </a:xfrm>
          <a:prstGeom prst="rect">
            <a:avLst/>
          </a:prstGeom>
          <a:noFill/>
          <a:ln>
            <a:noFill/>
          </a:ln>
        </p:spPr>
        <p:txBody>
          <a:bodyPr lIns="91425" tIns="91425" rIns="91425" bIns="91425" anchor="t" anchorCtr="0">
            <a:noAutofit/>
          </a:bodyPr>
          <a:lstStyle/>
          <a:p>
            <a:pPr lvl="0" rtl="0">
              <a:spcBef>
                <a:spcPts val="0"/>
              </a:spcBef>
              <a:buNone/>
            </a:pPr>
            <a:r>
              <a:rPr lang="en" sz="3600" dirty="0">
                <a:solidFill>
                  <a:schemeClr val="accent6">
                    <a:lumMod val="75000"/>
                  </a:schemeClr>
                </a:solidFill>
                <a:latin typeface="Baskerville Old Face" panose="02020602080505020303" pitchFamily="18" charset="0"/>
                <a:ea typeface="Calligraffitti"/>
                <a:cs typeface="Calligraffitti"/>
                <a:sym typeface="Calligraffitti"/>
              </a:rPr>
              <a:t>vs.</a:t>
            </a:r>
          </a:p>
        </p:txBody>
      </p:sp>
      <p:sp>
        <p:nvSpPr>
          <p:cNvPr id="174" name="Shape 174"/>
          <p:cNvSpPr/>
          <p:nvPr/>
        </p:nvSpPr>
        <p:spPr>
          <a:xfrm>
            <a:off x="265575" y="2486837"/>
            <a:ext cx="4322699" cy="3284700"/>
          </a:xfrm>
          <a:prstGeom prst="wedgeRoundRectCallout">
            <a:avLst>
              <a:gd name="adj1" fmla="val 23947"/>
              <a:gd name="adj2" fmla="val -89982"/>
              <a:gd name="adj3" fmla="val 0"/>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75" name="Shape 175"/>
          <p:cNvSpPr txBox="1"/>
          <p:nvPr/>
        </p:nvSpPr>
        <p:spPr>
          <a:xfrm>
            <a:off x="341950" y="2925462"/>
            <a:ext cx="4246500" cy="2457000"/>
          </a:xfrm>
          <a:prstGeom prst="rect">
            <a:avLst/>
          </a:prstGeom>
          <a:noFill/>
          <a:ln>
            <a:noFill/>
          </a:ln>
        </p:spPr>
        <p:txBody>
          <a:bodyPr lIns="91425" tIns="91425" rIns="91425" bIns="91425" anchor="ctr" anchorCtr="0">
            <a:noAutofit/>
          </a:bodyPr>
          <a:lstStyle/>
          <a:p>
            <a:pPr marL="457200" lvl="0" indent="-368300" rtl="0">
              <a:spcBef>
                <a:spcPts val="0"/>
              </a:spcBef>
              <a:buClr>
                <a:srgbClr val="FFFFFF"/>
              </a:buClr>
              <a:buSzPct val="100000"/>
              <a:buFont typeface="Coming Soon"/>
              <a:buChar char="★"/>
            </a:pPr>
            <a:r>
              <a:rPr lang="en" sz="2200" dirty="0">
                <a:solidFill>
                  <a:srgbClr val="FFFFFF"/>
                </a:solidFill>
                <a:latin typeface="Baskerville Old Face" panose="02020602080505020303" pitchFamily="18" charset="0"/>
                <a:ea typeface="Coming Soon"/>
                <a:cs typeface="Coming Soon"/>
                <a:sym typeface="Coming Soon"/>
              </a:rPr>
              <a:t>May change </a:t>
            </a:r>
            <a:r>
              <a:rPr lang="en" sz="2200" b="1" dirty="0">
                <a:solidFill>
                  <a:srgbClr val="FFFFFF"/>
                </a:solidFill>
                <a:latin typeface="Baskerville Old Face" panose="02020602080505020303" pitchFamily="18" charset="0"/>
                <a:ea typeface="Coming Soon"/>
                <a:cs typeface="Coming Soon"/>
                <a:sym typeface="Coming Soon"/>
              </a:rPr>
              <a:t>how, where &amp; when </a:t>
            </a:r>
            <a:r>
              <a:rPr lang="en" sz="2200" dirty="0">
                <a:solidFill>
                  <a:srgbClr val="FFFFFF"/>
                </a:solidFill>
                <a:latin typeface="Baskerville Old Face" panose="02020602080505020303" pitchFamily="18" charset="0"/>
                <a:ea typeface="Coming Soon"/>
                <a:cs typeface="Coming Soon"/>
                <a:sym typeface="Coming Soon"/>
              </a:rPr>
              <a:t>a student accesses information.</a:t>
            </a:r>
          </a:p>
          <a:p>
            <a:pPr marL="457200" lvl="0" indent="-368300" rtl="0">
              <a:spcBef>
                <a:spcPts val="0"/>
              </a:spcBef>
              <a:buClr>
                <a:srgbClr val="FFFFFF"/>
              </a:buClr>
              <a:buSzPct val="100000"/>
              <a:buFont typeface="Coming Soon"/>
              <a:buChar char="★"/>
            </a:pPr>
            <a:r>
              <a:rPr lang="en" sz="2200" dirty="0">
                <a:solidFill>
                  <a:srgbClr val="FFFFFF"/>
                </a:solidFill>
                <a:latin typeface="Baskerville Old Face" panose="02020602080505020303" pitchFamily="18" charset="0"/>
                <a:ea typeface="Coming Soon"/>
                <a:cs typeface="Coming Soon"/>
                <a:sym typeface="Coming Soon"/>
              </a:rPr>
              <a:t>Teach to the instructional level, content standard or performance criteria.</a:t>
            </a:r>
          </a:p>
          <a:p>
            <a:pPr marL="457200" lvl="0" indent="-368300" rtl="0">
              <a:spcBef>
                <a:spcPts val="0"/>
              </a:spcBef>
              <a:buClr>
                <a:srgbClr val="FFFFFF"/>
              </a:buClr>
              <a:buSzPct val="100000"/>
              <a:buFont typeface="Coming Soon"/>
              <a:buChar char="★"/>
            </a:pPr>
            <a:r>
              <a:rPr lang="en" sz="2200" dirty="0">
                <a:solidFill>
                  <a:srgbClr val="FFFFFF"/>
                </a:solidFill>
                <a:latin typeface="Baskerville Old Face" panose="02020602080505020303" pitchFamily="18" charset="0"/>
                <a:ea typeface="Coming Soon"/>
                <a:cs typeface="Coming Soon"/>
                <a:sym typeface="Coming Soon"/>
              </a:rPr>
              <a:t>Provide </a:t>
            </a:r>
            <a:r>
              <a:rPr lang="en" sz="2200" b="1" dirty="0">
                <a:solidFill>
                  <a:srgbClr val="FFFFFF"/>
                </a:solidFill>
                <a:latin typeface="Baskerville Old Face" panose="02020602080505020303" pitchFamily="18" charset="0"/>
                <a:ea typeface="Coming Soon"/>
                <a:cs typeface="Coming Soon"/>
                <a:sym typeface="Coming Soon"/>
              </a:rPr>
              <a:t>2 sets</a:t>
            </a:r>
            <a:r>
              <a:rPr lang="en" sz="2200" dirty="0">
                <a:solidFill>
                  <a:srgbClr val="FFFFFF"/>
                </a:solidFill>
                <a:latin typeface="Baskerville Old Face" panose="02020602080505020303" pitchFamily="18" charset="0"/>
                <a:ea typeface="Coming Soon"/>
                <a:cs typeface="Coming Soon"/>
                <a:sym typeface="Coming Soon"/>
              </a:rPr>
              <a:t> of curriculum; school &amp; home.</a:t>
            </a:r>
          </a:p>
        </p:txBody>
      </p:sp>
      <p:sp>
        <p:nvSpPr>
          <p:cNvPr id="176" name="Shape 176"/>
          <p:cNvSpPr/>
          <p:nvPr/>
        </p:nvSpPr>
        <p:spPr>
          <a:xfrm>
            <a:off x="4775650" y="2668787"/>
            <a:ext cx="4110000" cy="3102899"/>
          </a:xfrm>
          <a:prstGeom prst="wedgeRoundRectCallout">
            <a:avLst>
              <a:gd name="adj1" fmla="val 7197"/>
              <a:gd name="adj2" fmla="val -71892"/>
              <a:gd name="adj3" fmla="val 0"/>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77" name="Shape 177"/>
          <p:cNvSpPr txBox="1"/>
          <p:nvPr/>
        </p:nvSpPr>
        <p:spPr>
          <a:xfrm>
            <a:off x="4775500" y="2851337"/>
            <a:ext cx="4110000" cy="2871299"/>
          </a:xfrm>
          <a:prstGeom prst="rect">
            <a:avLst/>
          </a:prstGeom>
          <a:noFill/>
          <a:ln>
            <a:noFill/>
          </a:ln>
        </p:spPr>
        <p:txBody>
          <a:bodyPr lIns="91425" tIns="91425" rIns="91425" bIns="91425" anchor="ctr" anchorCtr="0">
            <a:noAutofit/>
          </a:bodyPr>
          <a:lstStyle/>
          <a:p>
            <a:pPr marL="457200" lvl="0" indent="-368300" rtl="0">
              <a:lnSpc>
                <a:spcPct val="115000"/>
              </a:lnSpc>
              <a:spcBef>
                <a:spcPts val="300"/>
              </a:spcBef>
              <a:spcAft>
                <a:spcPts val="1200"/>
              </a:spcAft>
              <a:buClr>
                <a:srgbClr val="FFFFFF"/>
              </a:buClr>
              <a:buSzPct val="100000"/>
              <a:buFont typeface="Coming Soon"/>
              <a:buChar char="★"/>
            </a:pPr>
            <a:r>
              <a:rPr lang="en" sz="2200" dirty="0">
                <a:solidFill>
                  <a:srgbClr val="FFFFFF"/>
                </a:solidFill>
                <a:latin typeface="Baskerville Old Face" panose="02020602080505020303" pitchFamily="18" charset="0"/>
                <a:ea typeface="Coming Soon"/>
                <a:cs typeface="Coming Soon"/>
                <a:sym typeface="Coming Soon"/>
              </a:rPr>
              <a:t>Changes what the student is expected to learn and what rubric/criteria will be used to evaluate performance.</a:t>
            </a:r>
          </a:p>
          <a:p>
            <a:pPr marL="457200" lvl="0" indent="-368300" rtl="0">
              <a:lnSpc>
                <a:spcPct val="115000"/>
              </a:lnSpc>
              <a:spcBef>
                <a:spcPts val="300"/>
              </a:spcBef>
              <a:spcAft>
                <a:spcPts val="1200"/>
              </a:spcAft>
              <a:buClr>
                <a:srgbClr val="FFFFFF"/>
              </a:buClr>
              <a:buSzPct val="100000"/>
              <a:buFont typeface="Coming Soon"/>
              <a:buChar char="★"/>
            </a:pPr>
            <a:r>
              <a:rPr lang="en" sz="2200" dirty="0">
                <a:solidFill>
                  <a:srgbClr val="FFFFFF"/>
                </a:solidFill>
                <a:latin typeface="Baskerville Old Face" panose="02020602080505020303" pitchFamily="18" charset="0"/>
                <a:ea typeface="Coming Soon"/>
                <a:cs typeface="Coming Soon"/>
                <a:sym typeface="Coming Soon"/>
              </a:rPr>
              <a:t>Provide alternative books at an easier reading level. </a:t>
            </a:r>
          </a:p>
        </p:txBody>
      </p:sp>
      <p:sp>
        <p:nvSpPr>
          <p:cNvPr id="178" name="Shape 178"/>
          <p:cNvSpPr/>
          <p:nvPr/>
        </p:nvSpPr>
        <p:spPr>
          <a:xfrm rot="8699126">
            <a:off x="266454" y="1408964"/>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79" name="Shape 179"/>
          <p:cNvSpPr/>
          <p:nvPr/>
        </p:nvSpPr>
        <p:spPr>
          <a:xfrm rot="-2026397">
            <a:off x="405019" y="166578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185" name="Shape 185"/>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86" name="Shape 186"/>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187" name="Shape 187"/>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188" name="Shape 188"/>
          <p:cNvPicPr preferRelativeResize="0"/>
          <p:nvPr/>
        </p:nvPicPr>
        <p:blipFill>
          <a:blip r:embed="rId3">
            <a:alphaModFix/>
          </a:blip>
          <a:stretch>
            <a:fillRect/>
          </a:stretch>
        </p:blipFill>
        <p:spPr>
          <a:xfrm>
            <a:off x="0" y="0"/>
            <a:ext cx="9143998" cy="6857999"/>
          </a:xfrm>
          <a:prstGeom prst="rect">
            <a:avLst/>
          </a:prstGeom>
          <a:noFill/>
          <a:ln>
            <a:noFill/>
          </a:ln>
        </p:spPr>
      </p:pic>
      <p:sp>
        <p:nvSpPr>
          <p:cNvPr id="190" name="Shape 190"/>
          <p:cNvSpPr/>
          <p:nvPr/>
        </p:nvSpPr>
        <p:spPr>
          <a:xfrm>
            <a:off x="0" y="279250"/>
            <a:ext cx="7267074" cy="1568801"/>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191" name="Shape 191"/>
          <p:cNvSpPr txBox="1"/>
          <p:nvPr/>
        </p:nvSpPr>
        <p:spPr>
          <a:xfrm>
            <a:off x="250350" y="863650"/>
            <a:ext cx="7581899"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rgbClr val="FFFFFF"/>
                </a:solidFill>
                <a:latin typeface="Baskerville Old Face" panose="02020602080505020303" pitchFamily="18" charset="0"/>
                <a:ea typeface="Calligraffitti"/>
                <a:cs typeface="Calligraffitti"/>
                <a:sym typeface="Calligraffitti"/>
              </a:rPr>
              <a:t>Why Provide Accommodations</a:t>
            </a:r>
          </a:p>
        </p:txBody>
      </p:sp>
      <p:sp>
        <p:nvSpPr>
          <p:cNvPr id="192" name="Shape 192"/>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193" name="Shape 193"/>
          <p:cNvSpPr/>
          <p:nvPr/>
        </p:nvSpPr>
        <p:spPr>
          <a:xfrm>
            <a:off x="7384527" y="61208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94" name="Shape 194"/>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195" name="Shape 195"/>
          <p:cNvSpPr txBox="1"/>
          <p:nvPr/>
        </p:nvSpPr>
        <p:spPr>
          <a:xfrm>
            <a:off x="409528" y="1584055"/>
            <a:ext cx="7404872" cy="3940645"/>
          </a:xfrm>
          <a:prstGeom prst="rect">
            <a:avLst/>
          </a:prstGeom>
          <a:noFill/>
          <a:ln>
            <a:noFill/>
          </a:ln>
        </p:spPr>
        <p:txBody>
          <a:bodyPr lIns="91425" tIns="91425" rIns="91425" bIns="91425" anchor="ctr" anchorCtr="0">
            <a:noAutofit/>
          </a:bodyPr>
          <a:lstStyle/>
          <a:p>
            <a:pPr marL="457200" lvl="0" indent="-381000" rtl="0">
              <a:spcBef>
                <a:spcPts val="0"/>
              </a:spcBef>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All students need support in their learning. Not all students learn in the same manner. Many students need accommodations to be academically successful.</a:t>
            </a:r>
          </a:p>
          <a:p>
            <a:pPr marL="457200" lvl="0" indent="-381000" rtl="0">
              <a:spcBef>
                <a:spcPts val="0"/>
              </a:spcBef>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For students with disabilities, accommodations are supports.</a:t>
            </a:r>
          </a:p>
          <a:p>
            <a:pPr marL="457200" lvl="0" indent="-381000" rtl="0">
              <a:spcBef>
                <a:spcPts val="0"/>
              </a:spcBef>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Accommodations provide equal opportunity to obtain positive results and benefits.</a:t>
            </a:r>
          </a:p>
          <a:p>
            <a:pPr marL="457200" lvl="0" indent="-381000" rtl="0">
              <a:spcBef>
                <a:spcPts val="0"/>
              </a:spcBef>
              <a:buClr>
                <a:srgbClr val="FFFFFF"/>
              </a:buClr>
              <a:buSzPct val="100000"/>
              <a:buFont typeface="Coming Soon"/>
              <a:buChar char="★"/>
            </a:pPr>
            <a:r>
              <a:rPr lang="en" sz="2000" dirty="0">
                <a:solidFill>
                  <a:srgbClr val="FFFFFF"/>
                </a:solidFill>
                <a:latin typeface="Baskerville Old Face" panose="02020602080505020303" pitchFamily="18" charset="0"/>
                <a:ea typeface="Coming Soon"/>
                <a:cs typeface="Coming Soon"/>
                <a:sym typeface="Coming Soon"/>
              </a:rPr>
              <a:t>Accommodations to a standard test format accesses an individual’s abilities, not their disability.</a:t>
            </a:r>
          </a:p>
        </p:txBody>
      </p:sp>
      <p:sp>
        <p:nvSpPr>
          <p:cNvPr id="196" name="Shape 196"/>
          <p:cNvSpPr/>
          <p:nvPr/>
        </p:nvSpPr>
        <p:spPr>
          <a:xfrm>
            <a:off x="7575152" y="51201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Shape 437"/>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438" name="Shape 438"/>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439" name="Shape 439"/>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440" name="Shape 440"/>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441" name="Shape 441"/>
          <p:cNvPicPr preferRelativeResize="0"/>
          <p:nvPr/>
        </p:nvPicPr>
        <p:blipFill>
          <a:blip r:embed="rId3">
            <a:alphaModFix/>
          </a:blip>
          <a:stretch>
            <a:fillRect/>
          </a:stretch>
        </p:blipFill>
        <p:spPr>
          <a:xfrm>
            <a:off x="27" y="0"/>
            <a:ext cx="9143998" cy="6857999"/>
          </a:xfrm>
          <a:prstGeom prst="rect">
            <a:avLst/>
          </a:prstGeom>
          <a:noFill/>
          <a:ln>
            <a:noFill/>
          </a:ln>
        </p:spPr>
      </p:pic>
      <p:sp>
        <p:nvSpPr>
          <p:cNvPr id="442" name="Shape 442"/>
          <p:cNvSpPr/>
          <p:nvPr/>
        </p:nvSpPr>
        <p:spPr>
          <a:xfrm>
            <a:off x="201150" y="2684200"/>
            <a:ext cx="2729099" cy="3234599"/>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443" name="Shape 443"/>
          <p:cNvSpPr/>
          <p:nvPr/>
        </p:nvSpPr>
        <p:spPr>
          <a:xfrm>
            <a:off x="0" y="279250"/>
            <a:ext cx="6814686" cy="1603511"/>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444" name="Shape 444"/>
          <p:cNvSpPr txBox="1"/>
          <p:nvPr/>
        </p:nvSpPr>
        <p:spPr>
          <a:xfrm>
            <a:off x="201150" y="508849"/>
            <a:ext cx="7581899" cy="884700"/>
          </a:xfrm>
          <a:prstGeom prst="rect">
            <a:avLst/>
          </a:prstGeom>
          <a:noFill/>
          <a:ln>
            <a:noFill/>
          </a:ln>
        </p:spPr>
        <p:txBody>
          <a:bodyPr lIns="91425" tIns="91425" rIns="91425" bIns="91425" anchor="t" anchorCtr="0">
            <a:noAutofit/>
          </a:bodyPr>
          <a:lstStyle/>
          <a:p>
            <a:pPr lvl="0" rtl="0">
              <a:spcBef>
                <a:spcPts val="0"/>
              </a:spcBef>
              <a:buNone/>
            </a:pPr>
            <a:r>
              <a:rPr lang="en" sz="3600" dirty="0">
                <a:solidFill>
                  <a:srgbClr val="FFFFFF"/>
                </a:solidFill>
                <a:latin typeface="Baskerville Old Face" panose="02020602080505020303" pitchFamily="18" charset="0"/>
                <a:ea typeface="Calligraffitti"/>
                <a:cs typeface="Calligraffitti"/>
                <a:sym typeface="Calligraffitti"/>
              </a:rPr>
              <a:t>Types of Accommodations</a:t>
            </a:r>
            <a:r>
              <a:rPr lang="en" sz="4800" dirty="0">
                <a:solidFill>
                  <a:srgbClr val="FFFFFF"/>
                </a:solidFill>
                <a:latin typeface="Calligraffitti"/>
                <a:ea typeface="Calligraffitti"/>
                <a:cs typeface="Calligraffitti"/>
                <a:sym typeface="Calligraffitti"/>
              </a:rPr>
              <a:t>...</a:t>
            </a:r>
          </a:p>
        </p:txBody>
      </p:sp>
      <p:sp>
        <p:nvSpPr>
          <p:cNvPr id="445" name="Shape 445"/>
          <p:cNvSpPr/>
          <p:nvPr/>
        </p:nvSpPr>
        <p:spPr>
          <a:xfrm>
            <a:off x="7992450" y="6392375"/>
            <a:ext cx="287100" cy="2930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446" name="Shape 446"/>
          <p:cNvSpPr txBox="1"/>
          <p:nvPr/>
        </p:nvSpPr>
        <p:spPr>
          <a:xfrm>
            <a:off x="309900" y="2971725"/>
            <a:ext cx="2511599" cy="2763599"/>
          </a:xfrm>
          <a:prstGeom prst="rect">
            <a:avLst/>
          </a:prstGeom>
          <a:noFill/>
          <a:ln>
            <a:noFill/>
          </a:ln>
        </p:spPr>
        <p:txBody>
          <a:bodyPr lIns="91425" tIns="91425" rIns="91425" bIns="91425" anchor="ctr" anchorCtr="0">
            <a:noAutofit/>
          </a:bodyPr>
          <a:lstStyle/>
          <a:p>
            <a:pPr lvl="0" rtl="0">
              <a:lnSpc>
                <a:spcPct val="100000"/>
              </a:lnSpc>
              <a:spcBef>
                <a:spcPts val="1500"/>
              </a:spcBef>
              <a:buClr>
                <a:schemeClr val="dk1"/>
              </a:buClr>
              <a:buSzPct val="45833"/>
              <a:buFont typeface="Arial"/>
              <a:buNone/>
            </a:pPr>
            <a:r>
              <a:rPr lang="en" sz="2400" b="1" dirty="0">
                <a:solidFill>
                  <a:srgbClr val="FFFFFF"/>
                </a:solidFill>
                <a:latin typeface="Baskerville Old Face" panose="02020602080505020303" pitchFamily="18" charset="0"/>
                <a:ea typeface="Coming Soon"/>
                <a:cs typeface="Coming Soon"/>
                <a:sym typeface="Coming Soon"/>
              </a:rPr>
              <a:t>Quantity</a:t>
            </a:r>
            <a:br>
              <a:rPr lang="en" sz="1800" b="1" dirty="0">
                <a:solidFill>
                  <a:srgbClr val="FFFFFF"/>
                </a:solidFill>
                <a:latin typeface="Baskerville Old Face" panose="02020602080505020303" pitchFamily="18" charset="0"/>
                <a:ea typeface="Coming Soon"/>
                <a:cs typeface="Coming Soon"/>
                <a:sym typeface="Coming Soon"/>
              </a:rPr>
            </a:br>
            <a:r>
              <a:rPr lang="en" sz="1800" dirty="0">
                <a:solidFill>
                  <a:srgbClr val="FFFFFF"/>
                </a:solidFill>
                <a:latin typeface="Baskerville Old Face" panose="02020602080505020303" pitchFamily="18" charset="0"/>
                <a:ea typeface="Coming Soon"/>
                <a:cs typeface="Coming Soon"/>
                <a:sym typeface="Coming Soon"/>
              </a:rPr>
              <a:t>Adapt the number of items that the learner is expected to learn or number of activities student will complete prior to assessment for mastery.</a:t>
            </a:r>
          </a:p>
          <a:p>
            <a:pPr lvl="0" rtl="0">
              <a:lnSpc>
                <a:spcPct val="115000"/>
              </a:lnSpc>
              <a:spcBef>
                <a:spcPts val="0"/>
              </a:spcBef>
              <a:buNone/>
            </a:pPr>
            <a:endParaRPr sz="1800" dirty="0">
              <a:solidFill>
                <a:srgbClr val="FFFFFF"/>
              </a:solidFill>
              <a:latin typeface="Coming Soon"/>
              <a:ea typeface="Coming Soon"/>
              <a:cs typeface="Coming Soon"/>
              <a:sym typeface="Coming Soon"/>
            </a:endParaRPr>
          </a:p>
        </p:txBody>
      </p:sp>
      <p:sp>
        <p:nvSpPr>
          <p:cNvPr id="447" name="Shape 447"/>
          <p:cNvSpPr/>
          <p:nvPr/>
        </p:nvSpPr>
        <p:spPr>
          <a:xfrm>
            <a:off x="3106500" y="2243650"/>
            <a:ext cx="2729099" cy="1790400"/>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lvl="0" rtl="0">
              <a:lnSpc>
                <a:spcPct val="115000"/>
              </a:lnSpc>
              <a:spcBef>
                <a:spcPts val="300"/>
              </a:spcBef>
              <a:buClr>
                <a:schemeClr val="dk1"/>
              </a:buClr>
              <a:buFont typeface="Arial"/>
              <a:buNone/>
            </a:pPr>
            <a:endParaRPr sz="1800">
              <a:solidFill>
                <a:srgbClr val="FFFFFF"/>
              </a:solidFill>
              <a:latin typeface="Coming Soon"/>
              <a:ea typeface="Coming Soon"/>
              <a:cs typeface="Coming Soon"/>
              <a:sym typeface="Coming Soon"/>
            </a:endParaRPr>
          </a:p>
        </p:txBody>
      </p:sp>
      <p:sp>
        <p:nvSpPr>
          <p:cNvPr id="448" name="Shape 448"/>
          <p:cNvSpPr/>
          <p:nvPr/>
        </p:nvSpPr>
        <p:spPr>
          <a:xfrm>
            <a:off x="6011850" y="2684200"/>
            <a:ext cx="2729099" cy="3234599"/>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449" name="Shape 449"/>
          <p:cNvSpPr txBox="1"/>
          <p:nvPr/>
        </p:nvSpPr>
        <p:spPr>
          <a:xfrm>
            <a:off x="3215250" y="2332749"/>
            <a:ext cx="2511599" cy="1608239"/>
          </a:xfrm>
          <a:prstGeom prst="rect">
            <a:avLst/>
          </a:prstGeom>
          <a:noFill/>
          <a:ln>
            <a:noFill/>
          </a:ln>
        </p:spPr>
        <p:txBody>
          <a:bodyPr lIns="91425" tIns="91425" rIns="91425" bIns="91425" anchor="t" anchorCtr="0">
            <a:noAutofit/>
          </a:bodyPr>
          <a:lstStyle/>
          <a:p>
            <a:pPr lvl="0" rtl="0">
              <a:lnSpc>
                <a:spcPct val="115000"/>
              </a:lnSpc>
              <a:spcBef>
                <a:spcPts val="1500"/>
              </a:spcBef>
              <a:buClr>
                <a:schemeClr val="dk1"/>
              </a:buClr>
              <a:buSzPct val="45833"/>
              <a:buFont typeface="Arial"/>
              <a:buNone/>
            </a:pPr>
            <a:r>
              <a:rPr lang="en" sz="2400" b="1" dirty="0">
                <a:solidFill>
                  <a:srgbClr val="FFFFFF"/>
                </a:solidFill>
                <a:latin typeface="Baskerville Old Face" panose="02020602080505020303" pitchFamily="18" charset="0"/>
                <a:ea typeface="Coming Soon"/>
                <a:cs typeface="Coming Soon"/>
                <a:sym typeface="Coming Soon"/>
              </a:rPr>
              <a:t>Difficulty</a:t>
            </a:r>
          </a:p>
          <a:p>
            <a:pPr lvl="0" rtl="0">
              <a:lnSpc>
                <a:spcPct val="115000"/>
              </a:lnSpc>
              <a:spcBef>
                <a:spcPts val="300"/>
              </a:spcBef>
              <a:buClr>
                <a:schemeClr val="dk1"/>
              </a:buClr>
              <a:buSzPct val="61111"/>
              <a:buFont typeface="Arial"/>
              <a:buNone/>
            </a:pPr>
            <a:r>
              <a:rPr lang="en" sz="1800" dirty="0">
                <a:solidFill>
                  <a:srgbClr val="FFFFFF"/>
                </a:solidFill>
                <a:latin typeface="Baskerville Old Face" panose="02020602080505020303" pitchFamily="18" charset="0"/>
                <a:ea typeface="Coming Soon"/>
                <a:cs typeface="Coming Soon"/>
                <a:sym typeface="Coming Soon"/>
              </a:rPr>
              <a:t>Adapt the skill level for student. Simplify reading levels.</a:t>
            </a:r>
          </a:p>
        </p:txBody>
      </p:sp>
      <p:sp>
        <p:nvSpPr>
          <p:cNvPr id="450" name="Shape 450"/>
          <p:cNvSpPr/>
          <p:nvPr/>
        </p:nvSpPr>
        <p:spPr>
          <a:xfrm>
            <a:off x="3106500" y="4429125"/>
            <a:ext cx="2729099" cy="1790400"/>
          </a:xfrm>
          <a:prstGeom prst="roundRect">
            <a:avLst>
              <a:gd name="adj" fmla="val 16667"/>
            </a:avLst>
          </a:prstGeom>
          <a:noFill/>
          <a:ln w="38100" cap="flat">
            <a:solidFill>
              <a:srgbClr val="FFFFFF"/>
            </a:solidFill>
            <a:prstDash val="lgDash"/>
            <a:round/>
            <a:headEnd type="none" w="med" len="med"/>
            <a:tailEnd type="none" w="med" len="med"/>
          </a:ln>
        </p:spPr>
        <p:txBody>
          <a:bodyPr lIns="91425" tIns="91425" rIns="91425" bIns="91425" anchor="ctr" anchorCtr="0">
            <a:noAutofit/>
          </a:bodyPr>
          <a:lstStyle/>
          <a:p>
            <a:pPr lvl="0" rtl="0">
              <a:lnSpc>
                <a:spcPct val="115000"/>
              </a:lnSpc>
              <a:spcBef>
                <a:spcPts val="300"/>
              </a:spcBef>
              <a:buNone/>
            </a:pPr>
            <a:endParaRPr sz="1800">
              <a:solidFill>
                <a:srgbClr val="FFFFFF"/>
              </a:solidFill>
              <a:latin typeface="Coming Soon"/>
              <a:ea typeface="Coming Soon"/>
              <a:cs typeface="Coming Soon"/>
              <a:sym typeface="Coming Soon"/>
            </a:endParaRPr>
          </a:p>
        </p:txBody>
      </p:sp>
      <p:sp>
        <p:nvSpPr>
          <p:cNvPr id="451" name="Shape 451"/>
          <p:cNvSpPr txBox="1"/>
          <p:nvPr/>
        </p:nvSpPr>
        <p:spPr>
          <a:xfrm>
            <a:off x="3215250" y="4348937"/>
            <a:ext cx="2511599" cy="827399"/>
          </a:xfrm>
          <a:prstGeom prst="rect">
            <a:avLst/>
          </a:prstGeom>
          <a:noFill/>
          <a:ln>
            <a:noFill/>
          </a:ln>
        </p:spPr>
        <p:txBody>
          <a:bodyPr lIns="91425" tIns="91425" rIns="91425" bIns="91425" anchor="t" anchorCtr="0">
            <a:noAutofit/>
          </a:bodyPr>
          <a:lstStyle/>
          <a:p>
            <a:pPr lvl="0" rtl="0">
              <a:lnSpc>
                <a:spcPct val="115000"/>
              </a:lnSpc>
              <a:spcBef>
                <a:spcPts val="1500"/>
              </a:spcBef>
              <a:buNone/>
            </a:pPr>
            <a:r>
              <a:rPr lang="en" sz="2400" b="1" dirty="0">
                <a:solidFill>
                  <a:srgbClr val="FFFFFF"/>
                </a:solidFill>
                <a:latin typeface="Baskerville Old Face" panose="02020602080505020303" pitchFamily="18" charset="0"/>
                <a:ea typeface="Coming Soon"/>
                <a:cs typeface="Coming Soon"/>
                <a:sym typeface="Coming Soon"/>
              </a:rPr>
              <a:t>Output</a:t>
            </a:r>
          </a:p>
          <a:p>
            <a:pPr lvl="0" rtl="0">
              <a:lnSpc>
                <a:spcPct val="115000"/>
              </a:lnSpc>
              <a:spcBef>
                <a:spcPts val="300"/>
              </a:spcBef>
              <a:buNone/>
            </a:pPr>
            <a:r>
              <a:rPr lang="en" sz="1800" dirty="0">
                <a:solidFill>
                  <a:srgbClr val="FFFFFF"/>
                </a:solidFill>
                <a:latin typeface="Baskerville Old Face" panose="02020602080505020303" pitchFamily="18" charset="0"/>
                <a:ea typeface="Coming Soon"/>
                <a:cs typeface="Coming Soon"/>
                <a:sym typeface="Coming Soon"/>
              </a:rPr>
              <a:t>Adapt how the student can respond to instruction.</a:t>
            </a:r>
          </a:p>
        </p:txBody>
      </p:sp>
      <p:sp>
        <p:nvSpPr>
          <p:cNvPr id="452" name="Shape 452"/>
          <p:cNvSpPr/>
          <p:nvPr/>
        </p:nvSpPr>
        <p:spPr>
          <a:xfrm>
            <a:off x="8384725" y="6052725"/>
            <a:ext cx="759300" cy="6999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453" name="Shape 453"/>
          <p:cNvSpPr txBox="1"/>
          <p:nvPr/>
        </p:nvSpPr>
        <p:spPr>
          <a:xfrm>
            <a:off x="6169850" y="3150635"/>
            <a:ext cx="2511599" cy="2178599"/>
          </a:xfrm>
          <a:prstGeom prst="rect">
            <a:avLst/>
          </a:prstGeom>
          <a:noFill/>
          <a:ln>
            <a:noFill/>
          </a:ln>
        </p:spPr>
        <p:txBody>
          <a:bodyPr lIns="91425" tIns="91425" rIns="91425" bIns="91425" anchor="ctr" anchorCtr="0">
            <a:noAutofit/>
          </a:bodyPr>
          <a:lstStyle/>
          <a:p>
            <a:pPr lvl="0" rtl="0">
              <a:lnSpc>
                <a:spcPct val="115000"/>
              </a:lnSpc>
              <a:spcBef>
                <a:spcPts val="1500"/>
              </a:spcBef>
              <a:buNone/>
            </a:pPr>
            <a:r>
              <a:rPr lang="en" sz="2400" b="1" dirty="0">
                <a:solidFill>
                  <a:srgbClr val="FFFFFF"/>
                </a:solidFill>
                <a:latin typeface="Baskerville Old Face" panose="02020602080505020303" pitchFamily="18" charset="0"/>
                <a:ea typeface="Coming Soon"/>
                <a:cs typeface="Coming Soon"/>
                <a:sym typeface="Coming Soon"/>
              </a:rPr>
              <a:t>Alternate Goals</a:t>
            </a:r>
          </a:p>
          <a:p>
            <a:pPr lvl="0" rtl="0">
              <a:lnSpc>
                <a:spcPct val="115000"/>
              </a:lnSpc>
              <a:spcBef>
                <a:spcPts val="300"/>
              </a:spcBef>
              <a:buNone/>
            </a:pPr>
            <a:r>
              <a:rPr lang="en" sz="1800" dirty="0">
                <a:solidFill>
                  <a:srgbClr val="FFFFFF"/>
                </a:solidFill>
                <a:latin typeface="Baskerville Old Face" panose="02020602080505020303" pitchFamily="18" charset="0"/>
                <a:ea typeface="Coming Soon"/>
                <a:cs typeface="Coming Soon"/>
                <a:sym typeface="Coming Soon"/>
              </a:rPr>
              <a:t>Adapt the goals or outcome expectations while using the same materials.</a:t>
            </a:r>
          </a:p>
          <a:p>
            <a:pPr lvl="0" rtl="0">
              <a:lnSpc>
                <a:spcPct val="115000"/>
              </a:lnSpc>
              <a:spcBef>
                <a:spcPts val="300"/>
              </a:spcBef>
              <a:buNone/>
            </a:pPr>
            <a:r>
              <a:rPr lang="en" sz="1800" dirty="0">
                <a:solidFill>
                  <a:srgbClr val="FFFFFF"/>
                </a:solidFill>
                <a:latin typeface="Baskerville Old Face" panose="02020602080505020303" pitchFamily="18" charset="0"/>
                <a:ea typeface="Coming Soon"/>
                <a:cs typeface="Coming Soon"/>
                <a:sym typeface="Coming Soon"/>
              </a:rPr>
              <a:t>Graded or assessed using a different standard than one for peers.</a:t>
            </a:r>
          </a:p>
        </p:txBody>
      </p:sp>
      <p:sp>
        <p:nvSpPr>
          <p:cNvPr id="454" name="Shape 454"/>
          <p:cNvSpPr/>
          <p:nvPr/>
        </p:nvSpPr>
        <p:spPr>
          <a:xfrm>
            <a:off x="8740950" y="5676975"/>
            <a:ext cx="287100" cy="2930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Shape 371"/>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372" name="Shape 372"/>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73" name="Shape 373"/>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374" name="Shape 374"/>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375" name="Shape 375"/>
          <p:cNvPicPr preferRelativeResize="0"/>
          <p:nvPr/>
        </p:nvPicPr>
        <p:blipFill>
          <a:blip r:embed="rId3">
            <a:alphaModFix/>
          </a:blip>
          <a:stretch>
            <a:fillRect/>
          </a:stretch>
        </p:blipFill>
        <p:spPr>
          <a:xfrm>
            <a:off x="0" y="0"/>
            <a:ext cx="9143998" cy="6857999"/>
          </a:xfrm>
          <a:prstGeom prst="rect">
            <a:avLst/>
          </a:prstGeom>
          <a:noFill/>
          <a:ln>
            <a:noFill/>
          </a:ln>
        </p:spPr>
      </p:pic>
      <p:sp>
        <p:nvSpPr>
          <p:cNvPr id="376" name="Shape 376"/>
          <p:cNvSpPr/>
          <p:nvPr/>
        </p:nvSpPr>
        <p:spPr>
          <a:xfrm>
            <a:off x="0" y="5882750"/>
            <a:ext cx="9144000" cy="884700"/>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377" name="Shape 377"/>
          <p:cNvSpPr/>
          <p:nvPr/>
        </p:nvSpPr>
        <p:spPr>
          <a:xfrm rot="8699126">
            <a:off x="266454" y="1408964"/>
            <a:ext cx="1061896" cy="1263722"/>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78" name="Shape 378"/>
          <p:cNvSpPr/>
          <p:nvPr/>
        </p:nvSpPr>
        <p:spPr>
          <a:xfrm rot="8699126">
            <a:off x="1136254" y="799626"/>
            <a:ext cx="1061896" cy="1263722"/>
          </a:xfrm>
          <a:prstGeom prst="triangle">
            <a:avLst>
              <a:gd name="adj" fmla="val 50000"/>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79" name="Shape 379"/>
          <p:cNvSpPr/>
          <p:nvPr/>
        </p:nvSpPr>
        <p:spPr>
          <a:xfrm rot="8699126">
            <a:off x="2006054" y="190289"/>
            <a:ext cx="1061896" cy="1263722"/>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80" name="Shape 380"/>
          <p:cNvSpPr txBox="1"/>
          <p:nvPr/>
        </p:nvSpPr>
        <p:spPr>
          <a:xfrm>
            <a:off x="3821521" y="1864325"/>
            <a:ext cx="4893300" cy="884700"/>
          </a:xfrm>
          <a:prstGeom prst="rect">
            <a:avLst/>
          </a:prstGeom>
          <a:noFill/>
          <a:ln>
            <a:noFill/>
          </a:ln>
        </p:spPr>
        <p:txBody>
          <a:bodyPr lIns="91425" tIns="91425" rIns="91425" bIns="91425" anchor="t" anchorCtr="0">
            <a:noAutofit/>
          </a:bodyPr>
          <a:lstStyle/>
          <a:p>
            <a:pPr lvl="0" rtl="0">
              <a:spcBef>
                <a:spcPts val="0"/>
              </a:spcBef>
              <a:buNone/>
            </a:pPr>
            <a:endParaRPr lang="en" sz="4800" dirty="0">
              <a:solidFill>
                <a:srgbClr val="FFFFFF"/>
              </a:solidFill>
              <a:latin typeface="Calligraffitti"/>
              <a:ea typeface="Calligraffitti"/>
              <a:cs typeface="Calligraffitti"/>
              <a:sym typeface="Calligraffitti"/>
            </a:endParaRPr>
          </a:p>
        </p:txBody>
      </p:sp>
      <p:sp>
        <p:nvSpPr>
          <p:cNvPr id="381" name="Shape 381"/>
          <p:cNvSpPr/>
          <p:nvPr/>
        </p:nvSpPr>
        <p:spPr>
          <a:xfrm rot="-2026397">
            <a:off x="405019" y="16443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2" name="Shape 382"/>
          <p:cNvSpPr/>
          <p:nvPr/>
        </p:nvSpPr>
        <p:spPr>
          <a:xfrm rot="-2026397">
            <a:off x="2150419" y="410231"/>
            <a:ext cx="400965" cy="34862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3" name="Shape 383"/>
          <p:cNvSpPr/>
          <p:nvPr/>
        </p:nvSpPr>
        <p:spPr>
          <a:xfrm rot="-2026397">
            <a:off x="1275569" y="1000231"/>
            <a:ext cx="400965" cy="348629"/>
          </a:xfrm>
          <a:prstGeom prst="star5">
            <a:avLst>
              <a:gd name="adj" fmla="val 26444"/>
              <a:gd name="hf" fmla="val 105146"/>
              <a:gd name="vf" fmla="val 110557"/>
            </a:avLst>
          </a:prstGeom>
          <a:solidFill>
            <a:srgbClr val="C00000"/>
          </a:solidFill>
          <a:ln>
            <a:noFill/>
          </a:ln>
        </p:spPr>
        <p:txBody>
          <a:bodyPr lIns="91425" tIns="91425" rIns="91425" bIns="91425" anchor="ctr" anchorCtr="0">
            <a:noAutofit/>
          </a:bodyPr>
          <a:lstStyle/>
          <a:p>
            <a:pPr>
              <a:spcBef>
                <a:spcPts val="0"/>
              </a:spcBef>
              <a:buNone/>
            </a:pPr>
            <a:endParaRPr/>
          </a:p>
        </p:txBody>
      </p:sp>
      <p:sp>
        <p:nvSpPr>
          <p:cNvPr id="384" name="Shape 384"/>
          <p:cNvSpPr/>
          <p:nvPr/>
        </p:nvSpPr>
        <p:spPr>
          <a:xfrm>
            <a:off x="7414502" y="3145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5" name="Shape 385"/>
          <p:cNvSpPr txBox="1"/>
          <p:nvPr/>
        </p:nvSpPr>
        <p:spPr>
          <a:xfrm>
            <a:off x="1707575" y="1122036"/>
            <a:ext cx="6228600" cy="1199501"/>
          </a:xfrm>
          <a:prstGeom prst="rect">
            <a:avLst/>
          </a:prstGeom>
          <a:noFill/>
          <a:ln>
            <a:noFill/>
          </a:ln>
        </p:spPr>
        <p:txBody>
          <a:bodyPr lIns="91425" tIns="91425" rIns="91425" bIns="91425" anchor="t" anchorCtr="0">
            <a:noAutofit/>
          </a:bodyPr>
          <a:lstStyle/>
          <a:p>
            <a:pPr algn="ctr"/>
            <a:r>
              <a:rPr lang="en" sz="3600" dirty="0">
                <a:solidFill>
                  <a:schemeClr val="accent6">
                    <a:lumMod val="75000"/>
                  </a:schemeClr>
                </a:solidFill>
                <a:latin typeface="Baskerville Old Face" panose="02020602080505020303" pitchFamily="18" charset="0"/>
                <a:ea typeface="Calligraffitti"/>
                <a:cs typeface="Calligraffitti"/>
                <a:sym typeface="Calligraffitti"/>
              </a:rPr>
              <a:t>When to Provide</a:t>
            </a:r>
          </a:p>
          <a:p>
            <a:pPr algn="ctr"/>
            <a:r>
              <a:rPr lang="en" sz="3600" dirty="0">
                <a:solidFill>
                  <a:schemeClr val="accent6">
                    <a:lumMod val="75000"/>
                  </a:schemeClr>
                </a:solidFill>
                <a:latin typeface="Baskerville Old Face" panose="02020602080505020303" pitchFamily="18" charset="0"/>
                <a:ea typeface="Calligraffitti"/>
                <a:cs typeface="Calligraffitti"/>
                <a:sym typeface="Calligraffitti"/>
              </a:rPr>
              <a:t>Accommodations</a:t>
            </a:r>
          </a:p>
          <a:p>
            <a:pPr lvl="0" rtl="0">
              <a:spcBef>
                <a:spcPts val="0"/>
              </a:spcBef>
              <a:buNone/>
            </a:pPr>
            <a:endParaRPr lang="en" sz="3600" dirty="0">
              <a:solidFill>
                <a:srgbClr val="FFFFFF"/>
              </a:solidFill>
              <a:latin typeface="Baskerville Old Face" panose="02020602080505020303" pitchFamily="18" charset="0"/>
              <a:ea typeface="Calligraffitti"/>
              <a:cs typeface="Calligraffitti"/>
              <a:sym typeface="Calligraffitti"/>
            </a:endParaRPr>
          </a:p>
        </p:txBody>
      </p:sp>
      <p:sp>
        <p:nvSpPr>
          <p:cNvPr id="386" name="Shape 386"/>
          <p:cNvSpPr/>
          <p:nvPr/>
        </p:nvSpPr>
        <p:spPr>
          <a:xfrm>
            <a:off x="78813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7" name="Shape 387"/>
          <p:cNvSpPr/>
          <p:nvPr/>
        </p:nvSpPr>
        <p:spPr>
          <a:xfrm>
            <a:off x="8154027" y="102229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8" name="Shape 388"/>
          <p:cNvSpPr/>
          <p:nvPr/>
        </p:nvSpPr>
        <p:spPr>
          <a:xfrm>
            <a:off x="69615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89" name="Shape 389"/>
          <p:cNvSpPr/>
          <p:nvPr/>
        </p:nvSpPr>
        <p:spPr>
          <a:xfrm>
            <a:off x="60416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0" name="Shape 390"/>
          <p:cNvSpPr/>
          <p:nvPr/>
        </p:nvSpPr>
        <p:spPr>
          <a:xfrm>
            <a:off x="51218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1" name="Shape 391"/>
          <p:cNvSpPr/>
          <p:nvPr/>
        </p:nvSpPr>
        <p:spPr>
          <a:xfrm>
            <a:off x="42020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2" name="Shape 392"/>
          <p:cNvSpPr/>
          <p:nvPr/>
        </p:nvSpPr>
        <p:spPr>
          <a:xfrm>
            <a:off x="328220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3" name="Shape 393"/>
          <p:cNvSpPr/>
          <p:nvPr/>
        </p:nvSpPr>
        <p:spPr>
          <a:xfrm>
            <a:off x="236237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4" name="Shape 394"/>
          <p:cNvSpPr/>
          <p:nvPr/>
        </p:nvSpPr>
        <p:spPr>
          <a:xfrm>
            <a:off x="1442550"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5" name="Shape 395"/>
          <p:cNvSpPr/>
          <p:nvPr/>
        </p:nvSpPr>
        <p:spPr>
          <a:xfrm>
            <a:off x="522725" y="6146898"/>
            <a:ext cx="452999" cy="356399"/>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97" name="Shape 397"/>
          <p:cNvSpPr txBox="1"/>
          <p:nvPr/>
        </p:nvSpPr>
        <p:spPr>
          <a:xfrm>
            <a:off x="975725" y="3774587"/>
            <a:ext cx="7692300" cy="1590600"/>
          </a:xfrm>
          <a:prstGeom prst="rect">
            <a:avLst/>
          </a:prstGeom>
          <a:noFill/>
          <a:ln>
            <a:noFill/>
          </a:ln>
        </p:spPr>
        <p:txBody>
          <a:bodyPr lIns="91425" tIns="91425" rIns="91425" bIns="91425" anchor="ctr" anchorCtr="0">
            <a:noAutofit/>
          </a:bodyPr>
          <a:lstStyle/>
          <a:p>
            <a:pPr marL="457200" lvl="0" indent="-381000" rtl="0">
              <a:lnSpc>
                <a:spcPct val="115000"/>
              </a:lnSpc>
              <a:spcBef>
                <a:spcPts val="150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Throughout the school day in all school environments</a:t>
            </a:r>
          </a:p>
          <a:p>
            <a:pPr marL="457200" lvl="0" indent="-381000" rtl="0">
              <a:lnSpc>
                <a:spcPct val="115000"/>
              </a:lnSpc>
              <a:spcBef>
                <a:spcPts val="150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Addresses the supports needed to participate in regular school routines and activities as well as specific instructional areas</a:t>
            </a:r>
          </a:p>
          <a:p>
            <a:pPr lvl="0" rtl="0">
              <a:spcBef>
                <a:spcPts val="0"/>
              </a:spcBef>
              <a:buNone/>
            </a:pPr>
            <a:endParaRPr sz="2400" dirty="0">
              <a:solidFill>
                <a:srgbClr val="FFFFFF"/>
              </a:solidFill>
              <a:latin typeface="Coming Soon"/>
              <a:ea typeface="Coming Soon"/>
              <a:cs typeface="Coming Soon"/>
              <a:sym typeface="Coming Soon"/>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pic>
        <p:nvPicPr>
          <p:cNvPr id="234" name="Shape 234"/>
          <p:cNvPicPr preferRelativeResize="0"/>
          <p:nvPr/>
        </p:nvPicPr>
        <p:blipFill>
          <a:blip r:embed="rId3">
            <a:alphaModFix/>
          </a:blip>
          <a:stretch>
            <a:fillRect/>
          </a:stretch>
        </p:blipFill>
        <p:spPr>
          <a:xfrm>
            <a:off x="0" y="0"/>
            <a:ext cx="9143998" cy="6857999"/>
          </a:xfrm>
          <a:prstGeom prst="rect">
            <a:avLst/>
          </a:prstGeom>
          <a:noFill/>
          <a:ln>
            <a:noFill/>
          </a:ln>
        </p:spPr>
      </p:pic>
      <p:sp>
        <p:nvSpPr>
          <p:cNvPr id="235" name="Shape 235"/>
          <p:cNvSpPr txBox="1"/>
          <p:nvPr/>
        </p:nvSpPr>
        <p:spPr>
          <a:xfrm>
            <a:off x="697650" y="2606300"/>
            <a:ext cx="7581899" cy="884700"/>
          </a:xfrm>
          <a:prstGeom prst="rect">
            <a:avLst/>
          </a:prstGeom>
          <a:noFill/>
          <a:ln>
            <a:noFill/>
          </a:ln>
        </p:spPr>
        <p:txBody>
          <a:bodyPr lIns="91425" tIns="91425" rIns="91425" bIns="91425" anchor="t" anchorCtr="0">
            <a:noAutofit/>
          </a:bodyPr>
          <a:lstStyle/>
          <a:p>
            <a:pPr>
              <a:spcBef>
                <a:spcPts val="0"/>
              </a:spcBef>
              <a:buNone/>
            </a:pPr>
            <a:endParaRPr/>
          </a:p>
        </p:txBody>
      </p:sp>
      <p:sp>
        <p:nvSpPr>
          <p:cNvPr id="236" name="Shape 236"/>
          <p:cNvSpPr/>
          <p:nvPr/>
        </p:nvSpPr>
        <p:spPr>
          <a:xfrm rot="10800000">
            <a:off x="0" y="46341"/>
            <a:ext cx="1263600" cy="1118100"/>
          </a:xfrm>
          <a:prstGeom prst="triangle">
            <a:avLst>
              <a:gd name="adj" fmla="val 50000"/>
            </a:avLst>
          </a:prstGeom>
          <a:solidFill>
            <a:srgbClr val="990000"/>
          </a:solidFill>
          <a:ln w="3810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37" name="Shape 237"/>
          <p:cNvSpPr/>
          <p:nvPr/>
        </p:nvSpPr>
        <p:spPr>
          <a:xfrm rot="10800000">
            <a:off x="1275961" y="9404"/>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238" name="Shape 238"/>
          <p:cNvSpPr/>
          <p:nvPr/>
        </p:nvSpPr>
        <p:spPr>
          <a:xfrm rot="10800000">
            <a:off x="2528961" y="9420"/>
            <a:ext cx="1263600" cy="1118100"/>
          </a:xfrm>
          <a:prstGeom prst="triangle">
            <a:avLst>
              <a:gd name="adj" fmla="val 50000"/>
            </a:avLst>
          </a:prstGeom>
          <a:solidFill>
            <a:srgbClr val="99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39" name="Shape 239"/>
          <p:cNvSpPr/>
          <p:nvPr/>
        </p:nvSpPr>
        <p:spPr>
          <a:xfrm rot="10800000">
            <a:off x="3797104" y="-12312"/>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240" name="Shape 240"/>
          <p:cNvSpPr/>
          <p:nvPr/>
        </p:nvSpPr>
        <p:spPr>
          <a:xfrm rot="10800000">
            <a:off x="5045614" y="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b="1"/>
          </a:p>
        </p:txBody>
      </p:sp>
      <p:sp>
        <p:nvSpPr>
          <p:cNvPr id="241" name="Shape 241"/>
          <p:cNvSpPr/>
          <p:nvPr/>
        </p:nvSpPr>
        <p:spPr>
          <a:xfrm rot="10800000">
            <a:off x="6333836" y="1"/>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242" name="Shape 242"/>
          <p:cNvSpPr/>
          <p:nvPr/>
        </p:nvSpPr>
        <p:spPr>
          <a:xfrm rot="10800000">
            <a:off x="7622014" y="46358"/>
            <a:ext cx="1263600" cy="1118100"/>
          </a:xfrm>
          <a:prstGeom prst="triangle">
            <a:avLst>
              <a:gd name="adj" fmla="val 50000"/>
            </a:avLst>
          </a:prstGeom>
          <a:solidFill>
            <a:srgbClr val="990000"/>
          </a:solidFill>
          <a:ln w="19050" cap="flat">
            <a:solidFill>
              <a:srgbClr val="990000"/>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243" name="Shape 243"/>
          <p:cNvSpPr/>
          <p:nvPr/>
        </p:nvSpPr>
        <p:spPr>
          <a:xfrm rot="10800000">
            <a:off x="8910236" y="-2886"/>
            <a:ext cx="1263600" cy="1118100"/>
          </a:xfrm>
          <a:prstGeom prst="triangle">
            <a:avLst>
              <a:gd name="adj" fmla="val 50000"/>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244" name="Shape 244"/>
          <p:cNvSpPr/>
          <p:nvPr/>
        </p:nvSpPr>
        <p:spPr>
          <a:xfrm>
            <a:off x="430650" y="221650"/>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245" name="Shape 245"/>
          <p:cNvSpPr/>
          <p:nvPr/>
        </p:nvSpPr>
        <p:spPr>
          <a:xfrm>
            <a:off x="169512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246" name="Shape 246"/>
          <p:cNvSpPr/>
          <p:nvPr/>
        </p:nvSpPr>
        <p:spPr>
          <a:xfrm>
            <a:off x="29671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247" name="Shape 247"/>
          <p:cNvSpPr/>
          <p:nvPr/>
        </p:nvSpPr>
        <p:spPr>
          <a:xfrm>
            <a:off x="4217937"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248" name="Shape 248"/>
          <p:cNvSpPr/>
          <p:nvPr/>
        </p:nvSpPr>
        <p:spPr>
          <a:xfrm>
            <a:off x="5468700"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249" name="Shape 249"/>
          <p:cNvSpPr/>
          <p:nvPr/>
        </p:nvSpPr>
        <p:spPr>
          <a:xfrm>
            <a:off x="6764475" y="228375"/>
            <a:ext cx="402300" cy="343800"/>
          </a:xfrm>
          <a:prstGeom prst="star5">
            <a:avLst>
              <a:gd name="adj" fmla="val 26444"/>
              <a:gd name="hf" fmla="val 105146"/>
              <a:gd name="vf" fmla="val 110557"/>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250" name="Shape 250"/>
          <p:cNvSpPr/>
          <p:nvPr/>
        </p:nvSpPr>
        <p:spPr>
          <a:xfrm>
            <a:off x="8052675" y="228375"/>
            <a:ext cx="402300" cy="3438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252" name="Shape 252"/>
          <p:cNvSpPr txBox="1"/>
          <p:nvPr/>
        </p:nvSpPr>
        <p:spPr>
          <a:xfrm>
            <a:off x="946887" y="1371979"/>
            <a:ext cx="7346699" cy="700707"/>
          </a:xfrm>
          <a:prstGeom prst="rect">
            <a:avLst/>
          </a:prstGeom>
          <a:noFill/>
          <a:ln>
            <a:noFill/>
          </a:ln>
        </p:spPr>
        <p:txBody>
          <a:bodyPr lIns="91425" tIns="91425" rIns="91425" bIns="91425" anchor="t" anchorCtr="0">
            <a:noAutofit/>
          </a:bodyPr>
          <a:lstStyle/>
          <a:p>
            <a:pPr lvl="0" algn="ctr" rtl="0">
              <a:spcBef>
                <a:spcPts val="0"/>
              </a:spcBef>
              <a:buNone/>
            </a:pPr>
            <a:r>
              <a:rPr lang="en" sz="3600" dirty="0">
                <a:solidFill>
                  <a:schemeClr val="accent6">
                    <a:lumMod val="75000"/>
                  </a:schemeClr>
                </a:solidFill>
                <a:latin typeface="Baskerville Old Face" panose="02020602080505020303" pitchFamily="18" charset="0"/>
                <a:ea typeface="Dancing Script"/>
                <a:cs typeface="Dancing Script"/>
                <a:sym typeface="Dancing Script"/>
              </a:rPr>
              <a:t>6 Categories of Accommodations</a:t>
            </a:r>
          </a:p>
        </p:txBody>
      </p:sp>
      <p:sp>
        <p:nvSpPr>
          <p:cNvPr id="253" name="Shape 253"/>
          <p:cNvSpPr txBox="1"/>
          <p:nvPr/>
        </p:nvSpPr>
        <p:spPr>
          <a:xfrm>
            <a:off x="1907761" y="2780599"/>
            <a:ext cx="5580899" cy="536101"/>
          </a:xfrm>
          <a:prstGeom prst="rect">
            <a:avLst/>
          </a:prstGeom>
          <a:noFill/>
          <a:ln>
            <a:noFill/>
          </a:ln>
        </p:spPr>
        <p:txBody>
          <a:bodyPr lIns="91425" tIns="91425" rIns="91425" bIns="91425" anchor="t" anchorCtr="0">
            <a:noAutofit/>
          </a:bodyPr>
          <a:lstStyle/>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1. Setting/Scheduling</a:t>
            </a:r>
          </a:p>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2. Teacher Directions</a:t>
            </a:r>
          </a:p>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3. Student Response</a:t>
            </a:r>
          </a:p>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4. Sensory</a:t>
            </a:r>
          </a:p>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5. Organization/Study S</a:t>
            </a:r>
            <a:r>
              <a:rPr lang="en-US" sz="2400" dirty="0">
                <a:solidFill>
                  <a:srgbClr val="FFFFFF"/>
                </a:solidFill>
                <a:latin typeface="Baskerville Old Face" panose="02020602080505020303" pitchFamily="18" charset="0"/>
                <a:ea typeface="Coming Soon"/>
                <a:cs typeface="Coming Soon"/>
                <a:sym typeface="Coming Soon"/>
              </a:rPr>
              <a:t>k</a:t>
            </a:r>
            <a:r>
              <a:rPr lang="en" sz="2400" dirty="0">
                <a:solidFill>
                  <a:srgbClr val="FFFFFF"/>
                </a:solidFill>
                <a:latin typeface="Baskerville Old Face" panose="02020602080505020303" pitchFamily="18" charset="0"/>
                <a:ea typeface="Coming Soon"/>
                <a:cs typeface="Coming Soon"/>
                <a:sym typeface="Coming Soon"/>
              </a:rPr>
              <a:t>ills</a:t>
            </a:r>
          </a:p>
          <a:p>
            <a:pPr marL="457200" lvl="0" indent="-381000" rtl="0">
              <a:lnSpc>
                <a:spcPct val="150000"/>
              </a:lnSpc>
              <a:spcBef>
                <a:spcPts val="0"/>
              </a:spcBef>
              <a:buClr>
                <a:srgbClr val="FFFFFF"/>
              </a:buClr>
              <a:buSzPct val="100000"/>
              <a:buFont typeface="Coming Soon"/>
              <a:buChar char="★"/>
            </a:pPr>
            <a:r>
              <a:rPr lang="en" sz="2400" dirty="0">
                <a:solidFill>
                  <a:srgbClr val="FFFFFF"/>
                </a:solidFill>
                <a:latin typeface="Baskerville Old Face" panose="02020602080505020303" pitchFamily="18" charset="0"/>
                <a:ea typeface="Coming Soon"/>
                <a:cs typeface="Coming Soon"/>
                <a:sym typeface="Coming Soon"/>
              </a:rPr>
              <a:t>6. Personal Care/Equipment</a:t>
            </a:r>
          </a:p>
          <a:p>
            <a:pPr lvl="0" rtl="0">
              <a:lnSpc>
                <a:spcPct val="150000"/>
              </a:lnSpc>
              <a:spcBef>
                <a:spcPts val="0"/>
              </a:spcBef>
              <a:buNone/>
            </a:pPr>
            <a:endParaRPr sz="2400" dirty="0">
              <a:solidFill>
                <a:srgbClr val="FFFFFF"/>
              </a:solidFill>
              <a:latin typeface="Coming Soon"/>
              <a:ea typeface="Coming Soon"/>
              <a:cs typeface="Coming Soon"/>
              <a:sym typeface="Coming Soon"/>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p:nvPr/>
        </p:nvSpPr>
        <p:spPr>
          <a:xfrm>
            <a:off x="697650" y="2606300"/>
            <a:ext cx="7581899" cy="884700"/>
          </a:xfrm>
          <a:prstGeom prst="rect">
            <a:avLst/>
          </a:prstGeom>
          <a:noFill/>
          <a:ln>
            <a:noFill/>
          </a:ln>
        </p:spPr>
        <p:txBody>
          <a:bodyPr lIns="91425" tIns="91425" rIns="91425" bIns="91425" anchor="t" anchorCtr="0">
            <a:noAutofit/>
          </a:bodyPr>
          <a:lstStyle/>
          <a:p>
            <a:pPr lvl="0" rtl="0">
              <a:spcBef>
                <a:spcPts val="0"/>
              </a:spcBef>
              <a:buNone/>
            </a:pPr>
            <a:endParaRPr/>
          </a:p>
        </p:txBody>
      </p:sp>
      <p:sp>
        <p:nvSpPr>
          <p:cNvPr id="355" name="Shape 355"/>
          <p:cNvSpPr/>
          <p:nvPr/>
        </p:nvSpPr>
        <p:spPr>
          <a:xfrm>
            <a:off x="1803900" y="5660150"/>
            <a:ext cx="5369400" cy="789900"/>
          </a:xfrm>
          <a:prstGeom prst="ribbon2">
            <a:avLst>
              <a:gd name="adj1" fmla="val 16667"/>
              <a:gd name="adj2" fmla="val 50000"/>
            </a:avLst>
          </a:prstGeom>
          <a:noFill/>
          <a:ln w="38100" cap="flat">
            <a:solidFill>
              <a:srgbClr val="FFFFF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56" name="Shape 356"/>
          <p:cNvSpPr txBox="1"/>
          <p:nvPr/>
        </p:nvSpPr>
        <p:spPr>
          <a:xfrm>
            <a:off x="3841492" y="5594334"/>
            <a:ext cx="1460999" cy="458399"/>
          </a:xfrm>
          <a:prstGeom prst="rect">
            <a:avLst/>
          </a:prstGeom>
          <a:noFill/>
          <a:ln>
            <a:noFill/>
          </a:ln>
        </p:spPr>
        <p:txBody>
          <a:bodyPr lIns="91425" tIns="91425" rIns="91425" bIns="91425" anchor="t" anchorCtr="0">
            <a:noAutofit/>
          </a:bodyPr>
          <a:lstStyle/>
          <a:p>
            <a:pPr lvl="0" rtl="0">
              <a:spcBef>
                <a:spcPts val="0"/>
              </a:spcBef>
              <a:buNone/>
            </a:pPr>
            <a:r>
              <a:rPr lang="en" sz="3600">
                <a:solidFill>
                  <a:srgbClr val="FFFFFF"/>
                </a:solidFill>
                <a:latin typeface="Dancing Script"/>
                <a:ea typeface="Dancing Script"/>
                <a:cs typeface="Dancing Script"/>
                <a:sym typeface="Dancing Script"/>
              </a:rPr>
              <a:t>2015</a:t>
            </a:r>
          </a:p>
        </p:txBody>
      </p:sp>
      <p:sp>
        <p:nvSpPr>
          <p:cNvPr id="357" name="Shape 357"/>
          <p:cNvSpPr txBox="1"/>
          <p:nvPr/>
        </p:nvSpPr>
        <p:spPr>
          <a:xfrm>
            <a:off x="1913100" y="2606300"/>
            <a:ext cx="5580899" cy="884700"/>
          </a:xfrm>
          <a:prstGeom prst="rect">
            <a:avLst/>
          </a:prstGeom>
          <a:noFill/>
          <a:ln>
            <a:noFill/>
          </a:ln>
        </p:spPr>
        <p:txBody>
          <a:bodyPr lIns="91425" tIns="91425" rIns="91425" bIns="91425" anchor="t" anchorCtr="0">
            <a:noAutofit/>
          </a:bodyPr>
          <a:lstStyle/>
          <a:p>
            <a:pPr lvl="0" rtl="0">
              <a:spcBef>
                <a:spcPts val="0"/>
              </a:spcBef>
              <a:buNone/>
            </a:pPr>
            <a:r>
              <a:rPr lang="en" sz="6000">
                <a:solidFill>
                  <a:srgbClr val="FFFFFF"/>
                </a:solidFill>
                <a:latin typeface="Calligraffitti"/>
                <a:ea typeface="Calligraffitti"/>
                <a:cs typeface="Calligraffitti"/>
                <a:sym typeface="Calligraffitti"/>
              </a:rPr>
              <a:t>Accommodations </a:t>
            </a:r>
          </a:p>
          <a:p>
            <a:pPr lvl="0" rtl="0">
              <a:spcBef>
                <a:spcPts val="0"/>
              </a:spcBef>
              <a:buNone/>
            </a:pPr>
            <a:r>
              <a:rPr lang="en" sz="6000">
                <a:solidFill>
                  <a:srgbClr val="FFFFFF"/>
                </a:solidFill>
                <a:latin typeface="Calligraffitti"/>
                <a:ea typeface="Calligraffitti"/>
                <a:cs typeface="Calligraffitti"/>
                <a:sym typeface="Calligraffitti"/>
              </a:rPr>
              <a:t>&amp; Modifications</a:t>
            </a:r>
          </a:p>
        </p:txBody>
      </p:sp>
      <p:pic>
        <p:nvPicPr>
          <p:cNvPr id="358" name="Shape 358"/>
          <p:cNvPicPr preferRelativeResize="0"/>
          <p:nvPr/>
        </p:nvPicPr>
        <p:blipFill>
          <a:blip r:embed="rId3">
            <a:alphaModFix/>
          </a:blip>
          <a:stretch>
            <a:fillRect/>
          </a:stretch>
        </p:blipFill>
        <p:spPr>
          <a:xfrm>
            <a:off x="-339280" y="-125037"/>
            <a:ext cx="9655757" cy="7232073"/>
          </a:xfrm>
          <a:prstGeom prst="rect">
            <a:avLst/>
          </a:prstGeom>
          <a:noFill/>
          <a:ln>
            <a:noFill/>
          </a:ln>
        </p:spPr>
      </p:pic>
      <p:sp>
        <p:nvSpPr>
          <p:cNvPr id="360" name="Shape 360"/>
          <p:cNvSpPr/>
          <p:nvPr/>
        </p:nvSpPr>
        <p:spPr>
          <a:xfrm>
            <a:off x="-80119" y="185441"/>
            <a:ext cx="6136781" cy="1312415"/>
          </a:xfrm>
          <a:prstGeom prst="rightArrow">
            <a:avLst>
              <a:gd name="adj1" fmla="val 50000"/>
              <a:gd name="adj2" fmla="val 50000"/>
            </a:avLst>
          </a:prstGeom>
          <a:solidFill>
            <a:srgbClr val="990000"/>
          </a:solidFill>
          <a:ln>
            <a:noFill/>
          </a:ln>
        </p:spPr>
        <p:txBody>
          <a:bodyPr lIns="91425" tIns="91425" rIns="91425" bIns="91425" anchor="ctr" anchorCtr="0">
            <a:noAutofit/>
          </a:bodyPr>
          <a:lstStyle/>
          <a:p>
            <a:pPr>
              <a:spcBef>
                <a:spcPts val="0"/>
              </a:spcBef>
              <a:buNone/>
            </a:pPr>
            <a:endParaRPr/>
          </a:p>
        </p:txBody>
      </p:sp>
      <p:sp>
        <p:nvSpPr>
          <p:cNvPr id="361" name="Shape 361"/>
          <p:cNvSpPr txBox="1"/>
          <p:nvPr/>
        </p:nvSpPr>
        <p:spPr>
          <a:xfrm>
            <a:off x="92227" y="459381"/>
            <a:ext cx="5210264" cy="872546"/>
          </a:xfrm>
          <a:prstGeom prst="rect">
            <a:avLst/>
          </a:prstGeom>
          <a:noFill/>
          <a:ln>
            <a:noFill/>
          </a:ln>
        </p:spPr>
        <p:txBody>
          <a:bodyPr lIns="91425" tIns="91425" rIns="91425" bIns="91425" anchor="t" anchorCtr="0">
            <a:noAutofit/>
          </a:bodyPr>
          <a:lstStyle/>
          <a:p>
            <a:pPr lvl="0" rtl="0">
              <a:spcBef>
                <a:spcPts val="0"/>
              </a:spcBef>
              <a:buNone/>
            </a:pPr>
            <a:r>
              <a:rPr lang="en" sz="3600" dirty="0">
                <a:solidFill>
                  <a:srgbClr val="FFFFFF"/>
                </a:solidFill>
                <a:latin typeface="Baskerville Old Face" panose="02020602080505020303" pitchFamily="18" charset="0"/>
                <a:ea typeface="Calligraffitti"/>
                <a:cs typeface="Calligraffitti"/>
                <a:sym typeface="Calligraffitti"/>
              </a:rPr>
              <a:t>Setting/Scheduling...</a:t>
            </a:r>
          </a:p>
        </p:txBody>
      </p:sp>
      <p:sp>
        <p:nvSpPr>
          <p:cNvPr id="362" name="Shape 362"/>
          <p:cNvSpPr/>
          <p:nvPr/>
        </p:nvSpPr>
        <p:spPr>
          <a:xfrm>
            <a:off x="7814400" y="5489025"/>
            <a:ext cx="1329599" cy="1263600"/>
          </a:xfrm>
          <a:prstGeom prst="star5">
            <a:avLst>
              <a:gd name="adj" fmla="val 26444"/>
              <a:gd name="hf" fmla="val 105146"/>
              <a:gd name="vf" fmla="val 110557"/>
            </a:avLst>
          </a:prstGeom>
          <a:solidFill>
            <a:srgbClr val="F3F3F3"/>
          </a:solidFill>
          <a:ln>
            <a:noFill/>
          </a:ln>
        </p:spPr>
        <p:txBody>
          <a:bodyPr lIns="91425" tIns="91425" rIns="91425" bIns="91425" anchor="ctr" anchorCtr="0">
            <a:noAutofit/>
          </a:bodyPr>
          <a:lstStyle/>
          <a:p>
            <a:pPr>
              <a:spcBef>
                <a:spcPts val="0"/>
              </a:spcBef>
              <a:buNone/>
            </a:pPr>
            <a:endParaRPr/>
          </a:p>
        </p:txBody>
      </p:sp>
      <p:sp>
        <p:nvSpPr>
          <p:cNvPr id="363" name="Shape 363"/>
          <p:cNvSpPr/>
          <p:nvPr/>
        </p:nvSpPr>
        <p:spPr>
          <a:xfrm>
            <a:off x="7384527" y="61208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64" name="Shape 364"/>
          <p:cNvSpPr/>
          <p:nvPr/>
        </p:nvSpPr>
        <p:spPr>
          <a:xfrm>
            <a:off x="8582402" y="5054321"/>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365" name="Shape 365"/>
          <p:cNvSpPr txBox="1"/>
          <p:nvPr/>
        </p:nvSpPr>
        <p:spPr>
          <a:xfrm>
            <a:off x="466754" y="2485462"/>
            <a:ext cx="8643300" cy="4654481"/>
          </a:xfrm>
          <a:prstGeom prst="rect">
            <a:avLst/>
          </a:prstGeom>
          <a:noFill/>
          <a:ln>
            <a:noFill/>
          </a:ln>
        </p:spPr>
        <p:txBody>
          <a:bodyPr lIns="91425" tIns="91425" rIns="91425" bIns="91425" anchor="ctr" anchorCtr="0">
            <a:noAutofit/>
          </a:bodyPr>
          <a:lstStyle/>
          <a:p>
            <a:pPr marL="457200" lvl="0" indent="-381000" rtl="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Work or take a test in a different setting</a:t>
            </a:r>
          </a:p>
          <a:p>
            <a:pPr marL="457200" lvl="0" indent="-381000" rtl="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Seat student where s/he learns best</a:t>
            </a:r>
          </a:p>
          <a:p>
            <a:pPr marL="457200" lvl="0" indent="-381000" rtl="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Use special lighting/ acoustics/ furmiture</a:t>
            </a:r>
          </a:p>
          <a:p>
            <a:pPr marL="457200" lvl="0" indent="-381000" rtl="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Choice/Change order of tasks</a:t>
            </a:r>
          </a:p>
          <a:p>
            <a:pPr marL="457200" lvl="0" indent="-381000" rtl="0">
              <a:lnSpc>
                <a:spcPct val="150000"/>
              </a:lnSpc>
              <a:spcBef>
                <a:spcPts val="300"/>
              </a:spcBef>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Study carrel/visual barriers</a:t>
            </a:r>
          </a:p>
          <a:p>
            <a:pPr marL="457200" lvl="0" indent="-381000">
              <a:lnSpc>
                <a:spcPct val="150000"/>
              </a:lnSpc>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Extended time on tests and assignments</a:t>
            </a:r>
          </a:p>
          <a:p>
            <a:pPr marL="457200" lvl="0" indent="-381000">
              <a:lnSpc>
                <a:spcPct val="150000"/>
              </a:lnSpc>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Administering tests at beneficial time to student (over several days)</a:t>
            </a:r>
          </a:p>
          <a:p>
            <a:pPr marL="457200" lvl="0" indent="-381000">
              <a:lnSpc>
                <a:spcPct val="150000"/>
              </a:lnSpc>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Warning before transitions</a:t>
            </a:r>
          </a:p>
          <a:p>
            <a:pPr marL="457200" lvl="0" indent="-381000">
              <a:lnSpc>
                <a:spcPct val="150000"/>
              </a:lnSpc>
              <a:buClr>
                <a:srgbClr val="FFFFFF"/>
              </a:buClr>
              <a:buSzPct val="100000"/>
              <a:buFont typeface="Coming Soon"/>
              <a:buChar char="★"/>
            </a:pPr>
            <a:r>
              <a:rPr lang="en-US" sz="1800" dirty="0">
                <a:solidFill>
                  <a:srgbClr val="FFFFFF"/>
                </a:solidFill>
                <a:latin typeface="Baskerville Old Face" panose="02020602080505020303" pitchFamily="18" charset="0"/>
                <a:ea typeface="Coming Soon"/>
                <a:cs typeface="Coming Soon"/>
                <a:sym typeface="Coming Soon"/>
              </a:rPr>
              <a:t>V</a:t>
            </a:r>
            <a:r>
              <a:rPr lang="en" sz="1800" dirty="0">
                <a:solidFill>
                  <a:srgbClr val="FFFFFF"/>
                </a:solidFill>
                <a:latin typeface="Baskerville Old Face" panose="02020602080505020303" pitchFamily="18" charset="0"/>
                <a:ea typeface="Coming Soon"/>
                <a:cs typeface="Coming Soon"/>
                <a:sym typeface="Coming Soon"/>
              </a:rPr>
              <a:t>isual schedule</a:t>
            </a:r>
          </a:p>
          <a:p>
            <a:pPr marL="457200" lvl="0" indent="-381000">
              <a:lnSpc>
                <a:spcPct val="150000"/>
              </a:lnSpc>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Supervised breaks within test period</a:t>
            </a:r>
          </a:p>
          <a:p>
            <a:pPr marL="457200" lvl="0" indent="-381000">
              <a:lnSpc>
                <a:spcPct val="150000"/>
              </a:lnSpc>
              <a:buClr>
                <a:srgbClr val="FFFFFF"/>
              </a:buClr>
              <a:buSzPct val="100000"/>
              <a:buFont typeface="Coming Soon"/>
              <a:buChar char="★"/>
            </a:pPr>
            <a:r>
              <a:rPr lang="en" sz="1800" dirty="0">
                <a:solidFill>
                  <a:srgbClr val="FFFFFF"/>
                </a:solidFill>
                <a:latin typeface="Baskerville Old Face" panose="02020602080505020303" pitchFamily="18" charset="0"/>
                <a:ea typeface="Coming Soon"/>
                <a:cs typeface="Coming Soon"/>
                <a:sym typeface="Coming Soon"/>
              </a:rPr>
              <a:t>Use of timer/visual countdown strip to cue task completion/end of break</a:t>
            </a:r>
          </a:p>
          <a:p>
            <a:pPr marL="76200" lvl="0">
              <a:lnSpc>
                <a:spcPct val="150000"/>
              </a:lnSpc>
              <a:buClr>
                <a:srgbClr val="FFFFFF"/>
              </a:buClr>
              <a:buSzPct val="100000"/>
            </a:pPr>
            <a:endParaRPr lang="en" sz="1800" dirty="0">
              <a:solidFill>
                <a:srgbClr val="FFFFFF"/>
              </a:solidFill>
              <a:latin typeface="Coming Soon"/>
              <a:ea typeface="Coming Soon"/>
              <a:cs typeface="Coming Soon"/>
              <a:sym typeface="Coming Soon"/>
            </a:endParaRPr>
          </a:p>
          <a:p>
            <a:pPr marL="457200" lvl="0" indent="-381000" rtl="0">
              <a:lnSpc>
                <a:spcPct val="150000"/>
              </a:lnSpc>
              <a:spcBef>
                <a:spcPts val="300"/>
              </a:spcBef>
              <a:buClr>
                <a:srgbClr val="FFFFFF"/>
              </a:buClr>
              <a:buSzPct val="100000"/>
              <a:buFont typeface="Coming Soon"/>
              <a:buChar char="★"/>
            </a:pPr>
            <a:endParaRPr lang="en" sz="2400" dirty="0">
              <a:solidFill>
                <a:srgbClr val="FFFFFF"/>
              </a:solidFill>
              <a:latin typeface="Coming Soon"/>
              <a:ea typeface="Coming Soon"/>
              <a:cs typeface="Coming Soon"/>
              <a:sym typeface="Coming Soon"/>
            </a:endParaRPr>
          </a:p>
          <a:p>
            <a:pPr marL="76200" lvl="0" rtl="0">
              <a:lnSpc>
                <a:spcPct val="150000"/>
              </a:lnSpc>
              <a:spcBef>
                <a:spcPts val="300"/>
              </a:spcBef>
              <a:buClr>
                <a:srgbClr val="FFFFFF"/>
              </a:buClr>
              <a:buSzPct val="100000"/>
            </a:pPr>
            <a:endParaRPr lang="en" sz="2400" dirty="0">
              <a:solidFill>
                <a:srgbClr val="FFFFFF"/>
              </a:solidFill>
              <a:latin typeface="Coming Soon"/>
              <a:ea typeface="Coming Soon"/>
              <a:cs typeface="Coming Soon"/>
              <a:sym typeface="Coming Soon"/>
            </a:endParaRPr>
          </a:p>
          <a:p>
            <a:pPr lvl="0" rtl="0">
              <a:lnSpc>
                <a:spcPct val="115000"/>
              </a:lnSpc>
              <a:spcBef>
                <a:spcPts val="0"/>
              </a:spcBef>
              <a:buNone/>
            </a:pPr>
            <a:endParaRPr sz="2400" dirty="0">
              <a:solidFill>
                <a:srgbClr val="FFFFFF"/>
              </a:solidFill>
              <a:latin typeface="Coming Soon"/>
              <a:ea typeface="Coming Soon"/>
              <a:cs typeface="Coming Soon"/>
              <a:sym typeface="Coming Soon"/>
            </a:endParaRPr>
          </a:p>
        </p:txBody>
      </p:sp>
      <p:sp>
        <p:nvSpPr>
          <p:cNvPr id="366" name="Shape 366"/>
          <p:cNvSpPr/>
          <p:nvPr/>
        </p:nvSpPr>
        <p:spPr>
          <a:xfrm>
            <a:off x="7575152" y="5120146"/>
            <a:ext cx="605400" cy="540000"/>
          </a:xfrm>
          <a:prstGeom prst="star5">
            <a:avLst>
              <a:gd name="adj" fmla="val 26444"/>
              <a:gd name="hf" fmla="val 105146"/>
              <a:gd name="vf" fmla="val 110557"/>
            </a:avLst>
          </a:prstGeom>
          <a:solidFill>
            <a:srgbClr val="FFFFFF"/>
          </a:solidFill>
          <a:ln>
            <a:noFill/>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1704</Words>
  <Application>Microsoft Office PowerPoint</Application>
  <PresentationFormat>On-screen Show (4:3)</PresentationFormat>
  <Paragraphs>259</Paragraphs>
  <Slides>20</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Baskerville Old Face</vt:lpstr>
      <vt:lpstr>Calibri</vt:lpstr>
      <vt:lpstr>Calligraffitti</vt:lpstr>
      <vt:lpstr>Coming Soon</vt:lpstr>
      <vt:lpstr>Dancing Script</vt:lpstr>
      <vt:lpstr>simple-light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Gail Sebern</dc:creator>
  <cp:lastModifiedBy>Joanna Della Gatta</cp:lastModifiedBy>
  <cp:revision>46</cp:revision>
  <cp:lastPrinted>2015-01-06T23:05:27Z</cp:lastPrinted>
  <dcterms:created xsi:type="dcterms:W3CDTF">2016-06-29T02:08:34Z</dcterms:created>
  <dcterms:modified xsi:type="dcterms:W3CDTF">2019-03-23T00:08:23Z</dcterms:modified>
</cp:coreProperties>
</file>