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40"/>
  </p:notesMasterIdLst>
  <p:sldIdLst>
    <p:sldId id="256" r:id="rId2"/>
    <p:sldId id="288" r:id="rId3"/>
    <p:sldId id="257" r:id="rId4"/>
    <p:sldId id="262" r:id="rId5"/>
    <p:sldId id="258" r:id="rId6"/>
    <p:sldId id="259" r:id="rId7"/>
    <p:sldId id="260" r:id="rId8"/>
    <p:sldId id="264" r:id="rId9"/>
    <p:sldId id="266" r:id="rId10"/>
    <p:sldId id="267" r:id="rId11"/>
    <p:sldId id="268" r:id="rId12"/>
    <p:sldId id="302" r:id="rId13"/>
    <p:sldId id="289" r:id="rId14"/>
    <p:sldId id="308" r:id="rId15"/>
    <p:sldId id="272" r:id="rId16"/>
    <p:sldId id="273" r:id="rId17"/>
    <p:sldId id="274" r:id="rId18"/>
    <p:sldId id="275" r:id="rId19"/>
    <p:sldId id="292" r:id="rId20"/>
    <p:sldId id="276" r:id="rId21"/>
    <p:sldId id="304" r:id="rId22"/>
    <p:sldId id="277" r:id="rId23"/>
    <p:sldId id="299" r:id="rId24"/>
    <p:sldId id="298" r:id="rId25"/>
    <p:sldId id="284" r:id="rId26"/>
    <p:sldId id="282" r:id="rId27"/>
    <p:sldId id="305" r:id="rId28"/>
    <p:sldId id="306" r:id="rId29"/>
    <p:sldId id="307" r:id="rId30"/>
    <p:sldId id="309" r:id="rId31"/>
    <p:sldId id="278" r:id="rId32"/>
    <p:sldId id="293" r:id="rId33"/>
    <p:sldId id="294" r:id="rId34"/>
    <p:sldId id="287" r:id="rId35"/>
    <p:sldId id="296" r:id="rId36"/>
    <p:sldId id="281" r:id="rId37"/>
    <p:sldId id="283" r:id="rId38"/>
    <p:sldId id="3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86948" autoAdjust="0"/>
  </p:normalViewPr>
  <p:slideViewPr>
    <p:cSldViewPr snapToGrid="0">
      <p:cViewPr varScale="1">
        <p:scale>
          <a:sx n="59" d="100"/>
          <a:sy n="59" d="100"/>
        </p:scale>
        <p:origin x="1158" y="66"/>
      </p:cViewPr>
      <p:guideLst/>
    </p:cSldViewPr>
  </p:slideViewPr>
  <p:notesTextViewPr>
    <p:cViewPr>
      <p:scale>
        <a:sx n="1" d="1"/>
        <a:sy n="1" d="1"/>
      </p:scale>
      <p:origin x="0" y="0"/>
    </p:cViewPr>
  </p:notesTextViewPr>
  <p:sorterViewPr>
    <p:cViewPr>
      <p:scale>
        <a:sx n="130" d="100"/>
        <a:sy n="13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FDF0D-0818-46A5-A676-C0F3D9D9EE36}" type="doc">
      <dgm:prSet loTypeId="urn:microsoft.com/office/officeart/2005/8/layout/vList2" loCatId="list" qsTypeId="urn:microsoft.com/office/officeart/2005/8/quickstyle/simple5" qsCatId="simple" csTypeId="urn:microsoft.com/office/officeart/2005/8/colors/accent3_1" csCatId="accent3"/>
      <dgm:spPr/>
      <dgm:t>
        <a:bodyPr/>
        <a:lstStyle/>
        <a:p>
          <a:endParaRPr lang="en-US"/>
        </a:p>
      </dgm:t>
    </dgm:pt>
    <dgm:pt modelId="{BFA9D539-F30F-4206-8317-C078060C4AA5}">
      <dgm:prSet/>
      <dgm:spPr/>
      <dgm:t>
        <a:bodyPr/>
        <a:lstStyle/>
        <a:p>
          <a:r>
            <a:rPr lang="en-US" baseline="0"/>
            <a:t>County: 33,195 English Learners out of 139,104 total  (23.9%)</a:t>
          </a:r>
          <a:endParaRPr lang="en-US"/>
        </a:p>
      </dgm:t>
    </dgm:pt>
    <dgm:pt modelId="{07792EAB-654A-496D-9E08-AA6C770BD1E4}" type="parTrans" cxnId="{C6D5F9E9-F502-491F-B977-7B61ECF0272F}">
      <dgm:prSet/>
      <dgm:spPr/>
      <dgm:t>
        <a:bodyPr/>
        <a:lstStyle/>
        <a:p>
          <a:endParaRPr lang="en-US"/>
        </a:p>
      </dgm:t>
    </dgm:pt>
    <dgm:pt modelId="{B4AA2920-3674-4858-A469-3CFB88566DA2}" type="sibTrans" cxnId="{C6D5F9E9-F502-491F-B977-7B61ECF0272F}">
      <dgm:prSet/>
      <dgm:spPr/>
      <dgm:t>
        <a:bodyPr/>
        <a:lstStyle/>
        <a:p>
          <a:endParaRPr lang="en-US"/>
        </a:p>
      </dgm:t>
    </dgm:pt>
    <dgm:pt modelId="{A66DF9CC-A99A-431B-B16F-EB377E0FC702}">
      <dgm:prSet/>
      <dgm:spPr/>
      <dgm:t>
        <a:bodyPr/>
        <a:lstStyle/>
        <a:p>
          <a:r>
            <a:rPr lang="en-US" baseline="0"/>
            <a:t>State: 1.32M English Learners out of 6.2M students total (21.4%)</a:t>
          </a:r>
          <a:endParaRPr lang="en-US"/>
        </a:p>
      </dgm:t>
    </dgm:pt>
    <dgm:pt modelId="{D8682C01-39BE-431C-AB9D-8C627B5206EA}" type="parTrans" cxnId="{410C0507-3E1F-4E01-83DB-A0DE3CCE3B87}">
      <dgm:prSet/>
      <dgm:spPr/>
      <dgm:t>
        <a:bodyPr/>
        <a:lstStyle/>
        <a:p>
          <a:endParaRPr lang="en-US"/>
        </a:p>
      </dgm:t>
    </dgm:pt>
    <dgm:pt modelId="{202CE73E-BD74-4636-B8F5-DED07366FAD1}" type="sibTrans" cxnId="{410C0507-3E1F-4E01-83DB-A0DE3CCE3B87}">
      <dgm:prSet/>
      <dgm:spPr/>
      <dgm:t>
        <a:bodyPr/>
        <a:lstStyle/>
        <a:p>
          <a:endParaRPr lang="en-US"/>
        </a:p>
      </dgm:t>
    </dgm:pt>
    <dgm:pt modelId="{9998094F-C319-4387-9828-9E352FE82B92}">
      <dgm:prSet/>
      <dgm:spPr/>
      <dgm:t>
        <a:bodyPr/>
        <a:lstStyle/>
        <a:p>
          <a:r>
            <a:rPr lang="en-US" baseline="0"/>
            <a:t>County: 3,904 ELs have a special education eligibility (26.9%)</a:t>
          </a:r>
          <a:endParaRPr lang="en-US"/>
        </a:p>
      </dgm:t>
    </dgm:pt>
    <dgm:pt modelId="{48DEE252-C44E-4E6A-B5B5-481B1B54C088}" type="parTrans" cxnId="{6D21C0F6-CF7C-428A-BC17-A1E9B71923B1}">
      <dgm:prSet/>
      <dgm:spPr/>
      <dgm:t>
        <a:bodyPr/>
        <a:lstStyle/>
        <a:p>
          <a:endParaRPr lang="en-US"/>
        </a:p>
      </dgm:t>
    </dgm:pt>
    <dgm:pt modelId="{CEE71B18-CFEF-4374-BCC5-11F9367A08A6}" type="sibTrans" cxnId="{6D21C0F6-CF7C-428A-BC17-A1E9B71923B1}">
      <dgm:prSet/>
      <dgm:spPr/>
      <dgm:t>
        <a:bodyPr/>
        <a:lstStyle/>
        <a:p>
          <a:endParaRPr lang="en-US"/>
        </a:p>
      </dgm:t>
    </dgm:pt>
    <dgm:pt modelId="{E59AAA70-5D04-4B7B-BD44-A3B080BA2133}">
      <dgm:prSet/>
      <dgm:spPr/>
      <dgm:t>
        <a:bodyPr/>
        <a:lstStyle/>
        <a:p>
          <a:r>
            <a:rPr lang="en-US" baseline="0"/>
            <a:t>State: 210,517 Els have a special education eligibility (31%)</a:t>
          </a:r>
          <a:endParaRPr lang="en-US"/>
        </a:p>
      </dgm:t>
    </dgm:pt>
    <dgm:pt modelId="{1ABDE364-FABF-48E5-8F7D-6368F9EF0436}" type="parTrans" cxnId="{1A2BB535-9551-464F-8D1E-F3C98A8BD21F}">
      <dgm:prSet/>
      <dgm:spPr/>
      <dgm:t>
        <a:bodyPr/>
        <a:lstStyle/>
        <a:p>
          <a:endParaRPr lang="en-US"/>
        </a:p>
      </dgm:t>
    </dgm:pt>
    <dgm:pt modelId="{4E59C78F-3382-46E3-B228-38DB9F847C74}" type="sibTrans" cxnId="{1A2BB535-9551-464F-8D1E-F3C98A8BD21F}">
      <dgm:prSet/>
      <dgm:spPr/>
      <dgm:t>
        <a:bodyPr/>
        <a:lstStyle/>
        <a:p>
          <a:endParaRPr lang="en-US"/>
        </a:p>
      </dgm:t>
    </dgm:pt>
    <dgm:pt modelId="{DF6BA6A3-6326-4825-BC50-2508CB10B984}" type="pres">
      <dgm:prSet presAssocID="{EABFDF0D-0818-46A5-A676-C0F3D9D9EE36}" presName="linear" presStyleCnt="0">
        <dgm:presLayoutVars>
          <dgm:animLvl val="lvl"/>
          <dgm:resizeHandles val="exact"/>
        </dgm:presLayoutVars>
      </dgm:prSet>
      <dgm:spPr/>
    </dgm:pt>
    <dgm:pt modelId="{1F47CEFE-10B3-4DDD-A74F-CF7F6FC58C97}" type="pres">
      <dgm:prSet presAssocID="{BFA9D539-F30F-4206-8317-C078060C4AA5}" presName="parentText" presStyleLbl="node1" presStyleIdx="0" presStyleCnt="4">
        <dgm:presLayoutVars>
          <dgm:chMax val="0"/>
          <dgm:bulletEnabled val="1"/>
        </dgm:presLayoutVars>
      </dgm:prSet>
      <dgm:spPr/>
    </dgm:pt>
    <dgm:pt modelId="{4B8B7013-9D51-4396-91AB-95B05C67F591}" type="pres">
      <dgm:prSet presAssocID="{B4AA2920-3674-4858-A469-3CFB88566DA2}" presName="spacer" presStyleCnt="0"/>
      <dgm:spPr/>
    </dgm:pt>
    <dgm:pt modelId="{D943D587-35CE-4704-900A-A7D97565CFD8}" type="pres">
      <dgm:prSet presAssocID="{A66DF9CC-A99A-431B-B16F-EB377E0FC702}" presName="parentText" presStyleLbl="node1" presStyleIdx="1" presStyleCnt="4">
        <dgm:presLayoutVars>
          <dgm:chMax val="0"/>
          <dgm:bulletEnabled val="1"/>
        </dgm:presLayoutVars>
      </dgm:prSet>
      <dgm:spPr/>
    </dgm:pt>
    <dgm:pt modelId="{3006C6BE-D32A-487B-ADE4-14B8C4C82309}" type="pres">
      <dgm:prSet presAssocID="{202CE73E-BD74-4636-B8F5-DED07366FAD1}" presName="spacer" presStyleCnt="0"/>
      <dgm:spPr/>
    </dgm:pt>
    <dgm:pt modelId="{3F757024-7719-44F3-98FD-2CAD76D15358}" type="pres">
      <dgm:prSet presAssocID="{9998094F-C319-4387-9828-9E352FE82B92}" presName="parentText" presStyleLbl="node1" presStyleIdx="2" presStyleCnt="4">
        <dgm:presLayoutVars>
          <dgm:chMax val="0"/>
          <dgm:bulletEnabled val="1"/>
        </dgm:presLayoutVars>
      </dgm:prSet>
      <dgm:spPr/>
    </dgm:pt>
    <dgm:pt modelId="{E557006C-C15B-4C90-9FAC-5F5B1DA034E1}" type="pres">
      <dgm:prSet presAssocID="{CEE71B18-CFEF-4374-BCC5-11F9367A08A6}" presName="spacer" presStyleCnt="0"/>
      <dgm:spPr/>
    </dgm:pt>
    <dgm:pt modelId="{880CCC39-5D09-4F15-93C7-11AFC7576B9B}" type="pres">
      <dgm:prSet presAssocID="{E59AAA70-5D04-4B7B-BD44-A3B080BA2133}" presName="parentText" presStyleLbl="node1" presStyleIdx="3" presStyleCnt="4">
        <dgm:presLayoutVars>
          <dgm:chMax val="0"/>
          <dgm:bulletEnabled val="1"/>
        </dgm:presLayoutVars>
      </dgm:prSet>
      <dgm:spPr/>
    </dgm:pt>
  </dgm:ptLst>
  <dgm:cxnLst>
    <dgm:cxn modelId="{410C0507-3E1F-4E01-83DB-A0DE3CCE3B87}" srcId="{EABFDF0D-0818-46A5-A676-C0F3D9D9EE36}" destId="{A66DF9CC-A99A-431B-B16F-EB377E0FC702}" srcOrd="1" destOrd="0" parTransId="{D8682C01-39BE-431C-AB9D-8C627B5206EA}" sibTransId="{202CE73E-BD74-4636-B8F5-DED07366FAD1}"/>
    <dgm:cxn modelId="{4DBF8814-D576-45B9-9817-A26D12764719}" type="presOf" srcId="{E59AAA70-5D04-4B7B-BD44-A3B080BA2133}" destId="{880CCC39-5D09-4F15-93C7-11AFC7576B9B}" srcOrd="0" destOrd="0" presId="urn:microsoft.com/office/officeart/2005/8/layout/vList2"/>
    <dgm:cxn modelId="{61DD901E-B919-4B70-8B5D-8C650E435E5A}" type="presOf" srcId="{BFA9D539-F30F-4206-8317-C078060C4AA5}" destId="{1F47CEFE-10B3-4DDD-A74F-CF7F6FC58C97}" srcOrd="0" destOrd="0" presId="urn:microsoft.com/office/officeart/2005/8/layout/vList2"/>
    <dgm:cxn modelId="{1A2BB535-9551-464F-8D1E-F3C98A8BD21F}" srcId="{EABFDF0D-0818-46A5-A676-C0F3D9D9EE36}" destId="{E59AAA70-5D04-4B7B-BD44-A3B080BA2133}" srcOrd="3" destOrd="0" parTransId="{1ABDE364-FABF-48E5-8F7D-6368F9EF0436}" sibTransId="{4E59C78F-3382-46E3-B228-38DB9F847C74}"/>
    <dgm:cxn modelId="{EB2C8F47-0F9F-43B9-B345-87B4749A8994}" type="presOf" srcId="{A66DF9CC-A99A-431B-B16F-EB377E0FC702}" destId="{D943D587-35CE-4704-900A-A7D97565CFD8}" srcOrd="0" destOrd="0" presId="urn:microsoft.com/office/officeart/2005/8/layout/vList2"/>
    <dgm:cxn modelId="{4EA75BBB-F0C2-4306-9BAB-2E8EC020C497}" type="presOf" srcId="{9998094F-C319-4387-9828-9E352FE82B92}" destId="{3F757024-7719-44F3-98FD-2CAD76D15358}" srcOrd="0" destOrd="0" presId="urn:microsoft.com/office/officeart/2005/8/layout/vList2"/>
    <dgm:cxn modelId="{A3299AE6-49F8-4F0D-8D7C-2CADD8C4CC80}" type="presOf" srcId="{EABFDF0D-0818-46A5-A676-C0F3D9D9EE36}" destId="{DF6BA6A3-6326-4825-BC50-2508CB10B984}" srcOrd="0" destOrd="0" presId="urn:microsoft.com/office/officeart/2005/8/layout/vList2"/>
    <dgm:cxn modelId="{C6D5F9E9-F502-491F-B977-7B61ECF0272F}" srcId="{EABFDF0D-0818-46A5-A676-C0F3D9D9EE36}" destId="{BFA9D539-F30F-4206-8317-C078060C4AA5}" srcOrd="0" destOrd="0" parTransId="{07792EAB-654A-496D-9E08-AA6C770BD1E4}" sibTransId="{B4AA2920-3674-4858-A469-3CFB88566DA2}"/>
    <dgm:cxn modelId="{6D21C0F6-CF7C-428A-BC17-A1E9B71923B1}" srcId="{EABFDF0D-0818-46A5-A676-C0F3D9D9EE36}" destId="{9998094F-C319-4387-9828-9E352FE82B92}" srcOrd="2" destOrd="0" parTransId="{48DEE252-C44E-4E6A-B5B5-481B1B54C088}" sibTransId="{CEE71B18-CFEF-4374-BCC5-11F9367A08A6}"/>
    <dgm:cxn modelId="{38ACB60B-3C50-4C75-A12D-2985E700089B}" type="presParOf" srcId="{DF6BA6A3-6326-4825-BC50-2508CB10B984}" destId="{1F47CEFE-10B3-4DDD-A74F-CF7F6FC58C97}" srcOrd="0" destOrd="0" presId="urn:microsoft.com/office/officeart/2005/8/layout/vList2"/>
    <dgm:cxn modelId="{820134DB-CDB2-4F5B-922E-2ACD18C46F9A}" type="presParOf" srcId="{DF6BA6A3-6326-4825-BC50-2508CB10B984}" destId="{4B8B7013-9D51-4396-91AB-95B05C67F591}" srcOrd="1" destOrd="0" presId="urn:microsoft.com/office/officeart/2005/8/layout/vList2"/>
    <dgm:cxn modelId="{A0535E4F-6031-4ED8-BAEF-C5451303C6A5}" type="presParOf" srcId="{DF6BA6A3-6326-4825-BC50-2508CB10B984}" destId="{D943D587-35CE-4704-900A-A7D97565CFD8}" srcOrd="2" destOrd="0" presId="urn:microsoft.com/office/officeart/2005/8/layout/vList2"/>
    <dgm:cxn modelId="{823B2914-0444-4189-A6E5-A6ADF591A7AB}" type="presParOf" srcId="{DF6BA6A3-6326-4825-BC50-2508CB10B984}" destId="{3006C6BE-D32A-487B-ADE4-14B8C4C82309}" srcOrd="3" destOrd="0" presId="urn:microsoft.com/office/officeart/2005/8/layout/vList2"/>
    <dgm:cxn modelId="{0CB81163-3E30-45E1-B590-491EEED85A40}" type="presParOf" srcId="{DF6BA6A3-6326-4825-BC50-2508CB10B984}" destId="{3F757024-7719-44F3-98FD-2CAD76D15358}" srcOrd="4" destOrd="0" presId="urn:microsoft.com/office/officeart/2005/8/layout/vList2"/>
    <dgm:cxn modelId="{09EE5D0C-890C-4AD3-B3D6-DD025757633D}" type="presParOf" srcId="{DF6BA6A3-6326-4825-BC50-2508CB10B984}" destId="{E557006C-C15B-4C90-9FAC-5F5B1DA034E1}" srcOrd="5" destOrd="0" presId="urn:microsoft.com/office/officeart/2005/8/layout/vList2"/>
    <dgm:cxn modelId="{7E959B97-AE57-4D67-8DAF-033701A41377}" type="presParOf" srcId="{DF6BA6A3-6326-4825-BC50-2508CB10B984}" destId="{880CCC39-5D09-4F15-93C7-11AFC7576B9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55D991-E9EE-44EE-99D9-261D63D6206C}" type="doc">
      <dgm:prSet loTypeId="urn:microsoft.com/office/officeart/2005/8/layout/process4" loCatId="process" qsTypeId="urn:microsoft.com/office/officeart/2005/8/quickstyle/simple5" qsCatId="simple" csTypeId="urn:microsoft.com/office/officeart/2005/8/colors/accent1_3" csCatId="accent1" phldr="1"/>
      <dgm:spPr/>
      <dgm:t>
        <a:bodyPr/>
        <a:lstStyle/>
        <a:p>
          <a:endParaRPr lang="en-US"/>
        </a:p>
      </dgm:t>
    </dgm:pt>
    <dgm:pt modelId="{BF45CC2E-BF3D-4BD5-AD82-3C9299312ABA}">
      <dgm:prSet/>
      <dgm:spPr/>
      <dgm:t>
        <a:bodyPr/>
        <a:lstStyle/>
        <a:p>
          <a:r>
            <a:rPr lang="en-US" b="1" baseline="0" dirty="0">
              <a:solidFill>
                <a:schemeClr val="tx1"/>
              </a:solidFill>
            </a:rPr>
            <a:t>Opportunities to engage in discipline-specific practices, which are designed to build conceptual understanding and language competence together. </a:t>
          </a:r>
        </a:p>
        <a:p>
          <a:r>
            <a:rPr lang="en-US" baseline="0" dirty="0">
              <a:solidFill>
                <a:schemeClr val="tx1"/>
              </a:solidFill>
            </a:rPr>
            <a:t>Teachers intentionally design learning opportunities that integrate reading, writing, speaking, and listening with the practices of each discipline. </a:t>
          </a:r>
          <a:endParaRPr lang="en-US" dirty="0">
            <a:solidFill>
              <a:schemeClr val="tx1"/>
            </a:solidFill>
          </a:endParaRPr>
        </a:p>
      </dgm:t>
    </dgm:pt>
    <dgm:pt modelId="{60577693-2AB6-409A-B214-F4EBDDD04866}" type="parTrans" cxnId="{D5087CED-5294-4D24-AFC0-40BDEFC135AD}">
      <dgm:prSet/>
      <dgm:spPr/>
      <dgm:t>
        <a:bodyPr/>
        <a:lstStyle/>
        <a:p>
          <a:endParaRPr lang="en-US"/>
        </a:p>
      </dgm:t>
    </dgm:pt>
    <dgm:pt modelId="{6445DEAA-09EB-4DF9-BE3A-2F42B782BB48}" type="sibTrans" cxnId="{D5087CED-5294-4D24-AFC0-40BDEFC135AD}">
      <dgm:prSet/>
      <dgm:spPr/>
      <dgm:t>
        <a:bodyPr/>
        <a:lstStyle/>
        <a:p>
          <a:endParaRPr lang="en-US"/>
        </a:p>
      </dgm:t>
    </dgm:pt>
    <dgm:pt modelId="{0CEB66AD-385A-49B2-92EF-2B78CAF4DD41}">
      <dgm:prSet/>
      <dgm:spPr/>
      <dgm:t>
        <a:bodyPr/>
        <a:lstStyle/>
        <a:p>
          <a:r>
            <a:rPr lang="en-US" b="1" baseline="0" dirty="0">
              <a:solidFill>
                <a:schemeClr val="tx1"/>
              </a:solidFill>
            </a:rPr>
            <a:t>Leverages ELs’ home language(s), cultural assets, and prior knowledge. </a:t>
          </a:r>
        </a:p>
        <a:p>
          <a:r>
            <a:rPr lang="en-US" baseline="0" dirty="0">
              <a:solidFill>
                <a:schemeClr val="tx1"/>
              </a:solidFill>
            </a:rPr>
            <a:t>ELs’ home language(s) and culture(s) are regarded as assets and are used by the teacher in bridging prior knowledge to new knowledge, and in making content meaningful and comprehensible. </a:t>
          </a:r>
          <a:endParaRPr lang="en-US" dirty="0">
            <a:solidFill>
              <a:schemeClr val="tx1"/>
            </a:solidFill>
          </a:endParaRPr>
        </a:p>
      </dgm:t>
    </dgm:pt>
    <dgm:pt modelId="{BAD927F0-7A2D-4A78-B7EF-FD01E404C139}" type="parTrans" cxnId="{3B9412B4-A7E3-4AEC-B45C-79945153FF50}">
      <dgm:prSet/>
      <dgm:spPr/>
      <dgm:t>
        <a:bodyPr/>
        <a:lstStyle/>
        <a:p>
          <a:endParaRPr lang="en-US"/>
        </a:p>
      </dgm:t>
    </dgm:pt>
    <dgm:pt modelId="{9C0BC537-18BD-4D77-B6D6-480E337466B4}" type="sibTrans" cxnId="{3B9412B4-A7E3-4AEC-B45C-79945153FF50}">
      <dgm:prSet/>
      <dgm:spPr/>
      <dgm:t>
        <a:bodyPr/>
        <a:lstStyle/>
        <a:p>
          <a:endParaRPr lang="en-US"/>
        </a:p>
      </dgm:t>
    </dgm:pt>
    <dgm:pt modelId="{3C5FB944-4A1C-4AC7-B729-6C209C0F7180}">
      <dgm:prSet/>
      <dgm:spPr/>
      <dgm:t>
        <a:bodyPr/>
        <a:lstStyle/>
        <a:p>
          <a:r>
            <a:rPr lang="en-US" b="1" baseline="0" dirty="0">
              <a:solidFill>
                <a:schemeClr val="tx1"/>
              </a:solidFill>
            </a:rPr>
            <a:t>Standards-aligned instruction for ELs is rigorous, grade-level appropriate, and provides deliberate and appropriate scaffolds. </a:t>
          </a:r>
        </a:p>
        <a:p>
          <a:r>
            <a:rPr lang="en-US" baseline="0" dirty="0">
              <a:solidFill>
                <a:schemeClr val="tx1"/>
              </a:solidFill>
            </a:rPr>
            <a:t>Teachers provide students with opportunities to describe their reasoning, share explanations, make conjectures, justify conclusions, argue from evidence, and negotiate meaning from complex texts. </a:t>
          </a:r>
          <a:endParaRPr lang="en-US" dirty="0">
            <a:solidFill>
              <a:schemeClr val="tx1"/>
            </a:solidFill>
          </a:endParaRPr>
        </a:p>
      </dgm:t>
    </dgm:pt>
    <dgm:pt modelId="{A95CF18A-E4DA-4A23-8D1A-9F0E7BA7BD37}" type="sibTrans" cxnId="{A3BBE195-19B7-47D9-8852-25044C2C0BBB}">
      <dgm:prSet/>
      <dgm:spPr/>
      <dgm:t>
        <a:bodyPr/>
        <a:lstStyle/>
        <a:p>
          <a:endParaRPr lang="en-US"/>
        </a:p>
      </dgm:t>
    </dgm:pt>
    <dgm:pt modelId="{1E7EDB31-AB23-47E4-BE0B-0D259432E0D5}" type="parTrans" cxnId="{A3BBE195-19B7-47D9-8852-25044C2C0BBB}">
      <dgm:prSet/>
      <dgm:spPr/>
      <dgm:t>
        <a:bodyPr/>
        <a:lstStyle/>
        <a:p>
          <a:endParaRPr lang="en-US"/>
        </a:p>
      </dgm:t>
    </dgm:pt>
    <dgm:pt modelId="{F3B3A5BC-BD86-4375-BBE7-98719CE868AF}" type="pres">
      <dgm:prSet presAssocID="{D255D991-E9EE-44EE-99D9-261D63D6206C}" presName="Name0" presStyleCnt="0">
        <dgm:presLayoutVars>
          <dgm:dir/>
          <dgm:animLvl val="lvl"/>
          <dgm:resizeHandles val="exact"/>
        </dgm:presLayoutVars>
      </dgm:prSet>
      <dgm:spPr/>
    </dgm:pt>
    <dgm:pt modelId="{259061D5-1DF7-481D-9C8E-696756020383}" type="pres">
      <dgm:prSet presAssocID="{3C5FB944-4A1C-4AC7-B729-6C209C0F7180}" presName="boxAndChildren" presStyleCnt="0"/>
      <dgm:spPr/>
    </dgm:pt>
    <dgm:pt modelId="{72135346-1AB8-4D6D-BA4E-5E2BA37714CA}" type="pres">
      <dgm:prSet presAssocID="{3C5FB944-4A1C-4AC7-B729-6C209C0F7180}" presName="parentTextBox" presStyleLbl="node1" presStyleIdx="0" presStyleCnt="3" custLinFactNeighborX="-712" custLinFactNeighborY="1719"/>
      <dgm:spPr/>
    </dgm:pt>
    <dgm:pt modelId="{F6DC4CEE-05E1-4782-BD13-C36409E6BB43}" type="pres">
      <dgm:prSet presAssocID="{9C0BC537-18BD-4D77-B6D6-480E337466B4}" presName="sp" presStyleCnt="0"/>
      <dgm:spPr/>
    </dgm:pt>
    <dgm:pt modelId="{27B8FCEE-54AA-469B-BB0C-65F1E9C97457}" type="pres">
      <dgm:prSet presAssocID="{0CEB66AD-385A-49B2-92EF-2B78CAF4DD41}" presName="arrowAndChildren" presStyleCnt="0"/>
      <dgm:spPr/>
    </dgm:pt>
    <dgm:pt modelId="{B2DECB6A-ECBF-47AC-A3BF-E831127F52E8}" type="pres">
      <dgm:prSet presAssocID="{0CEB66AD-385A-49B2-92EF-2B78CAF4DD41}" presName="parentTextArrow" presStyleLbl="node1" presStyleIdx="1" presStyleCnt="3"/>
      <dgm:spPr/>
    </dgm:pt>
    <dgm:pt modelId="{A9FBF7D2-D347-4C9B-9C0B-7F943EBC8A24}" type="pres">
      <dgm:prSet presAssocID="{6445DEAA-09EB-4DF9-BE3A-2F42B782BB48}" presName="sp" presStyleCnt="0"/>
      <dgm:spPr/>
    </dgm:pt>
    <dgm:pt modelId="{2226432D-1AB6-426B-9752-8EAC602ED372}" type="pres">
      <dgm:prSet presAssocID="{BF45CC2E-BF3D-4BD5-AD82-3C9299312ABA}" presName="arrowAndChildren" presStyleCnt="0"/>
      <dgm:spPr/>
    </dgm:pt>
    <dgm:pt modelId="{50EE3C8B-91C2-4B27-9CBB-CFF74711F960}" type="pres">
      <dgm:prSet presAssocID="{BF45CC2E-BF3D-4BD5-AD82-3C9299312ABA}" presName="parentTextArrow" presStyleLbl="node1" presStyleIdx="2" presStyleCnt="3" custScaleY="96407" custLinFactNeighborX="-3928" custLinFactNeighborY="717"/>
      <dgm:spPr/>
    </dgm:pt>
  </dgm:ptLst>
  <dgm:cxnLst>
    <dgm:cxn modelId="{A747750F-63A2-494A-B25A-CF990D47F872}" type="presOf" srcId="{D255D991-E9EE-44EE-99D9-261D63D6206C}" destId="{F3B3A5BC-BD86-4375-BBE7-98719CE868AF}" srcOrd="0" destOrd="0" presId="urn:microsoft.com/office/officeart/2005/8/layout/process4"/>
    <dgm:cxn modelId="{A9DBC983-3184-4A57-8594-C8D7D18DE3A0}" type="presOf" srcId="{BF45CC2E-BF3D-4BD5-AD82-3C9299312ABA}" destId="{50EE3C8B-91C2-4B27-9CBB-CFF74711F960}" srcOrd="0" destOrd="0" presId="urn:microsoft.com/office/officeart/2005/8/layout/process4"/>
    <dgm:cxn modelId="{6F2B9D95-1F20-408D-993E-CE918DF8D9AC}" type="presOf" srcId="{0CEB66AD-385A-49B2-92EF-2B78CAF4DD41}" destId="{B2DECB6A-ECBF-47AC-A3BF-E831127F52E8}" srcOrd="0" destOrd="0" presId="urn:microsoft.com/office/officeart/2005/8/layout/process4"/>
    <dgm:cxn modelId="{A3BBE195-19B7-47D9-8852-25044C2C0BBB}" srcId="{D255D991-E9EE-44EE-99D9-261D63D6206C}" destId="{3C5FB944-4A1C-4AC7-B729-6C209C0F7180}" srcOrd="2" destOrd="0" parTransId="{1E7EDB31-AB23-47E4-BE0B-0D259432E0D5}" sibTransId="{A95CF18A-E4DA-4A23-8D1A-9F0E7BA7BD37}"/>
    <dgm:cxn modelId="{3B9412B4-A7E3-4AEC-B45C-79945153FF50}" srcId="{D255D991-E9EE-44EE-99D9-261D63D6206C}" destId="{0CEB66AD-385A-49B2-92EF-2B78CAF4DD41}" srcOrd="1" destOrd="0" parTransId="{BAD927F0-7A2D-4A78-B7EF-FD01E404C139}" sibTransId="{9C0BC537-18BD-4D77-B6D6-480E337466B4}"/>
    <dgm:cxn modelId="{4D4488DA-DAA4-4539-956A-EAC996559A50}" type="presOf" srcId="{3C5FB944-4A1C-4AC7-B729-6C209C0F7180}" destId="{72135346-1AB8-4D6D-BA4E-5E2BA37714CA}" srcOrd="0" destOrd="0" presId="urn:microsoft.com/office/officeart/2005/8/layout/process4"/>
    <dgm:cxn modelId="{D5087CED-5294-4D24-AFC0-40BDEFC135AD}" srcId="{D255D991-E9EE-44EE-99D9-261D63D6206C}" destId="{BF45CC2E-BF3D-4BD5-AD82-3C9299312ABA}" srcOrd="0" destOrd="0" parTransId="{60577693-2AB6-409A-B214-F4EBDDD04866}" sibTransId="{6445DEAA-09EB-4DF9-BE3A-2F42B782BB48}"/>
    <dgm:cxn modelId="{C2F0170A-F00A-4736-871B-3334AA3C4DF6}" type="presParOf" srcId="{F3B3A5BC-BD86-4375-BBE7-98719CE868AF}" destId="{259061D5-1DF7-481D-9C8E-696756020383}" srcOrd="0" destOrd="0" presId="urn:microsoft.com/office/officeart/2005/8/layout/process4"/>
    <dgm:cxn modelId="{E5CCA9AF-6404-4CAB-864B-291A522B2F1C}" type="presParOf" srcId="{259061D5-1DF7-481D-9C8E-696756020383}" destId="{72135346-1AB8-4D6D-BA4E-5E2BA37714CA}" srcOrd="0" destOrd="0" presId="urn:microsoft.com/office/officeart/2005/8/layout/process4"/>
    <dgm:cxn modelId="{CABDA05D-BD87-4D92-8738-A30C068DA08F}" type="presParOf" srcId="{F3B3A5BC-BD86-4375-BBE7-98719CE868AF}" destId="{F6DC4CEE-05E1-4782-BD13-C36409E6BB43}" srcOrd="1" destOrd="0" presId="urn:microsoft.com/office/officeart/2005/8/layout/process4"/>
    <dgm:cxn modelId="{784B89AD-3C06-4A2F-8880-E157DFE23F8B}" type="presParOf" srcId="{F3B3A5BC-BD86-4375-BBE7-98719CE868AF}" destId="{27B8FCEE-54AA-469B-BB0C-65F1E9C97457}" srcOrd="2" destOrd="0" presId="urn:microsoft.com/office/officeart/2005/8/layout/process4"/>
    <dgm:cxn modelId="{43C92BA5-1631-4B45-971F-09759195F8C7}" type="presParOf" srcId="{27B8FCEE-54AA-469B-BB0C-65F1E9C97457}" destId="{B2DECB6A-ECBF-47AC-A3BF-E831127F52E8}" srcOrd="0" destOrd="0" presId="urn:microsoft.com/office/officeart/2005/8/layout/process4"/>
    <dgm:cxn modelId="{6902C296-7904-4772-B29D-A50F7DE357DA}" type="presParOf" srcId="{F3B3A5BC-BD86-4375-BBE7-98719CE868AF}" destId="{A9FBF7D2-D347-4C9B-9C0B-7F943EBC8A24}" srcOrd="3" destOrd="0" presId="urn:microsoft.com/office/officeart/2005/8/layout/process4"/>
    <dgm:cxn modelId="{2905499F-858B-4AED-92EB-9CF825492E7C}" type="presParOf" srcId="{F3B3A5BC-BD86-4375-BBE7-98719CE868AF}" destId="{2226432D-1AB6-426B-9752-8EAC602ED372}" srcOrd="4" destOrd="0" presId="urn:microsoft.com/office/officeart/2005/8/layout/process4"/>
    <dgm:cxn modelId="{21FA9354-6A51-4DBE-ADF0-CF51B4FC7758}" type="presParOf" srcId="{2226432D-1AB6-426B-9752-8EAC602ED372}" destId="{50EE3C8B-91C2-4B27-9CBB-CFF74711F960}"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251100-118D-4C5B-8B6A-ACF7A9997F74}" type="doc">
      <dgm:prSet loTypeId="urn:microsoft.com/office/officeart/2016/7/layout/BasicLinearProcessNumbered" loCatId="process" qsTypeId="urn:microsoft.com/office/officeart/2005/8/quickstyle/simple2" qsCatId="simple" csTypeId="urn:microsoft.com/office/officeart/2005/8/colors/accent3_3" csCatId="accent3"/>
      <dgm:spPr/>
      <dgm:t>
        <a:bodyPr/>
        <a:lstStyle/>
        <a:p>
          <a:endParaRPr lang="en-US"/>
        </a:p>
      </dgm:t>
    </dgm:pt>
    <dgm:pt modelId="{9D1D11AD-AA89-453D-B20C-7711AC5B5870}">
      <dgm:prSet custT="1"/>
      <dgm:spPr/>
      <dgm:t>
        <a:bodyPr/>
        <a:lstStyle/>
        <a:p>
          <a:r>
            <a:rPr lang="en-US" sz="2000" dirty="0"/>
            <a:t>1) </a:t>
          </a:r>
          <a:r>
            <a:rPr lang="en-US" sz="2000" b="1" dirty="0"/>
            <a:t>Multiple means of engagement </a:t>
          </a:r>
          <a:r>
            <a:rPr lang="en-US" sz="2000" dirty="0"/>
            <a:t>– engage and motivate learners by offering choices of content and tools as well as by offering varying levels of challenge</a:t>
          </a:r>
        </a:p>
      </dgm:t>
    </dgm:pt>
    <dgm:pt modelId="{C1646288-0BE3-45B0-80A1-31454158EEC7}" type="parTrans" cxnId="{2BD6926D-6768-4B88-93FF-39AED748ED5D}">
      <dgm:prSet/>
      <dgm:spPr/>
      <dgm:t>
        <a:bodyPr/>
        <a:lstStyle/>
        <a:p>
          <a:endParaRPr lang="en-US"/>
        </a:p>
      </dgm:t>
    </dgm:pt>
    <dgm:pt modelId="{30C731CA-AF44-4EB9-94DB-ACB312026AA3}" type="sibTrans" cxnId="{2BD6926D-6768-4B88-93FF-39AED748ED5D}">
      <dgm:prSet phldrT="1" phldr="0"/>
      <dgm:spPr/>
      <dgm:t>
        <a:bodyPr/>
        <a:lstStyle/>
        <a:p>
          <a:r>
            <a:rPr lang="en-US"/>
            <a:t>1</a:t>
          </a:r>
        </a:p>
      </dgm:t>
    </dgm:pt>
    <dgm:pt modelId="{82822346-AC4F-49B1-8901-C0AE3C62C448}">
      <dgm:prSet custT="1"/>
      <dgm:spPr/>
      <dgm:t>
        <a:bodyPr/>
        <a:lstStyle/>
        <a:p>
          <a:r>
            <a:rPr lang="en-US" sz="2000" dirty="0"/>
            <a:t>2) </a:t>
          </a:r>
          <a:r>
            <a:rPr lang="en-US" sz="2000" b="1" dirty="0"/>
            <a:t>Multiple means of representation </a:t>
          </a:r>
          <a:r>
            <a:rPr lang="en-US" sz="2000" dirty="0"/>
            <a:t>– using a variety of methods to present information and provide a range of means to support various types of learners</a:t>
          </a:r>
        </a:p>
      </dgm:t>
    </dgm:pt>
    <dgm:pt modelId="{F50BFE2B-AF13-402D-8C9F-3788E7FC3AD5}" type="parTrans" cxnId="{C5AA391E-03A3-455F-81E5-F603C3BDC744}">
      <dgm:prSet/>
      <dgm:spPr/>
      <dgm:t>
        <a:bodyPr/>
        <a:lstStyle/>
        <a:p>
          <a:endParaRPr lang="en-US"/>
        </a:p>
      </dgm:t>
    </dgm:pt>
    <dgm:pt modelId="{B465EABB-23C6-43D1-88D1-C198A22473D0}" type="sibTrans" cxnId="{C5AA391E-03A3-455F-81E5-F603C3BDC744}">
      <dgm:prSet phldrT="2" phldr="0"/>
      <dgm:spPr/>
      <dgm:t>
        <a:bodyPr/>
        <a:lstStyle/>
        <a:p>
          <a:r>
            <a:rPr lang="en-US"/>
            <a:t>2</a:t>
          </a:r>
        </a:p>
      </dgm:t>
    </dgm:pt>
    <dgm:pt modelId="{7BEEC81F-B07B-4016-B04F-A5A7C59E2C80}">
      <dgm:prSet custT="1"/>
      <dgm:spPr/>
      <dgm:t>
        <a:bodyPr/>
        <a:lstStyle/>
        <a:p>
          <a:r>
            <a:rPr lang="en-US" sz="2000" dirty="0"/>
            <a:t>3) </a:t>
          </a:r>
          <a:r>
            <a:rPr lang="en-US" sz="2000" b="1" dirty="0"/>
            <a:t>Multiple means of action and expression </a:t>
          </a:r>
          <a:r>
            <a:rPr lang="en-US" sz="2000" dirty="0"/>
            <a:t>– providing learners with alternative ways to act skillfully and demonstrate what they know</a:t>
          </a:r>
        </a:p>
      </dgm:t>
    </dgm:pt>
    <dgm:pt modelId="{00079FF7-6D13-49AC-A3FB-AC2EA526CA14}" type="parTrans" cxnId="{4CC071F8-24C4-46DC-B07F-DDCD975909AC}">
      <dgm:prSet/>
      <dgm:spPr/>
      <dgm:t>
        <a:bodyPr/>
        <a:lstStyle/>
        <a:p>
          <a:endParaRPr lang="en-US"/>
        </a:p>
      </dgm:t>
    </dgm:pt>
    <dgm:pt modelId="{6D63BC3F-FC32-4629-9465-166A58E2B875}" type="sibTrans" cxnId="{4CC071F8-24C4-46DC-B07F-DDCD975909AC}">
      <dgm:prSet phldrT="3" phldr="0"/>
      <dgm:spPr/>
      <dgm:t>
        <a:bodyPr/>
        <a:lstStyle/>
        <a:p>
          <a:r>
            <a:rPr lang="en-US"/>
            <a:t>3</a:t>
          </a:r>
        </a:p>
      </dgm:t>
    </dgm:pt>
    <dgm:pt modelId="{3199AE42-E7E6-4591-8138-53D10002CB79}" type="pres">
      <dgm:prSet presAssocID="{68251100-118D-4C5B-8B6A-ACF7A9997F74}" presName="Name0" presStyleCnt="0">
        <dgm:presLayoutVars>
          <dgm:animLvl val="lvl"/>
          <dgm:resizeHandles val="exact"/>
        </dgm:presLayoutVars>
      </dgm:prSet>
      <dgm:spPr/>
    </dgm:pt>
    <dgm:pt modelId="{4F3F0662-35EC-453E-A2F3-6C97BE901488}" type="pres">
      <dgm:prSet presAssocID="{9D1D11AD-AA89-453D-B20C-7711AC5B5870}" presName="compositeNode" presStyleCnt="0">
        <dgm:presLayoutVars>
          <dgm:bulletEnabled val="1"/>
        </dgm:presLayoutVars>
      </dgm:prSet>
      <dgm:spPr/>
    </dgm:pt>
    <dgm:pt modelId="{78C5EDBD-B10C-4D89-82DC-3CF289354CC8}" type="pres">
      <dgm:prSet presAssocID="{9D1D11AD-AA89-453D-B20C-7711AC5B5870}" presName="bgRect" presStyleLbl="bgAccFollowNode1" presStyleIdx="0" presStyleCnt="3" custLinFactNeighborX="-7758" custLinFactNeighborY="-3402"/>
      <dgm:spPr/>
    </dgm:pt>
    <dgm:pt modelId="{647E27F0-0B61-4DA7-BB2C-CD4CA6F519BB}" type="pres">
      <dgm:prSet presAssocID="{30C731CA-AF44-4EB9-94DB-ACB312026AA3}" presName="sibTransNodeCircle" presStyleLbl="alignNode1" presStyleIdx="0" presStyleCnt="6">
        <dgm:presLayoutVars>
          <dgm:chMax val="0"/>
          <dgm:bulletEnabled/>
        </dgm:presLayoutVars>
      </dgm:prSet>
      <dgm:spPr/>
    </dgm:pt>
    <dgm:pt modelId="{A0613A1C-F008-4AEC-B434-D6D5820233AA}" type="pres">
      <dgm:prSet presAssocID="{9D1D11AD-AA89-453D-B20C-7711AC5B5870}" presName="bottomLine" presStyleLbl="alignNode1" presStyleIdx="1" presStyleCnt="6">
        <dgm:presLayoutVars/>
      </dgm:prSet>
      <dgm:spPr/>
    </dgm:pt>
    <dgm:pt modelId="{0051661A-2C61-4019-8EBD-1B7F44860815}" type="pres">
      <dgm:prSet presAssocID="{9D1D11AD-AA89-453D-B20C-7711AC5B5870}" presName="nodeText" presStyleLbl="bgAccFollowNode1" presStyleIdx="0" presStyleCnt="3">
        <dgm:presLayoutVars>
          <dgm:bulletEnabled val="1"/>
        </dgm:presLayoutVars>
      </dgm:prSet>
      <dgm:spPr/>
    </dgm:pt>
    <dgm:pt modelId="{9700BBFA-930A-4E47-A5A2-7BC3BDEF1983}" type="pres">
      <dgm:prSet presAssocID="{30C731CA-AF44-4EB9-94DB-ACB312026AA3}" presName="sibTrans" presStyleCnt="0"/>
      <dgm:spPr/>
    </dgm:pt>
    <dgm:pt modelId="{FFD99E80-7498-4806-A0BC-9B5A4E0697CA}" type="pres">
      <dgm:prSet presAssocID="{82822346-AC4F-49B1-8901-C0AE3C62C448}" presName="compositeNode" presStyleCnt="0">
        <dgm:presLayoutVars>
          <dgm:bulletEnabled val="1"/>
        </dgm:presLayoutVars>
      </dgm:prSet>
      <dgm:spPr/>
    </dgm:pt>
    <dgm:pt modelId="{BA82C48E-6F53-4A6B-A531-06DD1CB8A2AD}" type="pres">
      <dgm:prSet presAssocID="{82822346-AC4F-49B1-8901-C0AE3C62C448}" presName="bgRect" presStyleLbl="bgAccFollowNode1" presStyleIdx="1" presStyleCnt="3"/>
      <dgm:spPr/>
    </dgm:pt>
    <dgm:pt modelId="{3CB12688-7963-423F-B72B-1BCFDAAC1F16}" type="pres">
      <dgm:prSet presAssocID="{B465EABB-23C6-43D1-88D1-C198A22473D0}" presName="sibTransNodeCircle" presStyleLbl="alignNode1" presStyleIdx="2" presStyleCnt="6">
        <dgm:presLayoutVars>
          <dgm:chMax val="0"/>
          <dgm:bulletEnabled/>
        </dgm:presLayoutVars>
      </dgm:prSet>
      <dgm:spPr/>
    </dgm:pt>
    <dgm:pt modelId="{5FEFF9ED-63BC-4BB7-8A66-7BE626785FE7}" type="pres">
      <dgm:prSet presAssocID="{82822346-AC4F-49B1-8901-C0AE3C62C448}" presName="bottomLine" presStyleLbl="alignNode1" presStyleIdx="3" presStyleCnt="6">
        <dgm:presLayoutVars/>
      </dgm:prSet>
      <dgm:spPr/>
    </dgm:pt>
    <dgm:pt modelId="{59C2F282-398F-4C2B-B3FF-6AA89FB31425}" type="pres">
      <dgm:prSet presAssocID="{82822346-AC4F-49B1-8901-C0AE3C62C448}" presName="nodeText" presStyleLbl="bgAccFollowNode1" presStyleIdx="1" presStyleCnt="3">
        <dgm:presLayoutVars>
          <dgm:bulletEnabled val="1"/>
        </dgm:presLayoutVars>
      </dgm:prSet>
      <dgm:spPr/>
    </dgm:pt>
    <dgm:pt modelId="{91419E78-A158-497E-ADDF-2DB38625FE00}" type="pres">
      <dgm:prSet presAssocID="{B465EABB-23C6-43D1-88D1-C198A22473D0}" presName="sibTrans" presStyleCnt="0"/>
      <dgm:spPr/>
    </dgm:pt>
    <dgm:pt modelId="{C444E76C-3CF5-4042-861C-33AF29304BA2}" type="pres">
      <dgm:prSet presAssocID="{7BEEC81F-B07B-4016-B04F-A5A7C59E2C80}" presName="compositeNode" presStyleCnt="0">
        <dgm:presLayoutVars>
          <dgm:bulletEnabled val="1"/>
        </dgm:presLayoutVars>
      </dgm:prSet>
      <dgm:spPr/>
    </dgm:pt>
    <dgm:pt modelId="{29C224D6-4D6B-42AE-9BE0-0414CB95AD95}" type="pres">
      <dgm:prSet presAssocID="{7BEEC81F-B07B-4016-B04F-A5A7C59E2C80}" presName="bgRect" presStyleLbl="bgAccFollowNode1" presStyleIdx="2" presStyleCnt="3" custLinFactNeighborX="597" custLinFactNeighborY="-3666"/>
      <dgm:spPr/>
    </dgm:pt>
    <dgm:pt modelId="{578AE3C6-DC01-4FCF-9F10-B2D15F4BF381}" type="pres">
      <dgm:prSet presAssocID="{6D63BC3F-FC32-4629-9465-166A58E2B875}" presName="sibTransNodeCircle" presStyleLbl="alignNode1" presStyleIdx="4" presStyleCnt="6">
        <dgm:presLayoutVars>
          <dgm:chMax val="0"/>
          <dgm:bulletEnabled/>
        </dgm:presLayoutVars>
      </dgm:prSet>
      <dgm:spPr/>
    </dgm:pt>
    <dgm:pt modelId="{DAB7229C-1B07-4A85-B98E-3A31916ACAB6}" type="pres">
      <dgm:prSet presAssocID="{7BEEC81F-B07B-4016-B04F-A5A7C59E2C80}" presName="bottomLine" presStyleLbl="alignNode1" presStyleIdx="5" presStyleCnt="6">
        <dgm:presLayoutVars/>
      </dgm:prSet>
      <dgm:spPr/>
    </dgm:pt>
    <dgm:pt modelId="{1B137AA8-89FF-4A1B-BDDC-2CADA8086388}" type="pres">
      <dgm:prSet presAssocID="{7BEEC81F-B07B-4016-B04F-A5A7C59E2C80}" presName="nodeText" presStyleLbl="bgAccFollowNode1" presStyleIdx="2" presStyleCnt="3">
        <dgm:presLayoutVars>
          <dgm:bulletEnabled val="1"/>
        </dgm:presLayoutVars>
      </dgm:prSet>
      <dgm:spPr/>
    </dgm:pt>
  </dgm:ptLst>
  <dgm:cxnLst>
    <dgm:cxn modelId="{9EA8C81B-027E-4D8F-919D-08919D86E4EF}" type="presOf" srcId="{9D1D11AD-AA89-453D-B20C-7711AC5B5870}" destId="{0051661A-2C61-4019-8EBD-1B7F44860815}" srcOrd="1" destOrd="0" presId="urn:microsoft.com/office/officeart/2016/7/layout/BasicLinearProcessNumbered"/>
    <dgm:cxn modelId="{C5AA391E-03A3-455F-81E5-F603C3BDC744}" srcId="{68251100-118D-4C5B-8B6A-ACF7A9997F74}" destId="{82822346-AC4F-49B1-8901-C0AE3C62C448}" srcOrd="1" destOrd="0" parTransId="{F50BFE2B-AF13-402D-8C9F-3788E7FC3AD5}" sibTransId="{B465EABB-23C6-43D1-88D1-C198A22473D0}"/>
    <dgm:cxn modelId="{9FB07640-767E-4BCF-8DDA-F8905805CC3F}" type="presOf" srcId="{30C731CA-AF44-4EB9-94DB-ACB312026AA3}" destId="{647E27F0-0B61-4DA7-BB2C-CD4CA6F519BB}" srcOrd="0" destOrd="0" presId="urn:microsoft.com/office/officeart/2016/7/layout/BasicLinearProcessNumbered"/>
    <dgm:cxn modelId="{0F52B649-CBE4-4AEF-B056-5D093890B854}" type="presOf" srcId="{82822346-AC4F-49B1-8901-C0AE3C62C448}" destId="{59C2F282-398F-4C2B-B3FF-6AA89FB31425}" srcOrd="1" destOrd="0" presId="urn:microsoft.com/office/officeart/2016/7/layout/BasicLinearProcessNumbered"/>
    <dgm:cxn modelId="{2BD6926D-6768-4B88-93FF-39AED748ED5D}" srcId="{68251100-118D-4C5B-8B6A-ACF7A9997F74}" destId="{9D1D11AD-AA89-453D-B20C-7711AC5B5870}" srcOrd="0" destOrd="0" parTransId="{C1646288-0BE3-45B0-80A1-31454158EEC7}" sibTransId="{30C731CA-AF44-4EB9-94DB-ACB312026AA3}"/>
    <dgm:cxn modelId="{A946329D-0417-4A59-94F2-7DFA67D1DEEB}" type="presOf" srcId="{6D63BC3F-FC32-4629-9465-166A58E2B875}" destId="{578AE3C6-DC01-4FCF-9F10-B2D15F4BF381}" srcOrd="0" destOrd="0" presId="urn:microsoft.com/office/officeart/2016/7/layout/BasicLinearProcessNumbered"/>
    <dgm:cxn modelId="{AAC1A6B1-DE8F-4394-B7F9-D36D24811F20}" type="presOf" srcId="{82822346-AC4F-49B1-8901-C0AE3C62C448}" destId="{BA82C48E-6F53-4A6B-A531-06DD1CB8A2AD}" srcOrd="0" destOrd="0" presId="urn:microsoft.com/office/officeart/2016/7/layout/BasicLinearProcessNumbered"/>
    <dgm:cxn modelId="{5524A0BD-AA16-4250-BEE2-54D582170E07}" type="presOf" srcId="{7BEEC81F-B07B-4016-B04F-A5A7C59E2C80}" destId="{29C224D6-4D6B-42AE-9BE0-0414CB95AD95}" srcOrd="0" destOrd="0" presId="urn:microsoft.com/office/officeart/2016/7/layout/BasicLinearProcessNumbered"/>
    <dgm:cxn modelId="{E4779CC8-8584-4756-8CE9-EE1AA276ECF8}" type="presOf" srcId="{9D1D11AD-AA89-453D-B20C-7711AC5B5870}" destId="{78C5EDBD-B10C-4D89-82DC-3CF289354CC8}" srcOrd="0" destOrd="0" presId="urn:microsoft.com/office/officeart/2016/7/layout/BasicLinearProcessNumbered"/>
    <dgm:cxn modelId="{26BCACDA-70D8-4D09-A390-B9BE1B4821EB}" type="presOf" srcId="{B465EABB-23C6-43D1-88D1-C198A22473D0}" destId="{3CB12688-7963-423F-B72B-1BCFDAAC1F16}" srcOrd="0" destOrd="0" presId="urn:microsoft.com/office/officeart/2016/7/layout/BasicLinearProcessNumbered"/>
    <dgm:cxn modelId="{FEE8C7DA-C9A0-4552-BDCC-53D729C8C2B5}" type="presOf" srcId="{68251100-118D-4C5B-8B6A-ACF7A9997F74}" destId="{3199AE42-E7E6-4591-8138-53D10002CB79}" srcOrd="0" destOrd="0" presId="urn:microsoft.com/office/officeart/2016/7/layout/BasicLinearProcessNumbered"/>
    <dgm:cxn modelId="{084527F0-A5CA-42C2-878D-DBDA2A1D5236}" type="presOf" srcId="{7BEEC81F-B07B-4016-B04F-A5A7C59E2C80}" destId="{1B137AA8-89FF-4A1B-BDDC-2CADA8086388}" srcOrd="1" destOrd="0" presId="urn:microsoft.com/office/officeart/2016/7/layout/BasicLinearProcessNumbered"/>
    <dgm:cxn modelId="{4CC071F8-24C4-46DC-B07F-DDCD975909AC}" srcId="{68251100-118D-4C5B-8B6A-ACF7A9997F74}" destId="{7BEEC81F-B07B-4016-B04F-A5A7C59E2C80}" srcOrd="2" destOrd="0" parTransId="{00079FF7-6D13-49AC-A3FB-AC2EA526CA14}" sibTransId="{6D63BC3F-FC32-4629-9465-166A58E2B875}"/>
    <dgm:cxn modelId="{102D98F2-CDCA-4237-B63B-AA7717FFCCD5}" type="presParOf" srcId="{3199AE42-E7E6-4591-8138-53D10002CB79}" destId="{4F3F0662-35EC-453E-A2F3-6C97BE901488}" srcOrd="0" destOrd="0" presId="urn:microsoft.com/office/officeart/2016/7/layout/BasicLinearProcessNumbered"/>
    <dgm:cxn modelId="{42D0915A-65C7-4AAB-A418-16A79F0013A4}" type="presParOf" srcId="{4F3F0662-35EC-453E-A2F3-6C97BE901488}" destId="{78C5EDBD-B10C-4D89-82DC-3CF289354CC8}" srcOrd="0" destOrd="0" presId="urn:microsoft.com/office/officeart/2016/7/layout/BasicLinearProcessNumbered"/>
    <dgm:cxn modelId="{6B03B057-8F71-4A5C-9774-EE3BF684813D}" type="presParOf" srcId="{4F3F0662-35EC-453E-A2F3-6C97BE901488}" destId="{647E27F0-0B61-4DA7-BB2C-CD4CA6F519BB}" srcOrd="1" destOrd="0" presId="urn:microsoft.com/office/officeart/2016/7/layout/BasicLinearProcessNumbered"/>
    <dgm:cxn modelId="{89A7C154-C2FA-41B7-A10F-38333B7D699A}" type="presParOf" srcId="{4F3F0662-35EC-453E-A2F3-6C97BE901488}" destId="{A0613A1C-F008-4AEC-B434-D6D5820233AA}" srcOrd="2" destOrd="0" presId="urn:microsoft.com/office/officeart/2016/7/layout/BasicLinearProcessNumbered"/>
    <dgm:cxn modelId="{408F058E-977C-4CEB-97C9-311FE5F9C9B0}" type="presParOf" srcId="{4F3F0662-35EC-453E-A2F3-6C97BE901488}" destId="{0051661A-2C61-4019-8EBD-1B7F44860815}" srcOrd="3" destOrd="0" presId="urn:microsoft.com/office/officeart/2016/7/layout/BasicLinearProcessNumbered"/>
    <dgm:cxn modelId="{5D2B6083-AD91-4B8F-ACB1-F21678C60526}" type="presParOf" srcId="{3199AE42-E7E6-4591-8138-53D10002CB79}" destId="{9700BBFA-930A-4E47-A5A2-7BC3BDEF1983}" srcOrd="1" destOrd="0" presId="urn:microsoft.com/office/officeart/2016/7/layout/BasicLinearProcessNumbered"/>
    <dgm:cxn modelId="{739A3887-1F21-4260-9B03-8E6C6FC122C2}" type="presParOf" srcId="{3199AE42-E7E6-4591-8138-53D10002CB79}" destId="{FFD99E80-7498-4806-A0BC-9B5A4E0697CA}" srcOrd="2" destOrd="0" presId="urn:microsoft.com/office/officeart/2016/7/layout/BasicLinearProcessNumbered"/>
    <dgm:cxn modelId="{3E40186F-C4D5-4BE3-8E9E-470E535F6D88}" type="presParOf" srcId="{FFD99E80-7498-4806-A0BC-9B5A4E0697CA}" destId="{BA82C48E-6F53-4A6B-A531-06DD1CB8A2AD}" srcOrd="0" destOrd="0" presId="urn:microsoft.com/office/officeart/2016/7/layout/BasicLinearProcessNumbered"/>
    <dgm:cxn modelId="{D98DFA44-C41C-45B6-A03A-510BE76BC6BD}" type="presParOf" srcId="{FFD99E80-7498-4806-A0BC-9B5A4E0697CA}" destId="{3CB12688-7963-423F-B72B-1BCFDAAC1F16}" srcOrd="1" destOrd="0" presId="urn:microsoft.com/office/officeart/2016/7/layout/BasicLinearProcessNumbered"/>
    <dgm:cxn modelId="{2F48936A-3577-4F07-A7AE-D24DA57E445D}" type="presParOf" srcId="{FFD99E80-7498-4806-A0BC-9B5A4E0697CA}" destId="{5FEFF9ED-63BC-4BB7-8A66-7BE626785FE7}" srcOrd="2" destOrd="0" presId="urn:microsoft.com/office/officeart/2016/7/layout/BasicLinearProcessNumbered"/>
    <dgm:cxn modelId="{762BD2CB-955C-4659-AA38-55E6B4D6E93C}" type="presParOf" srcId="{FFD99E80-7498-4806-A0BC-9B5A4E0697CA}" destId="{59C2F282-398F-4C2B-B3FF-6AA89FB31425}" srcOrd="3" destOrd="0" presId="urn:microsoft.com/office/officeart/2016/7/layout/BasicLinearProcessNumbered"/>
    <dgm:cxn modelId="{885F5063-FEF9-41D5-B661-54D4C9839390}" type="presParOf" srcId="{3199AE42-E7E6-4591-8138-53D10002CB79}" destId="{91419E78-A158-497E-ADDF-2DB38625FE00}" srcOrd="3" destOrd="0" presId="urn:microsoft.com/office/officeart/2016/7/layout/BasicLinearProcessNumbered"/>
    <dgm:cxn modelId="{81ED32DC-E3F9-4C85-AD8D-05ABF85ABBB8}" type="presParOf" srcId="{3199AE42-E7E6-4591-8138-53D10002CB79}" destId="{C444E76C-3CF5-4042-861C-33AF29304BA2}" srcOrd="4" destOrd="0" presId="urn:microsoft.com/office/officeart/2016/7/layout/BasicLinearProcessNumbered"/>
    <dgm:cxn modelId="{CDF83EE7-55F7-4DA8-A9B1-959390A708D5}" type="presParOf" srcId="{C444E76C-3CF5-4042-861C-33AF29304BA2}" destId="{29C224D6-4D6B-42AE-9BE0-0414CB95AD95}" srcOrd="0" destOrd="0" presId="urn:microsoft.com/office/officeart/2016/7/layout/BasicLinearProcessNumbered"/>
    <dgm:cxn modelId="{92B2CCAD-5D6F-426E-A0C6-71CDB966723C}" type="presParOf" srcId="{C444E76C-3CF5-4042-861C-33AF29304BA2}" destId="{578AE3C6-DC01-4FCF-9F10-B2D15F4BF381}" srcOrd="1" destOrd="0" presId="urn:microsoft.com/office/officeart/2016/7/layout/BasicLinearProcessNumbered"/>
    <dgm:cxn modelId="{BC734868-FF34-47A7-A699-8FDC819A40DF}" type="presParOf" srcId="{C444E76C-3CF5-4042-861C-33AF29304BA2}" destId="{DAB7229C-1B07-4A85-B98E-3A31916ACAB6}" srcOrd="2" destOrd="0" presId="urn:microsoft.com/office/officeart/2016/7/layout/BasicLinearProcessNumbered"/>
    <dgm:cxn modelId="{DF8A0A0D-CF17-4949-9F44-185D7E8AE4FF}" type="presParOf" srcId="{C444E76C-3CF5-4042-861C-33AF29304BA2}" destId="{1B137AA8-89FF-4A1B-BDDC-2CADA808638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3DC984-59F4-4BC9-A635-DD2AB77F2EAB}"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en-US"/>
        </a:p>
      </dgm:t>
    </dgm:pt>
    <dgm:pt modelId="{895C0232-B564-414D-835C-E9CA985A8680}">
      <dgm:prSet/>
      <dgm:spPr/>
      <dgm:t>
        <a:bodyPr/>
        <a:lstStyle/>
        <a:p>
          <a:r>
            <a:rPr lang="en-US"/>
            <a:t>Who are Your English Learners?</a:t>
          </a:r>
        </a:p>
      </dgm:t>
    </dgm:pt>
    <dgm:pt modelId="{37472862-6958-4E97-9981-0224E0B635A1}" type="parTrans" cxnId="{8EF4DFAB-15DD-462A-ADA5-6D5B27DCC7CE}">
      <dgm:prSet/>
      <dgm:spPr/>
      <dgm:t>
        <a:bodyPr/>
        <a:lstStyle/>
        <a:p>
          <a:endParaRPr lang="en-US"/>
        </a:p>
      </dgm:t>
    </dgm:pt>
    <dgm:pt modelId="{F6F837A6-16D1-4B37-B780-04EAF0898FB8}" type="sibTrans" cxnId="{8EF4DFAB-15DD-462A-ADA5-6D5B27DCC7CE}">
      <dgm:prSet/>
      <dgm:spPr/>
      <dgm:t>
        <a:bodyPr/>
        <a:lstStyle/>
        <a:p>
          <a:endParaRPr lang="en-US"/>
        </a:p>
      </dgm:t>
    </dgm:pt>
    <dgm:pt modelId="{CA0E52C3-9F77-4272-9E00-9C6FCE19114F}">
      <dgm:prSet custT="1"/>
      <dgm:spPr/>
      <dgm:t>
        <a:bodyPr/>
        <a:lstStyle/>
        <a:p>
          <a:r>
            <a:rPr lang="en-US" sz="2400" dirty="0"/>
            <a:t>Is it possible they are solely EL?</a:t>
          </a:r>
        </a:p>
      </dgm:t>
    </dgm:pt>
    <dgm:pt modelId="{7CD749E4-339C-4CC7-BCCE-2E20C4A9CE42}" type="parTrans" cxnId="{A5870B62-66AF-4505-94E2-929079FDAC8B}">
      <dgm:prSet/>
      <dgm:spPr/>
      <dgm:t>
        <a:bodyPr/>
        <a:lstStyle/>
        <a:p>
          <a:endParaRPr lang="en-US"/>
        </a:p>
      </dgm:t>
    </dgm:pt>
    <dgm:pt modelId="{5B3425A9-6F6E-47B4-A9B9-832057B7744E}" type="sibTrans" cxnId="{A5870B62-66AF-4505-94E2-929079FDAC8B}">
      <dgm:prSet/>
      <dgm:spPr/>
      <dgm:t>
        <a:bodyPr/>
        <a:lstStyle/>
        <a:p>
          <a:endParaRPr lang="en-US"/>
        </a:p>
      </dgm:t>
    </dgm:pt>
    <dgm:pt modelId="{609FF5A2-34A7-4B75-A81F-E75C92F4C160}">
      <dgm:prSet custT="1"/>
      <dgm:spPr/>
      <dgm:t>
        <a:bodyPr/>
        <a:lstStyle/>
        <a:p>
          <a:r>
            <a:rPr lang="en-US" sz="2400" dirty="0"/>
            <a:t>Is it possible they only need special education services?</a:t>
          </a:r>
        </a:p>
      </dgm:t>
    </dgm:pt>
    <dgm:pt modelId="{CC5201A5-3E49-437D-A080-15AF1B3715C1}" type="parTrans" cxnId="{A8B606AB-1EFB-42D8-9009-906708A78CEC}">
      <dgm:prSet/>
      <dgm:spPr/>
      <dgm:t>
        <a:bodyPr/>
        <a:lstStyle/>
        <a:p>
          <a:endParaRPr lang="en-US"/>
        </a:p>
      </dgm:t>
    </dgm:pt>
    <dgm:pt modelId="{49A57195-CA44-4ECA-AD91-31435EBE265B}" type="sibTrans" cxnId="{A8B606AB-1EFB-42D8-9009-906708A78CEC}">
      <dgm:prSet/>
      <dgm:spPr/>
      <dgm:t>
        <a:bodyPr/>
        <a:lstStyle/>
        <a:p>
          <a:endParaRPr lang="en-US"/>
        </a:p>
      </dgm:t>
    </dgm:pt>
    <dgm:pt modelId="{8E3DEC1E-BDD7-40F0-9999-2B346C074711}">
      <dgm:prSet custT="1"/>
      <dgm:spPr/>
      <dgm:t>
        <a:bodyPr/>
        <a:lstStyle/>
        <a:p>
          <a:r>
            <a:rPr lang="en-US" sz="2400" dirty="0"/>
            <a:t>Is it possible these students are neither EL nor Special </a:t>
          </a:r>
          <a:r>
            <a:rPr lang="en-US" sz="2400" dirty="0" err="1"/>
            <a:t>ed</a:t>
          </a:r>
          <a:r>
            <a:rPr lang="en-US" sz="2400" dirty="0"/>
            <a:t>?</a:t>
          </a:r>
        </a:p>
      </dgm:t>
    </dgm:pt>
    <dgm:pt modelId="{33B2C8A3-B0D5-4612-832B-8EA76CDABD0C}" type="parTrans" cxnId="{E3227230-BEBB-4FD0-A4CC-7DF8928204A1}">
      <dgm:prSet/>
      <dgm:spPr/>
      <dgm:t>
        <a:bodyPr/>
        <a:lstStyle/>
        <a:p>
          <a:endParaRPr lang="en-US"/>
        </a:p>
      </dgm:t>
    </dgm:pt>
    <dgm:pt modelId="{E4E9FE12-0C57-40E9-A930-DBC213DF33A7}" type="sibTrans" cxnId="{E3227230-BEBB-4FD0-A4CC-7DF8928204A1}">
      <dgm:prSet/>
      <dgm:spPr/>
      <dgm:t>
        <a:bodyPr/>
        <a:lstStyle/>
        <a:p>
          <a:endParaRPr lang="en-US"/>
        </a:p>
      </dgm:t>
    </dgm:pt>
    <dgm:pt modelId="{1291D91E-7095-4755-909A-655009B2AD54}">
      <dgm:prSet custT="1"/>
      <dgm:spPr/>
      <dgm:t>
        <a:bodyPr/>
        <a:lstStyle/>
        <a:p>
          <a:r>
            <a:rPr lang="en-US" sz="2400" dirty="0"/>
            <a:t>Who are the students classified as EL who are also in special education?</a:t>
          </a:r>
        </a:p>
      </dgm:t>
    </dgm:pt>
    <dgm:pt modelId="{CD6B557C-9A5D-447D-AEEE-458420D16177}" type="parTrans" cxnId="{D61C1A1B-3D4A-4B58-A84E-EEA7C5DEBCF9}">
      <dgm:prSet/>
      <dgm:spPr/>
      <dgm:t>
        <a:bodyPr/>
        <a:lstStyle/>
        <a:p>
          <a:endParaRPr lang="en-US"/>
        </a:p>
      </dgm:t>
    </dgm:pt>
    <dgm:pt modelId="{A388C55F-CB38-4748-B202-3A4B3BB4ADD1}" type="sibTrans" cxnId="{D61C1A1B-3D4A-4B58-A84E-EEA7C5DEBCF9}">
      <dgm:prSet/>
      <dgm:spPr/>
      <dgm:t>
        <a:bodyPr/>
        <a:lstStyle/>
        <a:p>
          <a:endParaRPr lang="en-US"/>
        </a:p>
      </dgm:t>
    </dgm:pt>
    <dgm:pt modelId="{A5E95A92-1974-4C8C-82ED-342452CD6D4F}">
      <dgm:prSet custT="1"/>
      <dgm:spPr/>
      <dgm:t>
        <a:bodyPr/>
        <a:lstStyle/>
        <a:p>
          <a:r>
            <a:rPr lang="en-US" sz="2400" dirty="0"/>
            <a:t>What does a disability look like?  </a:t>
          </a:r>
        </a:p>
      </dgm:t>
    </dgm:pt>
    <dgm:pt modelId="{078D2396-D966-456F-B647-F395AA379309}" type="parTrans" cxnId="{C426A68B-4518-4E73-92A1-CD5B0055500C}">
      <dgm:prSet/>
      <dgm:spPr/>
      <dgm:t>
        <a:bodyPr/>
        <a:lstStyle/>
        <a:p>
          <a:endParaRPr lang="en-US"/>
        </a:p>
      </dgm:t>
    </dgm:pt>
    <dgm:pt modelId="{297896D7-7E2D-47CF-9D90-368B64BD74F2}" type="sibTrans" cxnId="{C426A68B-4518-4E73-92A1-CD5B0055500C}">
      <dgm:prSet/>
      <dgm:spPr/>
      <dgm:t>
        <a:bodyPr/>
        <a:lstStyle/>
        <a:p>
          <a:endParaRPr lang="en-US"/>
        </a:p>
      </dgm:t>
    </dgm:pt>
    <dgm:pt modelId="{7C4AE653-8B6B-42C7-8E03-4BEA0127F6E4}">
      <dgm:prSet custT="1"/>
      <dgm:spPr/>
      <dgm:t>
        <a:bodyPr/>
        <a:lstStyle/>
        <a:p>
          <a:r>
            <a:rPr lang="en-US" sz="2400" dirty="0"/>
            <a:t>What does difficulty with language acquisition look like?</a:t>
          </a:r>
        </a:p>
      </dgm:t>
    </dgm:pt>
    <dgm:pt modelId="{4C7BDB2F-6415-4B85-B793-C966058E4DCD}" type="parTrans" cxnId="{4709AA48-1642-4A41-8734-9B092AC63FE4}">
      <dgm:prSet/>
      <dgm:spPr/>
      <dgm:t>
        <a:bodyPr/>
        <a:lstStyle/>
        <a:p>
          <a:endParaRPr lang="en-US"/>
        </a:p>
      </dgm:t>
    </dgm:pt>
    <dgm:pt modelId="{88C57C41-55A3-416A-BC93-015311898979}" type="sibTrans" cxnId="{4709AA48-1642-4A41-8734-9B092AC63FE4}">
      <dgm:prSet/>
      <dgm:spPr/>
      <dgm:t>
        <a:bodyPr/>
        <a:lstStyle/>
        <a:p>
          <a:endParaRPr lang="en-US"/>
        </a:p>
      </dgm:t>
    </dgm:pt>
    <dgm:pt modelId="{4BAD464A-B497-430A-8C26-E9D71B53CAC9}">
      <dgm:prSet custT="1"/>
      <dgm:spPr/>
      <dgm:t>
        <a:bodyPr/>
        <a:lstStyle/>
        <a:p>
          <a:r>
            <a:rPr lang="en-US" sz="2400" dirty="0"/>
            <a:t>What kinds of services do the students need to be successful? </a:t>
          </a:r>
        </a:p>
      </dgm:t>
    </dgm:pt>
    <dgm:pt modelId="{353E6891-50EC-4069-8C6D-889E7AA8E1A2}" type="parTrans" cxnId="{68188F29-26C1-4C15-936E-93306C7F5D46}">
      <dgm:prSet/>
      <dgm:spPr/>
      <dgm:t>
        <a:bodyPr/>
        <a:lstStyle/>
        <a:p>
          <a:endParaRPr lang="en-US"/>
        </a:p>
      </dgm:t>
    </dgm:pt>
    <dgm:pt modelId="{8599E216-7589-4010-A7DA-F188BCE74A1E}" type="sibTrans" cxnId="{68188F29-26C1-4C15-936E-93306C7F5D46}">
      <dgm:prSet/>
      <dgm:spPr/>
      <dgm:t>
        <a:bodyPr/>
        <a:lstStyle/>
        <a:p>
          <a:endParaRPr lang="en-US"/>
        </a:p>
      </dgm:t>
    </dgm:pt>
    <dgm:pt modelId="{EBF6A82F-99A1-424E-BF86-2D674F56267F}" type="pres">
      <dgm:prSet presAssocID="{4A3DC984-59F4-4BC9-A635-DD2AB77F2EAB}" presName="linear" presStyleCnt="0">
        <dgm:presLayoutVars>
          <dgm:animLvl val="lvl"/>
          <dgm:resizeHandles val="exact"/>
        </dgm:presLayoutVars>
      </dgm:prSet>
      <dgm:spPr/>
    </dgm:pt>
    <dgm:pt modelId="{CC91E937-1226-4B9C-96ED-278034C09C77}" type="pres">
      <dgm:prSet presAssocID="{895C0232-B564-414D-835C-E9CA985A8680}" presName="parentText" presStyleLbl="node1" presStyleIdx="0" presStyleCnt="1">
        <dgm:presLayoutVars>
          <dgm:chMax val="0"/>
          <dgm:bulletEnabled val="1"/>
        </dgm:presLayoutVars>
      </dgm:prSet>
      <dgm:spPr/>
    </dgm:pt>
    <dgm:pt modelId="{605295E3-FBDA-4268-AAAF-99E829A3A2E9}" type="pres">
      <dgm:prSet presAssocID="{895C0232-B564-414D-835C-E9CA985A8680}" presName="childText" presStyleLbl="revTx" presStyleIdx="0" presStyleCnt="1" custScaleY="109746">
        <dgm:presLayoutVars>
          <dgm:bulletEnabled val="1"/>
        </dgm:presLayoutVars>
      </dgm:prSet>
      <dgm:spPr/>
    </dgm:pt>
  </dgm:ptLst>
  <dgm:cxnLst>
    <dgm:cxn modelId="{EA1F0A01-034E-4BBD-A79F-3DDB449501BC}" type="presOf" srcId="{609FF5A2-34A7-4B75-A81F-E75C92F4C160}" destId="{605295E3-FBDA-4268-AAAF-99E829A3A2E9}" srcOrd="0" destOrd="1" presId="urn:microsoft.com/office/officeart/2005/8/layout/vList2"/>
    <dgm:cxn modelId="{7BD49C10-AB5F-4CAF-AD1F-21E1E088DA57}" type="presOf" srcId="{CA0E52C3-9F77-4272-9E00-9C6FCE19114F}" destId="{605295E3-FBDA-4268-AAAF-99E829A3A2E9}" srcOrd="0" destOrd="0" presId="urn:microsoft.com/office/officeart/2005/8/layout/vList2"/>
    <dgm:cxn modelId="{D61C1A1B-3D4A-4B58-A84E-EEA7C5DEBCF9}" srcId="{895C0232-B564-414D-835C-E9CA985A8680}" destId="{1291D91E-7095-4755-909A-655009B2AD54}" srcOrd="3" destOrd="0" parTransId="{CD6B557C-9A5D-447D-AEEE-458420D16177}" sibTransId="{A388C55F-CB38-4748-B202-3A4B3BB4ADD1}"/>
    <dgm:cxn modelId="{68188F29-26C1-4C15-936E-93306C7F5D46}" srcId="{895C0232-B564-414D-835C-E9CA985A8680}" destId="{4BAD464A-B497-430A-8C26-E9D71B53CAC9}" srcOrd="6" destOrd="0" parTransId="{353E6891-50EC-4069-8C6D-889E7AA8E1A2}" sibTransId="{8599E216-7589-4010-A7DA-F188BCE74A1E}"/>
    <dgm:cxn modelId="{E3227230-BEBB-4FD0-A4CC-7DF8928204A1}" srcId="{895C0232-B564-414D-835C-E9CA985A8680}" destId="{8E3DEC1E-BDD7-40F0-9999-2B346C074711}" srcOrd="2" destOrd="0" parTransId="{33B2C8A3-B0D5-4612-832B-8EA76CDABD0C}" sibTransId="{E4E9FE12-0C57-40E9-A930-DBC213DF33A7}"/>
    <dgm:cxn modelId="{C1EF3334-5BD6-45D0-B858-9EDFF6A33CF4}" type="presOf" srcId="{7C4AE653-8B6B-42C7-8E03-4BEA0127F6E4}" destId="{605295E3-FBDA-4268-AAAF-99E829A3A2E9}" srcOrd="0" destOrd="5" presId="urn:microsoft.com/office/officeart/2005/8/layout/vList2"/>
    <dgm:cxn modelId="{B20F2E5B-92B0-4378-B596-D03B52FA7C01}" type="presOf" srcId="{895C0232-B564-414D-835C-E9CA985A8680}" destId="{CC91E937-1226-4B9C-96ED-278034C09C77}" srcOrd="0" destOrd="0" presId="urn:microsoft.com/office/officeart/2005/8/layout/vList2"/>
    <dgm:cxn modelId="{A5870B62-66AF-4505-94E2-929079FDAC8B}" srcId="{895C0232-B564-414D-835C-E9CA985A8680}" destId="{CA0E52C3-9F77-4272-9E00-9C6FCE19114F}" srcOrd="0" destOrd="0" parTransId="{7CD749E4-339C-4CC7-BCCE-2E20C4A9CE42}" sibTransId="{5B3425A9-6F6E-47B4-A9B9-832057B7744E}"/>
    <dgm:cxn modelId="{4709AA48-1642-4A41-8734-9B092AC63FE4}" srcId="{895C0232-B564-414D-835C-E9CA985A8680}" destId="{7C4AE653-8B6B-42C7-8E03-4BEA0127F6E4}" srcOrd="5" destOrd="0" parTransId="{4C7BDB2F-6415-4B85-B793-C966058E4DCD}" sibTransId="{88C57C41-55A3-416A-BC93-015311898979}"/>
    <dgm:cxn modelId="{C6E50552-624C-462A-BFF8-CD859882172D}" type="presOf" srcId="{A5E95A92-1974-4C8C-82ED-342452CD6D4F}" destId="{605295E3-FBDA-4268-AAAF-99E829A3A2E9}" srcOrd="0" destOrd="4" presId="urn:microsoft.com/office/officeart/2005/8/layout/vList2"/>
    <dgm:cxn modelId="{C426A68B-4518-4E73-92A1-CD5B0055500C}" srcId="{895C0232-B564-414D-835C-E9CA985A8680}" destId="{A5E95A92-1974-4C8C-82ED-342452CD6D4F}" srcOrd="4" destOrd="0" parTransId="{078D2396-D966-456F-B647-F395AA379309}" sibTransId="{297896D7-7E2D-47CF-9D90-368B64BD74F2}"/>
    <dgm:cxn modelId="{85732395-BFD4-4C62-8D10-0175ADEB6BE0}" type="presOf" srcId="{8E3DEC1E-BDD7-40F0-9999-2B346C074711}" destId="{605295E3-FBDA-4268-AAAF-99E829A3A2E9}" srcOrd="0" destOrd="2" presId="urn:microsoft.com/office/officeart/2005/8/layout/vList2"/>
    <dgm:cxn modelId="{870667A8-BA4E-4A46-B71F-9D19B9921EE3}" type="presOf" srcId="{4BAD464A-B497-430A-8C26-E9D71B53CAC9}" destId="{605295E3-FBDA-4268-AAAF-99E829A3A2E9}" srcOrd="0" destOrd="6" presId="urn:microsoft.com/office/officeart/2005/8/layout/vList2"/>
    <dgm:cxn modelId="{A8B606AB-1EFB-42D8-9009-906708A78CEC}" srcId="{895C0232-B564-414D-835C-E9CA985A8680}" destId="{609FF5A2-34A7-4B75-A81F-E75C92F4C160}" srcOrd="1" destOrd="0" parTransId="{CC5201A5-3E49-437D-A080-15AF1B3715C1}" sibTransId="{49A57195-CA44-4ECA-AD91-31435EBE265B}"/>
    <dgm:cxn modelId="{8EF4DFAB-15DD-462A-ADA5-6D5B27DCC7CE}" srcId="{4A3DC984-59F4-4BC9-A635-DD2AB77F2EAB}" destId="{895C0232-B564-414D-835C-E9CA985A8680}" srcOrd="0" destOrd="0" parTransId="{37472862-6958-4E97-9981-0224E0B635A1}" sibTransId="{F6F837A6-16D1-4B37-B780-04EAF0898FB8}"/>
    <dgm:cxn modelId="{DD1BEECF-6663-46D8-B529-1840487A2E22}" type="presOf" srcId="{1291D91E-7095-4755-909A-655009B2AD54}" destId="{605295E3-FBDA-4268-AAAF-99E829A3A2E9}" srcOrd="0" destOrd="3" presId="urn:microsoft.com/office/officeart/2005/8/layout/vList2"/>
    <dgm:cxn modelId="{F76C2DE2-5F5E-43CC-95F3-0F6FFEA90F92}" type="presOf" srcId="{4A3DC984-59F4-4BC9-A635-DD2AB77F2EAB}" destId="{EBF6A82F-99A1-424E-BF86-2D674F56267F}" srcOrd="0" destOrd="0" presId="urn:microsoft.com/office/officeart/2005/8/layout/vList2"/>
    <dgm:cxn modelId="{99766A02-96FE-42F8-B4A1-CD9CF3C1CF8A}" type="presParOf" srcId="{EBF6A82F-99A1-424E-BF86-2D674F56267F}" destId="{CC91E937-1226-4B9C-96ED-278034C09C77}" srcOrd="0" destOrd="0" presId="urn:microsoft.com/office/officeart/2005/8/layout/vList2"/>
    <dgm:cxn modelId="{6753F874-62EB-4E06-A4E6-77B79442DF5F}" type="presParOf" srcId="{EBF6A82F-99A1-424E-BF86-2D674F56267F}" destId="{605295E3-FBDA-4268-AAAF-99E829A3A2E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819E2-8B8B-4421-93BA-7A517FC10609}"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6EA5F7B6-5CEA-4654-9990-EF75F9C71966}">
      <dgm:prSet custT="1"/>
      <dgm:spPr/>
      <dgm:t>
        <a:bodyPr/>
        <a:lstStyle/>
        <a:p>
          <a:r>
            <a:rPr lang="en-US" sz="2000" dirty="0"/>
            <a:t>1) Those with deficiencies in their teaching or learning environment; lack of effective ELD instruction and support </a:t>
          </a:r>
        </a:p>
      </dgm:t>
    </dgm:pt>
    <dgm:pt modelId="{4CBDCBF0-B203-4702-82F4-91014E9A4CAA}" type="parTrans" cxnId="{31354F20-AADD-4B00-B857-93BB9C1A2255}">
      <dgm:prSet/>
      <dgm:spPr/>
      <dgm:t>
        <a:bodyPr/>
        <a:lstStyle/>
        <a:p>
          <a:endParaRPr lang="en-US"/>
        </a:p>
      </dgm:t>
    </dgm:pt>
    <dgm:pt modelId="{9E03BA2C-FA18-4F93-B3C4-7368A9AE3789}" type="sibTrans" cxnId="{31354F20-AADD-4B00-B857-93BB9C1A2255}">
      <dgm:prSet/>
      <dgm:spPr/>
      <dgm:t>
        <a:bodyPr/>
        <a:lstStyle/>
        <a:p>
          <a:endParaRPr lang="en-US"/>
        </a:p>
      </dgm:t>
    </dgm:pt>
    <dgm:pt modelId="{7E4B2E7B-46A5-4F11-9D5C-F7D3392CAB45}">
      <dgm:prSet custT="1"/>
      <dgm:spPr/>
      <dgm:t>
        <a:bodyPr/>
        <a:lstStyle/>
        <a:p>
          <a:pPr algn="ctr"/>
          <a:r>
            <a:rPr lang="en-US" sz="2000" dirty="0"/>
            <a:t>2) Those experiencing academic difficulties not related to a learning disability; interrupted schooling, limited formal education, medical problems, low attendance, high transiency or other factors </a:t>
          </a:r>
        </a:p>
      </dgm:t>
    </dgm:pt>
    <dgm:pt modelId="{DF809D98-0FEC-4E79-890C-64608E868159}" type="parTrans" cxnId="{3E763296-F718-4C89-9303-78E8CD437AC7}">
      <dgm:prSet/>
      <dgm:spPr/>
      <dgm:t>
        <a:bodyPr/>
        <a:lstStyle/>
        <a:p>
          <a:endParaRPr lang="en-US"/>
        </a:p>
      </dgm:t>
    </dgm:pt>
    <dgm:pt modelId="{1C45B01A-F628-437F-BE5A-0445E3EF67CF}" type="sibTrans" cxnId="{3E763296-F718-4C89-9303-78E8CD437AC7}">
      <dgm:prSet/>
      <dgm:spPr/>
      <dgm:t>
        <a:bodyPr/>
        <a:lstStyle/>
        <a:p>
          <a:endParaRPr lang="en-US"/>
        </a:p>
      </dgm:t>
    </dgm:pt>
    <dgm:pt modelId="{AD6EDA4C-4931-44F2-81C1-8966537B2BA9}">
      <dgm:prSet/>
      <dgm:spPr/>
      <dgm:t>
        <a:bodyPr/>
        <a:lstStyle/>
        <a:p>
          <a:r>
            <a:rPr lang="en-US" dirty="0"/>
            <a:t>3) ELs that truly have a disability and are in need of special education (</a:t>
          </a:r>
          <a:r>
            <a:rPr lang="en-US" dirty="0" err="1"/>
            <a:t>Artiles</a:t>
          </a:r>
          <a:r>
            <a:rPr lang="en-US" dirty="0"/>
            <a:t> &amp; Ortiz, 2002; Saunders, Goldenberg, &amp; </a:t>
          </a:r>
          <a:r>
            <a:rPr lang="en-US" dirty="0" err="1"/>
            <a:t>Marcelletti</a:t>
          </a:r>
          <a:r>
            <a:rPr lang="en-US" dirty="0"/>
            <a:t>, 2013).</a:t>
          </a:r>
        </a:p>
      </dgm:t>
    </dgm:pt>
    <dgm:pt modelId="{66145FCE-8794-4A97-8A49-351A68D73853}" type="parTrans" cxnId="{ADB72035-991D-4CED-8759-356DBCD27309}">
      <dgm:prSet/>
      <dgm:spPr/>
      <dgm:t>
        <a:bodyPr/>
        <a:lstStyle/>
        <a:p>
          <a:endParaRPr lang="en-US"/>
        </a:p>
      </dgm:t>
    </dgm:pt>
    <dgm:pt modelId="{F2F5EDEB-DEEB-4380-A318-161F468796D3}" type="sibTrans" cxnId="{ADB72035-991D-4CED-8759-356DBCD27309}">
      <dgm:prSet/>
      <dgm:spPr/>
      <dgm:t>
        <a:bodyPr/>
        <a:lstStyle/>
        <a:p>
          <a:endParaRPr lang="en-US"/>
        </a:p>
      </dgm:t>
    </dgm:pt>
    <dgm:pt modelId="{50D99DCA-AE7A-453A-963F-0256C06C4984}" type="pres">
      <dgm:prSet presAssocID="{B5F819E2-8B8B-4421-93BA-7A517FC10609}" presName="hierChild1" presStyleCnt="0">
        <dgm:presLayoutVars>
          <dgm:chPref val="1"/>
          <dgm:dir/>
          <dgm:animOne val="branch"/>
          <dgm:animLvl val="lvl"/>
          <dgm:resizeHandles/>
        </dgm:presLayoutVars>
      </dgm:prSet>
      <dgm:spPr/>
    </dgm:pt>
    <dgm:pt modelId="{6643510A-46E7-43AE-94F6-60692D39ADEA}" type="pres">
      <dgm:prSet presAssocID="{6EA5F7B6-5CEA-4654-9990-EF75F9C71966}" presName="hierRoot1" presStyleCnt="0"/>
      <dgm:spPr/>
    </dgm:pt>
    <dgm:pt modelId="{9AEA612B-A55E-4408-8C5B-B76FC73C9E1E}" type="pres">
      <dgm:prSet presAssocID="{6EA5F7B6-5CEA-4654-9990-EF75F9C71966}" presName="composite" presStyleCnt="0"/>
      <dgm:spPr/>
    </dgm:pt>
    <dgm:pt modelId="{9773D0F9-1E11-4ADD-BDCD-D62F781FB46B}" type="pres">
      <dgm:prSet presAssocID="{6EA5F7B6-5CEA-4654-9990-EF75F9C71966}" presName="background" presStyleLbl="node0" presStyleIdx="0" presStyleCnt="3"/>
      <dgm:spPr/>
    </dgm:pt>
    <dgm:pt modelId="{56F79444-2F4E-4C47-A811-5A0B0E1613E3}" type="pres">
      <dgm:prSet presAssocID="{6EA5F7B6-5CEA-4654-9990-EF75F9C71966}" presName="text" presStyleLbl="fgAcc0" presStyleIdx="0" presStyleCnt="3" custScaleX="123417" custScaleY="149763" custLinFactNeighborX="-1326" custLinFactNeighborY="-1566">
        <dgm:presLayoutVars>
          <dgm:chPref val="3"/>
        </dgm:presLayoutVars>
      </dgm:prSet>
      <dgm:spPr/>
    </dgm:pt>
    <dgm:pt modelId="{621B3873-8625-4D8D-9439-AFE67CAC5CB2}" type="pres">
      <dgm:prSet presAssocID="{6EA5F7B6-5CEA-4654-9990-EF75F9C71966}" presName="hierChild2" presStyleCnt="0"/>
      <dgm:spPr/>
    </dgm:pt>
    <dgm:pt modelId="{39D5FBD9-381B-4744-ABEE-197354D214F8}" type="pres">
      <dgm:prSet presAssocID="{7E4B2E7B-46A5-4F11-9D5C-F7D3392CAB45}" presName="hierRoot1" presStyleCnt="0"/>
      <dgm:spPr/>
    </dgm:pt>
    <dgm:pt modelId="{C8D24AFD-8D25-41BC-B3FC-64ACA48BBE26}" type="pres">
      <dgm:prSet presAssocID="{7E4B2E7B-46A5-4F11-9D5C-F7D3392CAB45}" presName="composite" presStyleCnt="0"/>
      <dgm:spPr/>
    </dgm:pt>
    <dgm:pt modelId="{21D9626D-40B5-4213-8986-8941B3A3DE46}" type="pres">
      <dgm:prSet presAssocID="{7E4B2E7B-46A5-4F11-9D5C-F7D3392CAB45}" presName="background" presStyleLbl="node0" presStyleIdx="1" presStyleCnt="3"/>
      <dgm:spPr/>
    </dgm:pt>
    <dgm:pt modelId="{2B7CB1E5-F9E8-49A5-A098-776DBA9E4435}" type="pres">
      <dgm:prSet presAssocID="{7E4B2E7B-46A5-4F11-9D5C-F7D3392CAB45}" presName="text" presStyleLbl="fgAcc0" presStyleIdx="1" presStyleCnt="3" custScaleX="130262" custScaleY="149338">
        <dgm:presLayoutVars>
          <dgm:chPref val="3"/>
        </dgm:presLayoutVars>
      </dgm:prSet>
      <dgm:spPr/>
    </dgm:pt>
    <dgm:pt modelId="{278E24B1-6599-4967-BD39-F0F115A39701}" type="pres">
      <dgm:prSet presAssocID="{7E4B2E7B-46A5-4F11-9D5C-F7D3392CAB45}" presName="hierChild2" presStyleCnt="0"/>
      <dgm:spPr/>
    </dgm:pt>
    <dgm:pt modelId="{97115C37-98C4-416D-8B53-F10503864902}" type="pres">
      <dgm:prSet presAssocID="{AD6EDA4C-4931-44F2-81C1-8966537B2BA9}" presName="hierRoot1" presStyleCnt="0"/>
      <dgm:spPr/>
    </dgm:pt>
    <dgm:pt modelId="{1D7BEC78-0473-48F2-9356-836B70DD1560}" type="pres">
      <dgm:prSet presAssocID="{AD6EDA4C-4931-44F2-81C1-8966537B2BA9}" presName="composite" presStyleCnt="0"/>
      <dgm:spPr/>
    </dgm:pt>
    <dgm:pt modelId="{6EF14738-9252-4A1E-BFEA-3E7A36D75F0E}" type="pres">
      <dgm:prSet presAssocID="{AD6EDA4C-4931-44F2-81C1-8966537B2BA9}" presName="background" presStyleLbl="node0" presStyleIdx="2" presStyleCnt="3"/>
      <dgm:spPr/>
    </dgm:pt>
    <dgm:pt modelId="{B87F0FB9-0C56-4207-8F88-DE24C1A06031}" type="pres">
      <dgm:prSet presAssocID="{AD6EDA4C-4931-44F2-81C1-8966537B2BA9}" presName="text" presStyleLbl="fgAcc0" presStyleIdx="2" presStyleCnt="3" custScaleX="112564" custScaleY="147810" custLinFactNeighborX="-2295">
        <dgm:presLayoutVars>
          <dgm:chPref val="3"/>
        </dgm:presLayoutVars>
      </dgm:prSet>
      <dgm:spPr/>
    </dgm:pt>
    <dgm:pt modelId="{248D5993-6963-4D53-BE2B-A6121A6F67DA}" type="pres">
      <dgm:prSet presAssocID="{AD6EDA4C-4931-44F2-81C1-8966537B2BA9}" presName="hierChild2" presStyleCnt="0"/>
      <dgm:spPr/>
    </dgm:pt>
  </dgm:ptLst>
  <dgm:cxnLst>
    <dgm:cxn modelId="{31354F20-AADD-4B00-B857-93BB9C1A2255}" srcId="{B5F819E2-8B8B-4421-93BA-7A517FC10609}" destId="{6EA5F7B6-5CEA-4654-9990-EF75F9C71966}" srcOrd="0" destOrd="0" parTransId="{4CBDCBF0-B203-4702-82F4-91014E9A4CAA}" sibTransId="{9E03BA2C-FA18-4F93-B3C4-7368A9AE3789}"/>
    <dgm:cxn modelId="{ADB72035-991D-4CED-8759-356DBCD27309}" srcId="{B5F819E2-8B8B-4421-93BA-7A517FC10609}" destId="{AD6EDA4C-4931-44F2-81C1-8966537B2BA9}" srcOrd="2" destOrd="0" parTransId="{66145FCE-8794-4A97-8A49-351A68D73853}" sibTransId="{F2F5EDEB-DEEB-4380-A318-161F468796D3}"/>
    <dgm:cxn modelId="{E1916584-6355-49DD-91FC-141D0A523591}" type="presOf" srcId="{AD6EDA4C-4931-44F2-81C1-8966537B2BA9}" destId="{B87F0FB9-0C56-4207-8F88-DE24C1A06031}" srcOrd="0" destOrd="0" presId="urn:microsoft.com/office/officeart/2005/8/layout/hierarchy1"/>
    <dgm:cxn modelId="{2D853285-CA66-4A48-A4AE-36FAE1441CF8}" type="presOf" srcId="{B5F819E2-8B8B-4421-93BA-7A517FC10609}" destId="{50D99DCA-AE7A-453A-963F-0256C06C4984}" srcOrd="0" destOrd="0" presId="urn:microsoft.com/office/officeart/2005/8/layout/hierarchy1"/>
    <dgm:cxn modelId="{3E763296-F718-4C89-9303-78E8CD437AC7}" srcId="{B5F819E2-8B8B-4421-93BA-7A517FC10609}" destId="{7E4B2E7B-46A5-4F11-9D5C-F7D3392CAB45}" srcOrd="1" destOrd="0" parTransId="{DF809D98-0FEC-4E79-890C-64608E868159}" sibTransId="{1C45B01A-F628-437F-BE5A-0445E3EF67CF}"/>
    <dgm:cxn modelId="{CE506BB9-4437-4D61-B5E2-5E5E5F6A2068}" type="presOf" srcId="{6EA5F7B6-5CEA-4654-9990-EF75F9C71966}" destId="{56F79444-2F4E-4C47-A811-5A0B0E1613E3}" srcOrd="0" destOrd="0" presId="urn:microsoft.com/office/officeart/2005/8/layout/hierarchy1"/>
    <dgm:cxn modelId="{C3ECCBF6-2C5C-4440-BB27-A020C4F797EE}" type="presOf" srcId="{7E4B2E7B-46A5-4F11-9D5C-F7D3392CAB45}" destId="{2B7CB1E5-F9E8-49A5-A098-776DBA9E4435}" srcOrd="0" destOrd="0" presId="urn:microsoft.com/office/officeart/2005/8/layout/hierarchy1"/>
    <dgm:cxn modelId="{47548387-6F2C-443E-B804-3926FF747773}" type="presParOf" srcId="{50D99DCA-AE7A-453A-963F-0256C06C4984}" destId="{6643510A-46E7-43AE-94F6-60692D39ADEA}" srcOrd="0" destOrd="0" presId="urn:microsoft.com/office/officeart/2005/8/layout/hierarchy1"/>
    <dgm:cxn modelId="{38249123-3E59-40C3-8A0C-6775738F772B}" type="presParOf" srcId="{6643510A-46E7-43AE-94F6-60692D39ADEA}" destId="{9AEA612B-A55E-4408-8C5B-B76FC73C9E1E}" srcOrd="0" destOrd="0" presId="urn:microsoft.com/office/officeart/2005/8/layout/hierarchy1"/>
    <dgm:cxn modelId="{9FB76CFA-DB9B-43F6-916A-19505838B2D7}" type="presParOf" srcId="{9AEA612B-A55E-4408-8C5B-B76FC73C9E1E}" destId="{9773D0F9-1E11-4ADD-BDCD-D62F781FB46B}" srcOrd="0" destOrd="0" presId="urn:microsoft.com/office/officeart/2005/8/layout/hierarchy1"/>
    <dgm:cxn modelId="{AB585A61-7375-4F7C-A230-FA543D393F2C}" type="presParOf" srcId="{9AEA612B-A55E-4408-8C5B-B76FC73C9E1E}" destId="{56F79444-2F4E-4C47-A811-5A0B0E1613E3}" srcOrd="1" destOrd="0" presId="urn:microsoft.com/office/officeart/2005/8/layout/hierarchy1"/>
    <dgm:cxn modelId="{93C715DA-2338-4BB3-B96D-3A2F606376A4}" type="presParOf" srcId="{6643510A-46E7-43AE-94F6-60692D39ADEA}" destId="{621B3873-8625-4D8D-9439-AFE67CAC5CB2}" srcOrd="1" destOrd="0" presId="urn:microsoft.com/office/officeart/2005/8/layout/hierarchy1"/>
    <dgm:cxn modelId="{9D348EFD-EE30-4A04-8058-DF867B07E7A5}" type="presParOf" srcId="{50D99DCA-AE7A-453A-963F-0256C06C4984}" destId="{39D5FBD9-381B-4744-ABEE-197354D214F8}" srcOrd="1" destOrd="0" presId="urn:microsoft.com/office/officeart/2005/8/layout/hierarchy1"/>
    <dgm:cxn modelId="{DDD08D36-A91B-4187-A336-566A2DA42E5A}" type="presParOf" srcId="{39D5FBD9-381B-4744-ABEE-197354D214F8}" destId="{C8D24AFD-8D25-41BC-B3FC-64ACA48BBE26}" srcOrd="0" destOrd="0" presId="urn:microsoft.com/office/officeart/2005/8/layout/hierarchy1"/>
    <dgm:cxn modelId="{D381FF79-E410-4097-A6E5-3E1F70F08601}" type="presParOf" srcId="{C8D24AFD-8D25-41BC-B3FC-64ACA48BBE26}" destId="{21D9626D-40B5-4213-8986-8941B3A3DE46}" srcOrd="0" destOrd="0" presId="urn:microsoft.com/office/officeart/2005/8/layout/hierarchy1"/>
    <dgm:cxn modelId="{CC8E256E-7B42-4DF6-99FB-F21079C085CB}" type="presParOf" srcId="{C8D24AFD-8D25-41BC-B3FC-64ACA48BBE26}" destId="{2B7CB1E5-F9E8-49A5-A098-776DBA9E4435}" srcOrd="1" destOrd="0" presId="urn:microsoft.com/office/officeart/2005/8/layout/hierarchy1"/>
    <dgm:cxn modelId="{559927E9-0094-473D-BAF1-F9635EA85A73}" type="presParOf" srcId="{39D5FBD9-381B-4744-ABEE-197354D214F8}" destId="{278E24B1-6599-4967-BD39-F0F115A39701}" srcOrd="1" destOrd="0" presId="urn:microsoft.com/office/officeart/2005/8/layout/hierarchy1"/>
    <dgm:cxn modelId="{5EE761FD-4641-4E4B-99B4-C95F4486FC95}" type="presParOf" srcId="{50D99DCA-AE7A-453A-963F-0256C06C4984}" destId="{97115C37-98C4-416D-8B53-F10503864902}" srcOrd="2" destOrd="0" presId="urn:microsoft.com/office/officeart/2005/8/layout/hierarchy1"/>
    <dgm:cxn modelId="{53FA446C-D24D-4C70-AEAF-0767DDDFA8FC}" type="presParOf" srcId="{97115C37-98C4-416D-8B53-F10503864902}" destId="{1D7BEC78-0473-48F2-9356-836B70DD1560}" srcOrd="0" destOrd="0" presId="urn:microsoft.com/office/officeart/2005/8/layout/hierarchy1"/>
    <dgm:cxn modelId="{0A6FEC16-8708-4E5B-9A60-4F665D3A23D3}" type="presParOf" srcId="{1D7BEC78-0473-48F2-9356-836B70DD1560}" destId="{6EF14738-9252-4A1E-BFEA-3E7A36D75F0E}" srcOrd="0" destOrd="0" presId="urn:microsoft.com/office/officeart/2005/8/layout/hierarchy1"/>
    <dgm:cxn modelId="{546D8410-7355-414C-88E0-60B5D6110232}" type="presParOf" srcId="{1D7BEC78-0473-48F2-9356-836B70DD1560}" destId="{B87F0FB9-0C56-4207-8F88-DE24C1A06031}" srcOrd="1" destOrd="0" presId="urn:microsoft.com/office/officeart/2005/8/layout/hierarchy1"/>
    <dgm:cxn modelId="{B8A4CDBD-6B45-4B2F-907E-5F19602B3E42}" type="presParOf" srcId="{97115C37-98C4-416D-8B53-F10503864902}" destId="{248D5993-6963-4D53-BE2B-A6121A6F67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BDF0D9-8FE7-44DD-91F2-94EAEAB1C2AB}"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171D1006-37E0-4405-971D-AD3C36DC7825}">
      <dgm:prSet custT="1"/>
      <dgm:spPr/>
      <dgm:t>
        <a:bodyPr/>
        <a:lstStyle/>
        <a:p>
          <a:r>
            <a:rPr lang="en-US" sz="1800" dirty="0"/>
            <a:t>Analyze the School Environment. Determine if  appropriate curriculum and instruction for </a:t>
          </a:r>
          <a:r>
            <a:rPr lang="en-US" sz="1800" dirty="0" err="1"/>
            <a:t>Els</a:t>
          </a:r>
          <a:r>
            <a:rPr lang="en-US" sz="1800" dirty="0"/>
            <a:t> are being implemented.</a:t>
          </a:r>
        </a:p>
      </dgm:t>
    </dgm:pt>
    <dgm:pt modelId="{31E09B14-7AE0-49E8-9077-5CA1E512824F}" type="parTrans" cxnId="{C4112017-7D04-41ED-9577-95A8967AB63B}">
      <dgm:prSet/>
      <dgm:spPr/>
      <dgm:t>
        <a:bodyPr/>
        <a:lstStyle/>
        <a:p>
          <a:endParaRPr lang="en-US"/>
        </a:p>
      </dgm:t>
    </dgm:pt>
    <dgm:pt modelId="{2ED4D40F-933D-4D7A-BED4-6E9E0F3988E3}" type="sibTrans" cxnId="{C4112017-7D04-41ED-9577-95A8967AB63B}">
      <dgm:prSet phldrT="1" phldr="0"/>
      <dgm:spPr/>
      <dgm:t>
        <a:bodyPr/>
        <a:lstStyle/>
        <a:p>
          <a:r>
            <a:rPr lang="en-US"/>
            <a:t>1</a:t>
          </a:r>
        </a:p>
      </dgm:t>
    </dgm:pt>
    <dgm:pt modelId="{0DE9448B-CC52-4629-87D7-0CA28D05A278}">
      <dgm:prSet custT="1"/>
      <dgm:spPr/>
      <dgm:t>
        <a:bodyPr/>
        <a:lstStyle/>
        <a:p>
          <a:r>
            <a:rPr lang="en-US" sz="1800" dirty="0"/>
            <a:t>Determine if </a:t>
          </a:r>
          <a:r>
            <a:rPr lang="en-US" sz="1800" dirty="0" err="1"/>
            <a:t>prereferral</a:t>
          </a:r>
          <a:r>
            <a:rPr lang="en-US" sz="1800" dirty="0"/>
            <a:t> interventions (</a:t>
          </a:r>
          <a:r>
            <a:rPr lang="en-US" sz="1800" dirty="0" err="1"/>
            <a:t>RtI</a:t>
          </a:r>
          <a:r>
            <a:rPr lang="en-US" sz="1800" dirty="0"/>
            <a:t>/MTSS) in areas of weakness have been implemented and documented over time, to include progress monitoring outcomes</a:t>
          </a:r>
        </a:p>
      </dgm:t>
    </dgm:pt>
    <dgm:pt modelId="{E73DAB27-94CD-4889-B2F0-28103BAED8C4}" type="parTrans" cxnId="{F51DBE10-238C-4DE4-95E7-6C851615C2B1}">
      <dgm:prSet/>
      <dgm:spPr/>
      <dgm:t>
        <a:bodyPr/>
        <a:lstStyle/>
        <a:p>
          <a:endParaRPr lang="en-US"/>
        </a:p>
      </dgm:t>
    </dgm:pt>
    <dgm:pt modelId="{8CDB38F9-32E0-4549-92DA-5D0D21D3B110}" type="sibTrans" cxnId="{F51DBE10-238C-4DE4-95E7-6C851615C2B1}">
      <dgm:prSet phldrT="2" phldr="0"/>
      <dgm:spPr/>
      <dgm:t>
        <a:bodyPr/>
        <a:lstStyle/>
        <a:p>
          <a:r>
            <a:rPr lang="en-US"/>
            <a:t>2</a:t>
          </a:r>
        </a:p>
      </dgm:t>
    </dgm:pt>
    <dgm:pt modelId="{799AA30B-6197-432E-B7A2-379BEE50A70D}">
      <dgm:prSet custT="1"/>
      <dgm:spPr/>
      <dgm:t>
        <a:bodyPr/>
        <a:lstStyle/>
        <a:p>
          <a:r>
            <a:rPr lang="en-US" sz="1800" dirty="0"/>
            <a:t>Refer to Special Education. Assess in native language and English and other best practices for bilingual assessment to rule out language difference versus disability. </a:t>
          </a:r>
        </a:p>
      </dgm:t>
    </dgm:pt>
    <dgm:pt modelId="{76313081-0F46-43C6-9C16-B2ECA786D310}" type="parTrans" cxnId="{E3D9D8DC-FB38-4CC4-8C84-77F44DEA3ABB}">
      <dgm:prSet/>
      <dgm:spPr/>
      <dgm:t>
        <a:bodyPr/>
        <a:lstStyle/>
        <a:p>
          <a:endParaRPr lang="en-US"/>
        </a:p>
      </dgm:t>
    </dgm:pt>
    <dgm:pt modelId="{EF4EEC57-CA8D-4358-A511-B9FFCB8B20A4}" type="sibTrans" cxnId="{E3D9D8DC-FB38-4CC4-8C84-77F44DEA3ABB}">
      <dgm:prSet phldrT="3" phldr="0"/>
      <dgm:spPr/>
      <dgm:t>
        <a:bodyPr/>
        <a:lstStyle/>
        <a:p>
          <a:r>
            <a:rPr lang="en-US"/>
            <a:t>3</a:t>
          </a:r>
        </a:p>
      </dgm:t>
    </dgm:pt>
    <dgm:pt modelId="{6959350F-E7A5-41C5-80AD-CA08853115DC}" type="pres">
      <dgm:prSet presAssocID="{58BDF0D9-8FE7-44DD-91F2-94EAEAB1C2AB}" presName="Name0" presStyleCnt="0">
        <dgm:presLayoutVars>
          <dgm:animLvl val="lvl"/>
          <dgm:resizeHandles val="exact"/>
        </dgm:presLayoutVars>
      </dgm:prSet>
      <dgm:spPr/>
    </dgm:pt>
    <dgm:pt modelId="{C32BC973-97D0-4728-A1D6-37229CF9B759}" type="pres">
      <dgm:prSet presAssocID="{171D1006-37E0-4405-971D-AD3C36DC7825}" presName="compositeNode" presStyleCnt="0">
        <dgm:presLayoutVars>
          <dgm:bulletEnabled val="1"/>
        </dgm:presLayoutVars>
      </dgm:prSet>
      <dgm:spPr/>
    </dgm:pt>
    <dgm:pt modelId="{4942CC4C-847F-44C5-B0FB-3542F1CFB968}" type="pres">
      <dgm:prSet presAssocID="{171D1006-37E0-4405-971D-AD3C36DC7825}" presName="bgRect" presStyleLbl="bgAccFollowNode1" presStyleIdx="0" presStyleCnt="3"/>
      <dgm:spPr/>
    </dgm:pt>
    <dgm:pt modelId="{8FFF5E90-C49E-4D91-874D-EFF5E34E2330}" type="pres">
      <dgm:prSet presAssocID="{2ED4D40F-933D-4D7A-BED4-6E9E0F3988E3}" presName="sibTransNodeCircle" presStyleLbl="alignNode1" presStyleIdx="0" presStyleCnt="6">
        <dgm:presLayoutVars>
          <dgm:chMax val="0"/>
          <dgm:bulletEnabled/>
        </dgm:presLayoutVars>
      </dgm:prSet>
      <dgm:spPr/>
    </dgm:pt>
    <dgm:pt modelId="{4A92CF14-B162-47DB-9310-6A48AC0007E6}" type="pres">
      <dgm:prSet presAssocID="{171D1006-37E0-4405-971D-AD3C36DC7825}" presName="bottomLine" presStyleLbl="alignNode1" presStyleIdx="1" presStyleCnt="6">
        <dgm:presLayoutVars/>
      </dgm:prSet>
      <dgm:spPr/>
    </dgm:pt>
    <dgm:pt modelId="{93112815-B163-40CE-8334-CDB9B0C6CCAD}" type="pres">
      <dgm:prSet presAssocID="{171D1006-37E0-4405-971D-AD3C36DC7825}" presName="nodeText" presStyleLbl="bgAccFollowNode1" presStyleIdx="0" presStyleCnt="3">
        <dgm:presLayoutVars>
          <dgm:bulletEnabled val="1"/>
        </dgm:presLayoutVars>
      </dgm:prSet>
      <dgm:spPr/>
    </dgm:pt>
    <dgm:pt modelId="{0D28F770-EB74-477C-80CF-002A084A3E68}" type="pres">
      <dgm:prSet presAssocID="{2ED4D40F-933D-4D7A-BED4-6E9E0F3988E3}" presName="sibTrans" presStyleCnt="0"/>
      <dgm:spPr/>
    </dgm:pt>
    <dgm:pt modelId="{AC993CD0-5FB5-4633-B028-F35EACE77C7B}" type="pres">
      <dgm:prSet presAssocID="{0DE9448B-CC52-4629-87D7-0CA28D05A278}" presName="compositeNode" presStyleCnt="0">
        <dgm:presLayoutVars>
          <dgm:bulletEnabled val="1"/>
        </dgm:presLayoutVars>
      </dgm:prSet>
      <dgm:spPr/>
    </dgm:pt>
    <dgm:pt modelId="{56D381BD-F34E-4DEC-AFC3-1E95FB1150F4}" type="pres">
      <dgm:prSet presAssocID="{0DE9448B-CC52-4629-87D7-0CA28D05A278}" presName="bgRect" presStyleLbl="bgAccFollowNode1" presStyleIdx="1" presStyleCnt="3" custScaleX="110926"/>
      <dgm:spPr/>
    </dgm:pt>
    <dgm:pt modelId="{552B9A97-8293-4F07-AE36-CCE50C5A0EB2}" type="pres">
      <dgm:prSet presAssocID="{8CDB38F9-32E0-4549-92DA-5D0D21D3B110}" presName="sibTransNodeCircle" presStyleLbl="alignNode1" presStyleIdx="2" presStyleCnt="6">
        <dgm:presLayoutVars>
          <dgm:chMax val="0"/>
          <dgm:bulletEnabled/>
        </dgm:presLayoutVars>
      </dgm:prSet>
      <dgm:spPr/>
    </dgm:pt>
    <dgm:pt modelId="{00B999B9-6BCC-45E5-9E48-4EBA5034C75C}" type="pres">
      <dgm:prSet presAssocID="{0DE9448B-CC52-4629-87D7-0CA28D05A278}" presName="bottomLine" presStyleLbl="alignNode1" presStyleIdx="3" presStyleCnt="6">
        <dgm:presLayoutVars/>
      </dgm:prSet>
      <dgm:spPr/>
    </dgm:pt>
    <dgm:pt modelId="{0A4664C8-19A7-4B75-9094-FA4B355C973C}" type="pres">
      <dgm:prSet presAssocID="{0DE9448B-CC52-4629-87D7-0CA28D05A278}" presName="nodeText" presStyleLbl="bgAccFollowNode1" presStyleIdx="1" presStyleCnt="3">
        <dgm:presLayoutVars>
          <dgm:bulletEnabled val="1"/>
        </dgm:presLayoutVars>
      </dgm:prSet>
      <dgm:spPr/>
    </dgm:pt>
    <dgm:pt modelId="{FC8F340A-FA98-4704-BBFB-CC2AF0A60CD3}" type="pres">
      <dgm:prSet presAssocID="{8CDB38F9-32E0-4549-92DA-5D0D21D3B110}" presName="sibTrans" presStyleCnt="0"/>
      <dgm:spPr/>
    </dgm:pt>
    <dgm:pt modelId="{9B2986B1-D46B-4E32-BAB1-31DBC4B1B224}" type="pres">
      <dgm:prSet presAssocID="{799AA30B-6197-432E-B7A2-379BEE50A70D}" presName="compositeNode" presStyleCnt="0">
        <dgm:presLayoutVars>
          <dgm:bulletEnabled val="1"/>
        </dgm:presLayoutVars>
      </dgm:prSet>
      <dgm:spPr/>
    </dgm:pt>
    <dgm:pt modelId="{276C99D0-0608-4F06-A6BE-AA97BAC712FE}" type="pres">
      <dgm:prSet presAssocID="{799AA30B-6197-432E-B7A2-379BEE50A70D}" presName="bgRect" presStyleLbl="bgAccFollowNode1" presStyleIdx="2" presStyleCnt="3" custScaleX="110113"/>
      <dgm:spPr/>
    </dgm:pt>
    <dgm:pt modelId="{2FDBC0CC-2461-41B6-AA90-A0965A3CC30A}" type="pres">
      <dgm:prSet presAssocID="{EF4EEC57-CA8D-4358-A511-B9FFCB8B20A4}" presName="sibTransNodeCircle" presStyleLbl="alignNode1" presStyleIdx="4" presStyleCnt="6" custLinFactNeighborX="-892" custLinFactNeighborY="-891">
        <dgm:presLayoutVars>
          <dgm:chMax val="0"/>
          <dgm:bulletEnabled/>
        </dgm:presLayoutVars>
      </dgm:prSet>
      <dgm:spPr/>
    </dgm:pt>
    <dgm:pt modelId="{B198A3DF-FA43-4302-A84A-B160F941466D}" type="pres">
      <dgm:prSet presAssocID="{799AA30B-6197-432E-B7A2-379BEE50A70D}" presName="bottomLine" presStyleLbl="alignNode1" presStyleIdx="5" presStyleCnt="6">
        <dgm:presLayoutVars/>
      </dgm:prSet>
      <dgm:spPr/>
    </dgm:pt>
    <dgm:pt modelId="{CFCAC8DB-EA8E-4BF0-BBFD-586B8808603A}" type="pres">
      <dgm:prSet presAssocID="{799AA30B-6197-432E-B7A2-379BEE50A70D}" presName="nodeText" presStyleLbl="bgAccFollowNode1" presStyleIdx="2" presStyleCnt="3">
        <dgm:presLayoutVars>
          <dgm:bulletEnabled val="1"/>
        </dgm:presLayoutVars>
      </dgm:prSet>
      <dgm:spPr/>
    </dgm:pt>
  </dgm:ptLst>
  <dgm:cxnLst>
    <dgm:cxn modelId="{0A110403-4143-4846-9510-8EDD94184762}" type="presOf" srcId="{0DE9448B-CC52-4629-87D7-0CA28D05A278}" destId="{0A4664C8-19A7-4B75-9094-FA4B355C973C}" srcOrd="1" destOrd="0" presId="urn:microsoft.com/office/officeart/2016/7/layout/BasicLinearProcessNumbered"/>
    <dgm:cxn modelId="{F51DBE10-238C-4DE4-95E7-6C851615C2B1}" srcId="{58BDF0D9-8FE7-44DD-91F2-94EAEAB1C2AB}" destId="{0DE9448B-CC52-4629-87D7-0CA28D05A278}" srcOrd="1" destOrd="0" parTransId="{E73DAB27-94CD-4889-B2F0-28103BAED8C4}" sibTransId="{8CDB38F9-32E0-4549-92DA-5D0D21D3B110}"/>
    <dgm:cxn modelId="{C4112017-7D04-41ED-9577-95A8967AB63B}" srcId="{58BDF0D9-8FE7-44DD-91F2-94EAEAB1C2AB}" destId="{171D1006-37E0-4405-971D-AD3C36DC7825}" srcOrd="0" destOrd="0" parTransId="{31E09B14-7AE0-49E8-9077-5CA1E512824F}" sibTransId="{2ED4D40F-933D-4D7A-BED4-6E9E0F3988E3}"/>
    <dgm:cxn modelId="{1E693A28-97C6-463D-8314-9146AD583A7B}" type="presOf" srcId="{EF4EEC57-CA8D-4358-A511-B9FFCB8B20A4}" destId="{2FDBC0CC-2461-41B6-AA90-A0965A3CC30A}" srcOrd="0" destOrd="0" presId="urn:microsoft.com/office/officeart/2016/7/layout/BasicLinearProcessNumbered"/>
    <dgm:cxn modelId="{7691724F-C199-4090-ACA0-863A7B6A8FB0}" type="presOf" srcId="{2ED4D40F-933D-4D7A-BED4-6E9E0F3988E3}" destId="{8FFF5E90-C49E-4D91-874D-EFF5E34E2330}" srcOrd="0" destOrd="0" presId="urn:microsoft.com/office/officeart/2016/7/layout/BasicLinearProcessNumbered"/>
    <dgm:cxn modelId="{CC53B454-86A3-40E3-8243-C6639C4AFA79}" type="presOf" srcId="{8CDB38F9-32E0-4549-92DA-5D0D21D3B110}" destId="{552B9A97-8293-4F07-AE36-CCE50C5A0EB2}" srcOrd="0" destOrd="0" presId="urn:microsoft.com/office/officeart/2016/7/layout/BasicLinearProcessNumbered"/>
    <dgm:cxn modelId="{94D7429D-A4CC-4830-B281-08E4C430374C}" type="presOf" srcId="{171D1006-37E0-4405-971D-AD3C36DC7825}" destId="{4942CC4C-847F-44C5-B0FB-3542F1CFB968}" srcOrd="0" destOrd="0" presId="urn:microsoft.com/office/officeart/2016/7/layout/BasicLinearProcessNumbered"/>
    <dgm:cxn modelId="{DBC1B6A0-ADB3-4492-9E86-CB993BB91344}" type="presOf" srcId="{799AA30B-6197-432E-B7A2-379BEE50A70D}" destId="{276C99D0-0608-4F06-A6BE-AA97BAC712FE}" srcOrd="0" destOrd="0" presId="urn:microsoft.com/office/officeart/2016/7/layout/BasicLinearProcessNumbered"/>
    <dgm:cxn modelId="{611247B6-5E4A-495F-98FD-EEE89AE09E42}" type="presOf" srcId="{58BDF0D9-8FE7-44DD-91F2-94EAEAB1C2AB}" destId="{6959350F-E7A5-41C5-80AD-CA08853115DC}" srcOrd="0" destOrd="0" presId="urn:microsoft.com/office/officeart/2016/7/layout/BasicLinearProcessNumbered"/>
    <dgm:cxn modelId="{4933F5D6-879A-4F96-8E68-D30F76B4E685}" type="presOf" srcId="{0DE9448B-CC52-4629-87D7-0CA28D05A278}" destId="{56D381BD-F34E-4DEC-AFC3-1E95FB1150F4}" srcOrd="0" destOrd="0" presId="urn:microsoft.com/office/officeart/2016/7/layout/BasicLinearProcessNumbered"/>
    <dgm:cxn modelId="{A11582DC-3621-4DAC-BA59-489B6F0E5A49}" type="presOf" srcId="{799AA30B-6197-432E-B7A2-379BEE50A70D}" destId="{CFCAC8DB-EA8E-4BF0-BBFD-586B8808603A}" srcOrd="1" destOrd="0" presId="urn:microsoft.com/office/officeart/2016/7/layout/BasicLinearProcessNumbered"/>
    <dgm:cxn modelId="{E3D9D8DC-FB38-4CC4-8C84-77F44DEA3ABB}" srcId="{58BDF0D9-8FE7-44DD-91F2-94EAEAB1C2AB}" destId="{799AA30B-6197-432E-B7A2-379BEE50A70D}" srcOrd="2" destOrd="0" parTransId="{76313081-0F46-43C6-9C16-B2ECA786D310}" sibTransId="{EF4EEC57-CA8D-4358-A511-B9FFCB8B20A4}"/>
    <dgm:cxn modelId="{1A9C00F1-13A6-4679-8BEA-DD9234FFE546}" type="presOf" srcId="{171D1006-37E0-4405-971D-AD3C36DC7825}" destId="{93112815-B163-40CE-8334-CDB9B0C6CCAD}" srcOrd="1" destOrd="0" presId="urn:microsoft.com/office/officeart/2016/7/layout/BasicLinearProcessNumbered"/>
    <dgm:cxn modelId="{37E88D80-EEFE-461D-80D8-74B28F193E5D}" type="presParOf" srcId="{6959350F-E7A5-41C5-80AD-CA08853115DC}" destId="{C32BC973-97D0-4728-A1D6-37229CF9B759}" srcOrd="0" destOrd="0" presId="urn:microsoft.com/office/officeart/2016/7/layout/BasicLinearProcessNumbered"/>
    <dgm:cxn modelId="{82EAD854-23EE-4023-946A-16B46D81D300}" type="presParOf" srcId="{C32BC973-97D0-4728-A1D6-37229CF9B759}" destId="{4942CC4C-847F-44C5-B0FB-3542F1CFB968}" srcOrd="0" destOrd="0" presId="urn:microsoft.com/office/officeart/2016/7/layout/BasicLinearProcessNumbered"/>
    <dgm:cxn modelId="{54479020-A6D4-4941-AA13-0C155820205A}" type="presParOf" srcId="{C32BC973-97D0-4728-A1D6-37229CF9B759}" destId="{8FFF5E90-C49E-4D91-874D-EFF5E34E2330}" srcOrd="1" destOrd="0" presId="urn:microsoft.com/office/officeart/2016/7/layout/BasicLinearProcessNumbered"/>
    <dgm:cxn modelId="{D678F149-A136-483C-8165-97A9169E6CD2}" type="presParOf" srcId="{C32BC973-97D0-4728-A1D6-37229CF9B759}" destId="{4A92CF14-B162-47DB-9310-6A48AC0007E6}" srcOrd="2" destOrd="0" presId="urn:microsoft.com/office/officeart/2016/7/layout/BasicLinearProcessNumbered"/>
    <dgm:cxn modelId="{8D9AD5FC-7B16-4DB5-9D97-AED9C1459EC5}" type="presParOf" srcId="{C32BC973-97D0-4728-A1D6-37229CF9B759}" destId="{93112815-B163-40CE-8334-CDB9B0C6CCAD}" srcOrd="3" destOrd="0" presId="urn:microsoft.com/office/officeart/2016/7/layout/BasicLinearProcessNumbered"/>
    <dgm:cxn modelId="{D97E1A08-56BF-4891-A28B-D17D0A671402}" type="presParOf" srcId="{6959350F-E7A5-41C5-80AD-CA08853115DC}" destId="{0D28F770-EB74-477C-80CF-002A084A3E68}" srcOrd="1" destOrd="0" presId="urn:microsoft.com/office/officeart/2016/7/layout/BasicLinearProcessNumbered"/>
    <dgm:cxn modelId="{7349A15A-B402-4BCA-B459-15B0D60A3402}" type="presParOf" srcId="{6959350F-E7A5-41C5-80AD-CA08853115DC}" destId="{AC993CD0-5FB5-4633-B028-F35EACE77C7B}" srcOrd="2" destOrd="0" presId="urn:microsoft.com/office/officeart/2016/7/layout/BasicLinearProcessNumbered"/>
    <dgm:cxn modelId="{EBCCC5C4-30EF-4343-9DEC-33EDB276974D}" type="presParOf" srcId="{AC993CD0-5FB5-4633-B028-F35EACE77C7B}" destId="{56D381BD-F34E-4DEC-AFC3-1E95FB1150F4}" srcOrd="0" destOrd="0" presId="urn:microsoft.com/office/officeart/2016/7/layout/BasicLinearProcessNumbered"/>
    <dgm:cxn modelId="{36DC26D8-360E-4268-B14D-1EECA58A9AA4}" type="presParOf" srcId="{AC993CD0-5FB5-4633-B028-F35EACE77C7B}" destId="{552B9A97-8293-4F07-AE36-CCE50C5A0EB2}" srcOrd="1" destOrd="0" presId="urn:microsoft.com/office/officeart/2016/7/layout/BasicLinearProcessNumbered"/>
    <dgm:cxn modelId="{00FA62CC-9179-429B-9F7B-A0FA8E3FD238}" type="presParOf" srcId="{AC993CD0-5FB5-4633-B028-F35EACE77C7B}" destId="{00B999B9-6BCC-45E5-9E48-4EBA5034C75C}" srcOrd="2" destOrd="0" presId="urn:microsoft.com/office/officeart/2016/7/layout/BasicLinearProcessNumbered"/>
    <dgm:cxn modelId="{DC9B7B0E-4A9A-456D-B848-26D40D941EE0}" type="presParOf" srcId="{AC993CD0-5FB5-4633-B028-F35EACE77C7B}" destId="{0A4664C8-19A7-4B75-9094-FA4B355C973C}" srcOrd="3" destOrd="0" presId="urn:microsoft.com/office/officeart/2016/7/layout/BasicLinearProcessNumbered"/>
    <dgm:cxn modelId="{06A14AF4-8A3B-4C50-AB27-EFE237BD935C}" type="presParOf" srcId="{6959350F-E7A5-41C5-80AD-CA08853115DC}" destId="{FC8F340A-FA98-4704-BBFB-CC2AF0A60CD3}" srcOrd="3" destOrd="0" presId="urn:microsoft.com/office/officeart/2016/7/layout/BasicLinearProcessNumbered"/>
    <dgm:cxn modelId="{5C36F912-E8A9-4660-9336-671EF0130CB2}" type="presParOf" srcId="{6959350F-E7A5-41C5-80AD-CA08853115DC}" destId="{9B2986B1-D46B-4E32-BAB1-31DBC4B1B224}" srcOrd="4" destOrd="0" presId="urn:microsoft.com/office/officeart/2016/7/layout/BasicLinearProcessNumbered"/>
    <dgm:cxn modelId="{2F1C4FCC-262F-4360-A2A4-F3C58C257F5B}" type="presParOf" srcId="{9B2986B1-D46B-4E32-BAB1-31DBC4B1B224}" destId="{276C99D0-0608-4F06-A6BE-AA97BAC712FE}" srcOrd="0" destOrd="0" presId="urn:microsoft.com/office/officeart/2016/7/layout/BasicLinearProcessNumbered"/>
    <dgm:cxn modelId="{D22E03BC-A77A-4A74-8FC0-FEABFB0A77BE}" type="presParOf" srcId="{9B2986B1-D46B-4E32-BAB1-31DBC4B1B224}" destId="{2FDBC0CC-2461-41B6-AA90-A0965A3CC30A}" srcOrd="1" destOrd="0" presId="urn:microsoft.com/office/officeart/2016/7/layout/BasicLinearProcessNumbered"/>
    <dgm:cxn modelId="{F66EF22A-7422-4DB3-820E-019195877B71}" type="presParOf" srcId="{9B2986B1-D46B-4E32-BAB1-31DBC4B1B224}" destId="{B198A3DF-FA43-4302-A84A-B160F941466D}" srcOrd="2" destOrd="0" presId="urn:microsoft.com/office/officeart/2016/7/layout/BasicLinearProcessNumbered"/>
    <dgm:cxn modelId="{3C9E4A34-F430-4DD5-B564-5D9A6E78673A}" type="presParOf" srcId="{9B2986B1-D46B-4E32-BAB1-31DBC4B1B224}" destId="{CFCAC8DB-EA8E-4BF0-BBFD-586B8808603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3932A1-35FE-48FD-AB36-53C738971953}"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9FD04C9-21E1-4ACC-92A7-AA976AD720FE}">
      <dgm:prSet/>
      <dgm:spPr/>
      <dgm:t>
        <a:bodyPr/>
        <a:lstStyle/>
        <a:p>
          <a:r>
            <a:rPr lang="en-US" b="1"/>
            <a:t>EC 56303.</a:t>
          </a:r>
          <a:r>
            <a:rPr lang="en-US"/>
            <a:t> A pupil shall be referred for special educational instruction and services only </a:t>
          </a:r>
          <a:r>
            <a:rPr lang="en-US" b="1" u="sng"/>
            <a:t>after the resources of the regular education program have been considered and, where appropriate, utilized.</a:t>
          </a:r>
          <a:endParaRPr lang="en-US"/>
        </a:p>
      </dgm:t>
    </dgm:pt>
    <dgm:pt modelId="{D952385F-65E1-4CEE-8C44-A52FB0983817}" type="parTrans" cxnId="{C6E72788-18A8-43CA-9583-139C68401C39}">
      <dgm:prSet/>
      <dgm:spPr/>
      <dgm:t>
        <a:bodyPr/>
        <a:lstStyle/>
        <a:p>
          <a:endParaRPr lang="en-US"/>
        </a:p>
      </dgm:t>
    </dgm:pt>
    <dgm:pt modelId="{0BCEF6CD-F77C-49BF-8D47-FA17ABDA19DA}" type="sibTrans" cxnId="{C6E72788-18A8-43CA-9583-139C68401C39}">
      <dgm:prSet/>
      <dgm:spPr/>
      <dgm:t>
        <a:bodyPr/>
        <a:lstStyle/>
        <a:p>
          <a:endParaRPr lang="en-US"/>
        </a:p>
      </dgm:t>
    </dgm:pt>
    <dgm:pt modelId="{32765F05-47F6-4A46-BE61-5B9B1DCD312C}">
      <dgm:prSet/>
      <dgm:spPr/>
      <dgm:t>
        <a:bodyPr/>
        <a:lstStyle/>
        <a:p>
          <a:r>
            <a:rPr lang="en-US" b="1" dirty="0"/>
            <a:t>5 CCR 3030 </a:t>
          </a:r>
          <a:r>
            <a:rPr lang="en-US" dirty="0"/>
            <a:t>….(i) Data that demonstrate that prior to, or as a part of, the referral process, the pupil was provided </a:t>
          </a:r>
          <a:r>
            <a:rPr lang="en-US" b="1" u="sng" dirty="0"/>
            <a:t>appropriate instruction in regular education settings,</a:t>
          </a:r>
          <a:r>
            <a:rPr lang="en-US" dirty="0"/>
            <a:t> delivered </a:t>
          </a:r>
          <a:r>
            <a:rPr lang="en-US" b="1" u="sng" dirty="0"/>
            <a:t>by qualified personnel;</a:t>
          </a:r>
          <a:r>
            <a:rPr lang="en-US" dirty="0"/>
            <a:t> </a:t>
          </a:r>
        </a:p>
      </dgm:t>
    </dgm:pt>
    <dgm:pt modelId="{D05674A0-C2D3-4CDD-B3BC-FAA3025DDB40}" type="parTrans" cxnId="{5A2964BB-042E-4BD1-A09C-A5EC62F3A13E}">
      <dgm:prSet/>
      <dgm:spPr/>
      <dgm:t>
        <a:bodyPr/>
        <a:lstStyle/>
        <a:p>
          <a:endParaRPr lang="en-US"/>
        </a:p>
      </dgm:t>
    </dgm:pt>
    <dgm:pt modelId="{3C2598B8-0DB8-4F7B-BC3F-086956E498A7}" type="sibTrans" cxnId="{5A2964BB-042E-4BD1-A09C-A5EC62F3A13E}">
      <dgm:prSet/>
      <dgm:spPr/>
      <dgm:t>
        <a:bodyPr/>
        <a:lstStyle/>
        <a:p>
          <a:endParaRPr lang="en-US"/>
        </a:p>
      </dgm:t>
    </dgm:pt>
    <dgm:pt modelId="{2C758AB8-E6D2-441E-88DE-716D05F7AAEE}" type="pres">
      <dgm:prSet presAssocID="{EE3932A1-35FE-48FD-AB36-53C738971953}" presName="hierChild1" presStyleCnt="0">
        <dgm:presLayoutVars>
          <dgm:chPref val="1"/>
          <dgm:dir/>
          <dgm:animOne val="branch"/>
          <dgm:animLvl val="lvl"/>
          <dgm:resizeHandles/>
        </dgm:presLayoutVars>
      </dgm:prSet>
      <dgm:spPr/>
    </dgm:pt>
    <dgm:pt modelId="{59FEDCD4-12F3-47AA-BA84-DC40C01D7EBB}" type="pres">
      <dgm:prSet presAssocID="{F9FD04C9-21E1-4ACC-92A7-AA976AD720FE}" presName="hierRoot1" presStyleCnt="0"/>
      <dgm:spPr/>
    </dgm:pt>
    <dgm:pt modelId="{50DFA330-4712-4656-B59B-F28CB61ED9BF}" type="pres">
      <dgm:prSet presAssocID="{F9FD04C9-21E1-4ACC-92A7-AA976AD720FE}" presName="composite" presStyleCnt="0"/>
      <dgm:spPr/>
    </dgm:pt>
    <dgm:pt modelId="{DFC9F173-7EE9-4CCE-ACB2-6DFA77CB2971}" type="pres">
      <dgm:prSet presAssocID="{F9FD04C9-21E1-4ACC-92A7-AA976AD720FE}" presName="background" presStyleLbl="node0" presStyleIdx="0" presStyleCnt="2"/>
      <dgm:spPr/>
    </dgm:pt>
    <dgm:pt modelId="{E111449F-A35F-435F-8B6A-043B06AEA14D}" type="pres">
      <dgm:prSet presAssocID="{F9FD04C9-21E1-4ACC-92A7-AA976AD720FE}" presName="text" presStyleLbl="fgAcc0" presStyleIdx="0" presStyleCnt="2">
        <dgm:presLayoutVars>
          <dgm:chPref val="3"/>
        </dgm:presLayoutVars>
      </dgm:prSet>
      <dgm:spPr/>
    </dgm:pt>
    <dgm:pt modelId="{A165E994-62F5-43BD-83DE-14E85B01CC65}" type="pres">
      <dgm:prSet presAssocID="{F9FD04C9-21E1-4ACC-92A7-AA976AD720FE}" presName="hierChild2" presStyleCnt="0"/>
      <dgm:spPr/>
    </dgm:pt>
    <dgm:pt modelId="{B8049B8A-2AE9-47C5-AF0D-B9CFBBD1C15B}" type="pres">
      <dgm:prSet presAssocID="{32765F05-47F6-4A46-BE61-5B9B1DCD312C}" presName="hierRoot1" presStyleCnt="0"/>
      <dgm:spPr/>
    </dgm:pt>
    <dgm:pt modelId="{30072D24-6EA8-4200-ACE9-534C335639BE}" type="pres">
      <dgm:prSet presAssocID="{32765F05-47F6-4A46-BE61-5B9B1DCD312C}" presName="composite" presStyleCnt="0"/>
      <dgm:spPr/>
    </dgm:pt>
    <dgm:pt modelId="{E04BDF83-B0DF-404B-AD0A-9D461A218C39}" type="pres">
      <dgm:prSet presAssocID="{32765F05-47F6-4A46-BE61-5B9B1DCD312C}" presName="background" presStyleLbl="node0" presStyleIdx="1" presStyleCnt="2"/>
      <dgm:spPr/>
    </dgm:pt>
    <dgm:pt modelId="{AD10EF5B-C2E9-47E6-8BAB-3CEF1DA5D6F4}" type="pres">
      <dgm:prSet presAssocID="{32765F05-47F6-4A46-BE61-5B9B1DCD312C}" presName="text" presStyleLbl="fgAcc0" presStyleIdx="1" presStyleCnt="2">
        <dgm:presLayoutVars>
          <dgm:chPref val="3"/>
        </dgm:presLayoutVars>
      </dgm:prSet>
      <dgm:spPr/>
    </dgm:pt>
    <dgm:pt modelId="{BE334003-5A3E-4CE2-AB87-C8A801DA5D76}" type="pres">
      <dgm:prSet presAssocID="{32765F05-47F6-4A46-BE61-5B9B1DCD312C}" presName="hierChild2" presStyleCnt="0"/>
      <dgm:spPr/>
    </dgm:pt>
  </dgm:ptLst>
  <dgm:cxnLst>
    <dgm:cxn modelId="{EF956B5C-C60A-455A-9E3D-7C1A0D041872}" type="presOf" srcId="{F9FD04C9-21E1-4ACC-92A7-AA976AD720FE}" destId="{E111449F-A35F-435F-8B6A-043B06AEA14D}" srcOrd="0" destOrd="0" presId="urn:microsoft.com/office/officeart/2005/8/layout/hierarchy1"/>
    <dgm:cxn modelId="{37FB2745-186A-4308-A6D0-7DAAE4E6D790}" type="presOf" srcId="{EE3932A1-35FE-48FD-AB36-53C738971953}" destId="{2C758AB8-E6D2-441E-88DE-716D05F7AAEE}" srcOrd="0" destOrd="0" presId="urn:microsoft.com/office/officeart/2005/8/layout/hierarchy1"/>
    <dgm:cxn modelId="{C6E72788-18A8-43CA-9583-139C68401C39}" srcId="{EE3932A1-35FE-48FD-AB36-53C738971953}" destId="{F9FD04C9-21E1-4ACC-92A7-AA976AD720FE}" srcOrd="0" destOrd="0" parTransId="{D952385F-65E1-4CEE-8C44-A52FB0983817}" sibTransId="{0BCEF6CD-F77C-49BF-8D47-FA17ABDA19DA}"/>
    <dgm:cxn modelId="{285082B6-B31C-48FE-8855-2B7C95FF732A}" type="presOf" srcId="{32765F05-47F6-4A46-BE61-5B9B1DCD312C}" destId="{AD10EF5B-C2E9-47E6-8BAB-3CEF1DA5D6F4}" srcOrd="0" destOrd="0" presId="urn:microsoft.com/office/officeart/2005/8/layout/hierarchy1"/>
    <dgm:cxn modelId="{5A2964BB-042E-4BD1-A09C-A5EC62F3A13E}" srcId="{EE3932A1-35FE-48FD-AB36-53C738971953}" destId="{32765F05-47F6-4A46-BE61-5B9B1DCD312C}" srcOrd="1" destOrd="0" parTransId="{D05674A0-C2D3-4CDD-B3BC-FAA3025DDB40}" sibTransId="{3C2598B8-0DB8-4F7B-BC3F-086956E498A7}"/>
    <dgm:cxn modelId="{4BAF02C6-926A-4AE5-A925-DEFDBBACFF0D}" type="presParOf" srcId="{2C758AB8-E6D2-441E-88DE-716D05F7AAEE}" destId="{59FEDCD4-12F3-47AA-BA84-DC40C01D7EBB}" srcOrd="0" destOrd="0" presId="urn:microsoft.com/office/officeart/2005/8/layout/hierarchy1"/>
    <dgm:cxn modelId="{836E727F-BDCD-4542-9B10-2FEE95FBCF83}" type="presParOf" srcId="{59FEDCD4-12F3-47AA-BA84-DC40C01D7EBB}" destId="{50DFA330-4712-4656-B59B-F28CB61ED9BF}" srcOrd="0" destOrd="0" presId="urn:microsoft.com/office/officeart/2005/8/layout/hierarchy1"/>
    <dgm:cxn modelId="{B93D5248-1A73-4993-A905-8317BCB943FD}" type="presParOf" srcId="{50DFA330-4712-4656-B59B-F28CB61ED9BF}" destId="{DFC9F173-7EE9-4CCE-ACB2-6DFA77CB2971}" srcOrd="0" destOrd="0" presId="urn:microsoft.com/office/officeart/2005/8/layout/hierarchy1"/>
    <dgm:cxn modelId="{B7E877B1-8E26-4A20-A016-E9710D6C2D74}" type="presParOf" srcId="{50DFA330-4712-4656-B59B-F28CB61ED9BF}" destId="{E111449F-A35F-435F-8B6A-043B06AEA14D}" srcOrd="1" destOrd="0" presId="urn:microsoft.com/office/officeart/2005/8/layout/hierarchy1"/>
    <dgm:cxn modelId="{F03F0344-76D7-4578-ADCF-9FA90B18E98A}" type="presParOf" srcId="{59FEDCD4-12F3-47AA-BA84-DC40C01D7EBB}" destId="{A165E994-62F5-43BD-83DE-14E85B01CC65}" srcOrd="1" destOrd="0" presId="urn:microsoft.com/office/officeart/2005/8/layout/hierarchy1"/>
    <dgm:cxn modelId="{8EC82F68-CBA6-4138-85B2-B70AA3C528FF}" type="presParOf" srcId="{2C758AB8-E6D2-441E-88DE-716D05F7AAEE}" destId="{B8049B8A-2AE9-47C5-AF0D-B9CFBBD1C15B}" srcOrd="1" destOrd="0" presId="urn:microsoft.com/office/officeart/2005/8/layout/hierarchy1"/>
    <dgm:cxn modelId="{7FABD9BF-7282-4E99-903D-D56FEE950611}" type="presParOf" srcId="{B8049B8A-2AE9-47C5-AF0D-B9CFBBD1C15B}" destId="{30072D24-6EA8-4200-ACE9-534C335639BE}" srcOrd="0" destOrd="0" presId="urn:microsoft.com/office/officeart/2005/8/layout/hierarchy1"/>
    <dgm:cxn modelId="{BDCB36E7-7383-403E-B388-204567EBA2CA}" type="presParOf" srcId="{30072D24-6EA8-4200-ACE9-534C335639BE}" destId="{E04BDF83-B0DF-404B-AD0A-9D461A218C39}" srcOrd="0" destOrd="0" presId="urn:microsoft.com/office/officeart/2005/8/layout/hierarchy1"/>
    <dgm:cxn modelId="{AA57DA73-5A6E-48D6-B00E-7349ADC45644}" type="presParOf" srcId="{30072D24-6EA8-4200-ACE9-534C335639BE}" destId="{AD10EF5B-C2E9-47E6-8BAB-3CEF1DA5D6F4}" srcOrd="1" destOrd="0" presId="urn:microsoft.com/office/officeart/2005/8/layout/hierarchy1"/>
    <dgm:cxn modelId="{DC36C353-E339-450B-8BF0-F8279713F700}" type="presParOf" srcId="{B8049B8A-2AE9-47C5-AF0D-B9CFBBD1C15B}" destId="{BE334003-5A3E-4CE2-AB87-C8A801DA5D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0E2544-B14E-442F-B912-0BF48FDEEC98}"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C243B1F6-1C07-49DC-AC51-96068539AF09}">
      <dgm:prSet/>
      <dgm:spPr/>
      <dgm:t>
        <a:bodyPr/>
        <a:lstStyle/>
        <a:p>
          <a:r>
            <a:rPr lang="en-US" b="1" baseline="0" dirty="0"/>
            <a:t>Integrated ELD</a:t>
          </a:r>
          <a:endParaRPr lang="en-US" dirty="0"/>
        </a:p>
      </dgm:t>
    </dgm:pt>
    <dgm:pt modelId="{39385793-C6D2-494B-A23A-4892E773B48E}" type="parTrans" cxnId="{46A220F6-8570-4306-9CDD-47587EA1A101}">
      <dgm:prSet/>
      <dgm:spPr/>
      <dgm:t>
        <a:bodyPr/>
        <a:lstStyle/>
        <a:p>
          <a:endParaRPr lang="en-US"/>
        </a:p>
      </dgm:t>
    </dgm:pt>
    <dgm:pt modelId="{0796164F-EA86-44F0-B5F2-719CECDAD98F}" type="sibTrans" cxnId="{46A220F6-8570-4306-9CDD-47587EA1A101}">
      <dgm:prSet/>
      <dgm:spPr/>
      <dgm:t>
        <a:bodyPr/>
        <a:lstStyle/>
        <a:p>
          <a:endParaRPr lang="en-US"/>
        </a:p>
      </dgm:t>
    </dgm:pt>
    <dgm:pt modelId="{90D50D11-73A4-4751-8A79-C3CD47BC68DE}">
      <dgm:prSet custT="1"/>
      <dgm:spPr/>
      <dgm:t>
        <a:bodyPr/>
        <a:lstStyle/>
        <a:p>
          <a:r>
            <a:rPr lang="en-US" sz="2400" baseline="0" dirty="0"/>
            <a:t>Provide meaningful access to ALL grade-level CCSS academic content through research-based strategies and techniques (SDAIE) used in tandem with ELD Standards</a:t>
          </a:r>
          <a:endParaRPr lang="en-US" sz="2400" dirty="0"/>
        </a:p>
      </dgm:t>
    </dgm:pt>
    <dgm:pt modelId="{50F181CE-1D30-46C1-8061-3E9FBC58A92D}" type="parTrans" cxnId="{3EAD03A6-80F4-4D26-9D23-ECDA5D3FFEA2}">
      <dgm:prSet/>
      <dgm:spPr/>
      <dgm:t>
        <a:bodyPr/>
        <a:lstStyle/>
        <a:p>
          <a:endParaRPr lang="en-US"/>
        </a:p>
      </dgm:t>
    </dgm:pt>
    <dgm:pt modelId="{54FC98DF-07C9-41A9-8C65-3A4BC35B39CD}" type="sibTrans" cxnId="{3EAD03A6-80F4-4D26-9D23-ECDA5D3FFEA2}">
      <dgm:prSet/>
      <dgm:spPr/>
      <dgm:t>
        <a:bodyPr/>
        <a:lstStyle/>
        <a:p>
          <a:endParaRPr lang="en-US"/>
        </a:p>
      </dgm:t>
    </dgm:pt>
    <dgm:pt modelId="{C162E32A-8CF1-43EC-A597-F63E2E29BEFF}">
      <dgm:prSet custT="1"/>
      <dgm:spPr/>
      <dgm:t>
        <a:bodyPr/>
        <a:lstStyle/>
        <a:p>
          <a:r>
            <a:rPr lang="en-US" sz="2000" baseline="0" dirty="0"/>
            <a:t>Main Focus:</a:t>
          </a:r>
          <a:endParaRPr lang="en-US" sz="2000" dirty="0"/>
        </a:p>
        <a:p>
          <a:r>
            <a:rPr lang="en-US" sz="2000" u="sng" baseline="0" dirty="0"/>
            <a:t>Accessing &amp; mastering</a:t>
          </a:r>
          <a:r>
            <a:rPr lang="en-US" sz="2000" baseline="0" dirty="0"/>
            <a:t> content standards across </a:t>
          </a:r>
          <a:r>
            <a:rPr lang="en-US" sz="2000" u="sng" baseline="0" dirty="0"/>
            <a:t>all</a:t>
          </a:r>
          <a:r>
            <a:rPr lang="en-US" sz="2000" baseline="0" dirty="0"/>
            <a:t> disciplines while using ELD standards to amplifying/highlight the key language knowledge and skills needed for ELs to succeed</a:t>
          </a:r>
          <a:endParaRPr lang="en-US" sz="2000" dirty="0"/>
        </a:p>
      </dgm:t>
    </dgm:pt>
    <dgm:pt modelId="{D967C1AA-93CA-45CA-9C58-4D0CD9F341ED}" type="parTrans" cxnId="{3BEB0F47-01E1-4846-99D3-52CC2B5B7CEF}">
      <dgm:prSet/>
      <dgm:spPr/>
      <dgm:t>
        <a:bodyPr/>
        <a:lstStyle/>
        <a:p>
          <a:endParaRPr lang="en-US"/>
        </a:p>
      </dgm:t>
    </dgm:pt>
    <dgm:pt modelId="{FA76B09C-5064-4392-BC7A-5D86D4A1508A}" type="sibTrans" cxnId="{3BEB0F47-01E1-4846-99D3-52CC2B5B7CEF}">
      <dgm:prSet/>
      <dgm:spPr/>
      <dgm:t>
        <a:bodyPr/>
        <a:lstStyle/>
        <a:p>
          <a:endParaRPr lang="en-US"/>
        </a:p>
      </dgm:t>
    </dgm:pt>
    <dgm:pt modelId="{A0761AAF-1821-43F7-9AA3-187900F7A544}" type="pres">
      <dgm:prSet presAssocID="{2D0E2544-B14E-442F-B912-0BF48FDEEC98}" presName="outerComposite" presStyleCnt="0">
        <dgm:presLayoutVars>
          <dgm:chMax val="5"/>
          <dgm:dir/>
          <dgm:resizeHandles val="exact"/>
        </dgm:presLayoutVars>
      </dgm:prSet>
      <dgm:spPr/>
    </dgm:pt>
    <dgm:pt modelId="{392CF9B7-7FA1-4402-82CB-DA72C020FEB6}" type="pres">
      <dgm:prSet presAssocID="{2D0E2544-B14E-442F-B912-0BF48FDEEC98}" presName="dummyMaxCanvas" presStyleCnt="0">
        <dgm:presLayoutVars/>
      </dgm:prSet>
      <dgm:spPr/>
    </dgm:pt>
    <dgm:pt modelId="{F7EAD7AD-5DF0-475C-912B-625D8D8D31AE}" type="pres">
      <dgm:prSet presAssocID="{2D0E2544-B14E-442F-B912-0BF48FDEEC98}" presName="ThreeNodes_1" presStyleLbl="node1" presStyleIdx="0" presStyleCnt="3">
        <dgm:presLayoutVars>
          <dgm:bulletEnabled val="1"/>
        </dgm:presLayoutVars>
      </dgm:prSet>
      <dgm:spPr/>
    </dgm:pt>
    <dgm:pt modelId="{BAB3EB49-A08A-49CB-864E-25C5D236577C}" type="pres">
      <dgm:prSet presAssocID="{2D0E2544-B14E-442F-B912-0BF48FDEEC98}" presName="ThreeNodes_2" presStyleLbl="node1" presStyleIdx="1" presStyleCnt="3">
        <dgm:presLayoutVars>
          <dgm:bulletEnabled val="1"/>
        </dgm:presLayoutVars>
      </dgm:prSet>
      <dgm:spPr/>
    </dgm:pt>
    <dgm:pt modelId="{0F27778E-23A5-4550-8283-3AA011BF88A8}" type="pres">
      <dgm:prSet presAssocID="{2D0E2544-B14E-442F-B912-0BF48FDEEC98}" presName="ThreeNodes_3" presStyleLbl="node1" presStyleIdx="2" presStyleCnt="3">
        <dgm:presLayoutVars>
          <dgm:bulletEnabled val="1"/>
        </dgm:presLayoutVars>
      </dgm:prSet>
      <dgm:spPr/>
    </dgm:pt>
    <dgm:pt modelId="{C8A83E5E-881A-49CE-B86D-B07FD2E9845C}" type="pres">
      <dgm:prSet presAssocID="{2D0E2544-B14E-442F-B912-0BF48FDEEC98}" presName="ThreeConn_1-2" presStyleLbl="fgAccFollowNode1" presStyleIdx="0" presStyleCnt="2">
        <dgm:presLayoutVars>
          <dgm:bulletEnabled val="1"/>
        </dgm:presLayoutVars>
      </dgm:prSet>
      <dgm:spPr/>
    </dgm:pt>
    <dgm:pt modelId="{369C4990-23FF-4CC9-947B-9C2E36CA85A3}" type="pres">
      <dgm:prSet presAssocID="{2D0E2544-B14E-442F-B912-0BF48FDEEC98}" presName="ThreeConn_2-3" presStyleLbl="fgAccFollowNode1" presStyleIdx="1" presStyleCnt="2">
        <dgm:presLayoutVars>
          <dgm:bulletEnabled val="1"/>
        </dgm:presLayoutVars>
      </dgm:prSet>
      <dgm:spPr/>
    </dgm:pt>
    <dgm:pt modelId="{0583293E-8578-4988-910F-BC23DFBB98E6}" type="pres">
      <dgm:prSet presAssocID="{2D0E2544-B14E-442F-B912-0BF48FDEEC98}" presName="ThreeNodes_1_text" presStyleLbl="node1" presStyleIdx="2" presStyleCnt="3">
        <dgm:presLayoutVars>
          <dgm:bulletEnabled val="1"/>
        </dgm:presLayoutVars>
      </dgm:prSet>
      <dgm:spPr/>
    </dgm:pt>
    <dgm:pt modelId="{6AB97789-A2F7-48E3-806A-4372439BAD98}" type="pres">
      <dgm:prSet presAssocID="{2D0E2544-B14E-442F-B912-0BF48FDEEC98}" presName="ThreeNodes_2_text" presStyleLbl="node1" presStyleIdx="2" presStyleCnt="3">
        <dgm:presLayoutVars>
          <dgm:bulletEnabled val="1"/>
        </dgm:presLayoutVars>
      </dgm:prSet>
      <dgm:spPr/>
    </dgm:pt>
    <dgm:pt modelId="{F5E46882-AACD-4E8B-B708-AC0F6497E956}" type="pres">
      <dgm:prSet presAssocID="{2D0E2544-B14E-442F-B912-0BF48FDEEC98}" presName="ThreeNodes_3_text" presStyleLbl="node1" presStyleIdx="2" presStyleCnt="3">
        <dgm:presLayoutVars>
          <dgm:bulletEnabled val="1"/>
        </dgm:presLayoutVars>
      </dgm:prSet>
      <dgm:spPr/>
    </dgm:pt>
  </dgm:ptLst>
  <dgm:cxnLst>
    <dgm:cxn modelId="{AC060932-67FE-40E2-A1E7-E5430BFC983C}" type="presOf" srcId="{54FC98DF-07C9-41A9-8C65-3A4BC35B39CD}" destId="{369C4990-23FF-4CC9-947B-9C2E36CA85A3}" srcOrd="0" destOrd="0" presId="urn:microsoft.com/office/officeart/2005/8/layout/vProcess5"/>
    <dgm:cxn modelId="{B609F846-7892-4375-B43D-F571ACE79717}" type="presOf" srcId="{C162E32A-8CF1-43EC-A597-F63E2E29BEFF}" destId="{F5E46882-AACD-4E8B-B708-AC0F6497E956}" srcOrd="1" destOrd="0" presId="urn:microsoft.com/office/officeart/2005/8/layout/vProcess5"/>
    <dgm:cxn modelId="{3BEB0F47-01E1-4846-99D3-52CC2B5B7CEF}" srcId="{2D0E2544-B14E-442F-B912-0BF48FDEEC98}" destId="{C162E32A-8CF1-43EC-A597-F63E2E29BEFF}" srcOrd="2" destOrd="0" parTransId="{D967C1AA-93CA-45CA-9C58-4D0CD9F341ED}" sibTransId="{FA76B09C-5064-4392-BC7A-5D86D4A1508A}"/>
    <dgm:cxn modelId="{E0AE5347-DE6D-4738-B31A-94B36602590C}" type="presOf" srcId="{2D0E2544-B14E-442F-B912-0BF48FDEEC98}" destId="{A0761AAF-1821-43F7-9AA3-187900F7A544}" srcOrd="0" destOrd="0" presId="urn:microsoft.com/office/officeart/2005/8/layout/vProcess5"/>
    <dgm:cxn modelId="{9BF4264C-C428-41B0-B903-F7546CA31183}" type="presOf" srcId="{C162E32A-8CF1-43EC-A597-F63E2E29BEFF}" destId="{0F27778E-23A5-4550-8283-3AA011BF88A8}" srcOrd="0" destOrd="0" presId="urn:microsoft.com/office/officeart/2005/8/layout/vProcess5"/>
    <dgm:cxn modelId="{0CC2F24D-490F-4DF5-9D07-D74B20186FA2}" type="presOf" srcId="{C243B1F6-1C07-49DC-AC51-96068539AF09}" destId="{F7EAD7AD-5DF0-475C-912B-625D8D8D31AE}" srcOrd="0" destOrd="0" presId="urn:microsoft.com/office/officeart/2005/8/layout/vProcess5"/>
    <dgm:cxn modelId="{EB4DBC53-6690-48CA-AD85-FDE3D5A50636}" type="presOf" srcId="{0796164F-EA86-44F0-B5F2-719CECDAD98F}" destId="{C8A83E5E-881A-49CE-B86D-B07FD2E9845C}" srcOrd="0" destOrd="0" presId="urn:microsoft.com/office/officeart/2005/8/layout/vProcess5"/>
    <dgm:cxn modelId="{5B5C2258-4429-45C2-9EBD-1E1FA78A5E7A}" type="presOf" srcId="{90D50D11-73A4-4751-8A79-C3CD47BC68DE}" destId="{6AB97789-A2F7-48E3-806A-4372439BAD98}" srcOrd="1" destOrd="0" presId="urn:microsoft.com/office/officeart/2005/8/layout/vProcess5"/>
    <dgm:cxn modelId="{3EAD03A6-80F4-4D26-9D23-ECDA5D3FFEA2}" srcId="{2D0E2544-B14E-442F-B912-0BF48FDEEC98}" destId="{90D50D11-73A4-4751-8A79-C3CD47BC68DE}" srcOrd="1" destOrd="0" parTransId="{50F181CE-1D30-46C1-8061-3E9FBC58A92D}" sibTransId="{54FC98DF-07C9-41A9-8C65-3A4BC35B39CD}"/>
    <dgm:cxn modelId="{7BEDD2B3-32F9-4623-91B8-F60D6194A9B7}" type="presOf" srcId="{C243B1F6-1C07-49DC-AC51-96068539AF09}" destId="{0583293E-8578-4988-910F-BC23DFBB98E6}" srcOrd="1" destOrd="0" presId="urn:microsoft.com/office/officeart/2005/8/layout/vProcess5"/>
    <dgm:cxn modelId="{BF6E46D2-04D7-4002-AB31-4BD9479156DD}" type="presOf" srcId="{90D50D11-73A4-4751-8A79-C3CD47BC68DE}" destId="{BAB3EB49-A08A-49CB-864E-25C5D236577C}" srcOrd="0" destOrd="0" presId="urn:microsoft.com/office/officeart/2005/8/layout/vProcess5"/>
    <dgm:cxn modelId="{46A220F6-8570-4306-9CDD-47587EA1A101}" srcId="{2D0E2544-B14E-442F-B912-0BF48FDEEC98}" destId="{C243B1F6-1C07-49DC-AC51-96068539AF09}" srcOrd="0" destOrd="0" parTransId="{39385793-C6D2-494B-A23A-4892E773B48E}" sibTransId="{0796164F-EA86-44F0-B5F2-719CECDAD98F}"/>
    <dgm:cxn modelId="{44BEF03E-A26D-410F-9054-63A4CF0FD7AF}" type="presParOf" srcId="{A0761AAF-1821-43F7-9AA3-187900F7A544}" destId="{392CF9B7-7FA1-4402-82CB-DA72C020FEB6}" srcOrd="0" destOrd="0" presId="urn:microsoft.com/office/officeart/2005/8/layout/vProcess5"/>
    <dgm:cxn modelId="{C4903954-C2A6-4AF5-B2B3-F1266880ECE9}" type="presParOf" srcId="{A0761AAF-1821-43F7-9AA3-187900F7A544}" destId="{F7EAD7AD-5DF0-475C-912B-625D8D8D31AE}" srcOrd="1" destOrd="0" presId="urn:microsoft.com/office/officeart/2005/8/layout/vProcess5"/>
    <dgm:cxn modelId="{432D1501-271C-44BE-A997-9AE48FF4A15E}" type="presParOf" srcId="{A0761AAF-1821-43F7-9AA3-187900F7A544}" destId="{BAB3EB49-A08A-49CB-864E-25C5D236577C}" srcOrd="2" destOrd="0" presId="urn:microsoft.com/office/officeart/2005/8/layout/vProcess5"/>
    <dgm:cxn modelId="{D6716458-483D-4AF0-BFC6-4E7DEF453D38}" type="presParOf" srcId="{A0761AAF-1821-43F7-9AA3-187900F7A544}" destId="{0F27778E-23A5-4550-8283-3AA011BF88A8}" srcOrd="3" destOrd="0" presId="urn:microsoft.com/office/officeart/2005/8/layout/vProcess5"/>
    <dgm:cxn modelId="{52CBB4ED-5A57-4BCC-9071-0E677F4597D9}" type="presParOf" srcId="{A0761AAF-1821-43F7-9AA3-187900F7A544}" destId="{C8A83E5E-881A-49CE-B86D-B07FD2E9845C}" srcOrd="4" destOrd="0" presId="urn:microsoft.com/office/officeart/2005/8/layout/vProcess5"/>
    <dgm:cxn modelId="{4FE3A5B4-349E-4DEE-92B9-E1728BED19C0}" type="presParOf" srcId="{A0761AAF-1821-43F7-9AA3-187900F7A544}" destId="{369C4990-23FF-4CC9-947B-9C2E36CA85A3}" srcOrd="5" destOrd="0" presId="urn:microsoft.com/office/officeart/2005/8/layout/vProcess5"/>
    <dgm:cxn modelId="{A75C7196-4B66-4F06-889A-2A308CCD37D1}" type="presParOf" srcId="{A0761AAF-1821-43F7-9AA3-187900F7A544}" destId="{0583293E-8578-4988-910F-BC23DFBB98E6}" srcOrd="6" destOrd="0" presId="urn:microsoft.com/office/officeart/2005/8/layout/vProcess5"/>
    <dgm:cxn modelId="{C19AF4C0-C30E-4DE8-9FB4-9738161CBE7C}" type="presParOf" srcId="{A0761AAF-1821-43F7-9AA3-187900F7A544}" destId="{6AB97789-A2F7-48E3-806A-4372439BAD98}" srcOrd="7" destOrd="0" presId="urn:microsoft.com/office/officeart/2005/8/layout/vProcess5"/>
    <dgm:cxn modelId="{2ABEEED0-99B0-4B13-AFC4-37701DE2D688}" type="presParOf" srcId="{A0761AAF-1821-43F7-9AA3-187900F7A544}" destId="{F5E46882-AACD-4E8B-B708-AC0F6497E95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0E2544-B14E-442F-B912-0BF48FDEEC98}"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C243B1F6-1C07-49DC-AC51-96068539AF09}">
      <dgm:prSet/>
      <dgm:spPr/>
      <dgm:t>
        <a:bodyPr/>
        <a:lstStyle/>
        <a:p>
          <a:r>
            <a:rPr lang="en-US" b="1" baseline="0" dirty="0"/>
            <a:t>Designated ELD</a:t>
          </a:r>
          <a:endParaRPr lang="en-US" dirty="0"/>
        </a:p>
      </dgm:t>
    </dgm:pt>
    <dgm:pt modelId="{39385793-C6D2-494B-A23A-4892E773B48E}" type="parTrans" cxnId="{46A220F6-8570-4306-9CDD-47587EA1A101}">
      <dgm:prSet/>
      <dgm:spPr/>
      <dgm:t>
        <a:bodyPr/>
        <a:lstStyle/>
        <a:p>
          <a:endParaRPr lang="en-US"/>
        </a:p>
      </dgm:t>
    </dgm:pt>
    <dgm:pt modelId="{0796164F-EA86-44F0-B5F2-719CECDAD98F}" type="sibTrans" cxnId="{46A220F6-8570-4306-9CDD-47587EA1A101}">
      <dgm:prSet/>
      <dgm:spPr/>
      <dgm:t>
        <a:bodyPr/>
        <a:lstStyle/>
        <a:p>
          <a:endParaRPr lang="en-US"/>
        </a:p>
      </dgm:t>
    </dgm:pt>
    <dgm:pt modelId="{90D50D11-73A4-4751-8A79-C3CD47BC68DE}">
      <dgm:prSet custT="1"/>
      <dgm:spPr/>
      <dgm:t>
        <a:bodyPr/>
        <a:lstStyle/>
        <a:p>
          <a:r>
            <a:rPr lang="en-US" sz="2800" baseline="0" dirty="0"/>
            <a:t>Protected time during the regular school day where qualified teachers work with English learners grouped by similar proficiency levels</a:t>
          </a:r>
          <a:endParaRPr lang="en-US" sz="2800" dirty="0"/>
        </a:p>
      </dgm:t>
    </dgm:pt>
    <dgm:pt modelId="{50F181CE-1D30-46C1-8061-3E9FBC58A92D}" type="parTrans" cxnId="{3EAD03A6-80F4-4D26-9D23-ECDA5D3FFEA2}">
      <dgm:prSet/>
      <dgm:spPr/>
      <dgm:t>
        <a:bodyPr/>
        <a:lstStyle/>
        <a:p>
          <a:endParaRPr lang="en-US"/>
        </a:p>
      </dgm:t>
    </dgm:pt>
    <dgm:pt modelId="{54FC98DF-07C9-41A9-8C65-3A4BC35B39CD}" type="sibTrans" cxnId="{3EAD03A6-80F4-4D26-9D23-ECDA5D3FFEA2}">
      <dgm:prSet/>
      <dgm:spPr/>
      <dgm:t>
        <a:bodyPr/>
        <a:lstStyle/>
        <a:p>
          <a:endParaRPr lang="en-US"/>
        </a:p>
      </dgm:t>
    </dgm:pt>
    <dgm:pt modelId="{C162E32A-8CF1-43EC-A597-F63E2E29BEFF}">
      <dgm:prSet custT="1"/>
      <dgm:spPr/>
      <dgm:t>
        <a:bodyPr/>
        <a:lstStyle/>
        <a:p>
          <a:r>
            <a:rPr lang="en-US" sz="3200" baseline="0" dirty="0"/>
            <a:t>Main Focus:</a:t>
          </a:r>
          <a:endParaRPr lang="en-US" sz="3200" dirty="0"/>
        </a:p>
      </dgm:t>
    </dgm:pt>
    <dgm:pt modelId="{D967C1AA-93CA-45CA-9C58-4D0CD9F341ED}" type="parTrans" cxnId="{3BEB0F47-01E1-4846-99D3-52CC2B5B7CEF}">
      <dgm:prSet/>
      <dgm:spPr/>
      <dgm:t>
        <a:bodyPr/>
        <a:lstStyle/>
        <a:p>
          <a:endParaRPr lang="en-US"/>
        </a:p>
      </dgm:t>
    </dgm:pt>
    <dgm:pt modelId="{FA76B09C-5064-4392-BC7A-5D86D4A1508A}" type="sibTrans" cxnId="{3BEB0F47-01E1-4846-99D3-52CC2B5B7CEF}">
      <dgm:prSet/>
      <dgm:spPr/>
      <dgm:t>
        <a:bodyPr/>
        <a:lstStyle/>
        <a:p>
          <a:endParaRPr lang="en-US"/>
        </a:p>
      </dgm:t>
    </dgm:pt>
    <dgm:pt modelId="{D035C5B5-98CA-4885-B2AD-3AC630E244CE}">
      <dgm:prSet custT="1"/>
      <dgm:spPr/>
      <dgm:t>
        <a:bodyPr/>
        <a:lstStyle/>
        <a:p>
          <a:r>
            <a:rPr lang="en-US" sz="2400" baseline="0" dirty="0"/>
            <a:t>Student </a:t>
          </a:r>
          <a:r>
            <a:rPr lang="en-US" sz="2400" u="sng" baseline="0" dirty="0"/>
            <a:t>production</a:t>
          </a:r>
          <a:r>
            <a:rPr lang="en-US" sz="2400" baseline="0" dirty="0"/>
            <a:t> of language (Speaking and Writing) using the CA ELD Standards</a:t>
          </a:r>
          <a:endParaRPr lang="en-US" sz="2400" dirty="0"/>
        </a:p>
      </dgm:t>
    </dgm:pt>
    <dgm:pt modelId="{66B09206-20CE-4333-8721-862D919F476E}" type="parTrans" cxnId="{189560D6-651D-46F1-8168-BD41C27E37E9}">
      <dgm:prSet/>
      <dgm:spPr/>
      <dgm:t>
        <a:bodyPr/>
        <a:lstStyle/>
        <a:p>
          <a:endParaRPr lang="en-US"/>
        </a:p>
      </dgm:t>
    </dgm:pt>
    <dgm:pt modelId="{8D11270D-629A-4D2E-9FA3-BB7D13320E14}" type="sibTrans" cxnId="{189560D6-651D-46F1-8168-BD41C27E37E9}">
      <dgm:prSet/>
      <dgm:spPr/>
      <dgm:t>
        <a:bodyPr/>
        <a:lstStyle/>
        <a:p>
          <a:endParaRPr lang="en-US"/>
        </a:p>
      </dgm:t>
    </dgm:pt>
    <dgm:pt modelId="{A0761AAF-1821-43F7-9AA3-187900F7A544}" type="pres">
      <dgm:prSet presAssocID="{2D0E2544-B14E-442F-B912-0BF48FDEEC98}" presName="outerComposite" presStyleCnt="0">
        <dgm:presLayoutVars>
          <dgm:chMax val="5"/>
          <dgm:dir/>
          <dgm:resizeHandles val="exact"/>
        </dgm:presLayoutVars>
      </dgm:prSet>
      <dgm:spPr/>
    </dgm:pt>
    <dgm:pt modelId="{392CF9B7-7FA1-4402-82CB-DA72C020FEB6}" type="pres">
      <dgm:prSet presAssocID="{2D0E2544-B14E-442F-B912-0BF48FDEEC98}" presName="dummyMaxCanvas" presStyleCnt="0">
        <dgm:presLayoutVars/>
      </dgm:prSet>
      <dgm:spPr/>
    </dgm:pt>
    <dgm:pt modelId="{F7EAD7AD-5DF0-475C-912B-625D8D8D31AE}" type="pres">
      <dgm:prSet presAssocID="{2D0E2544-B14E-442F-B912-0BF48FDEEC98}" presName="ThreeNodes_1" presStyleLbl="node1" presStyleIdx="0" presStyleCnt="3">
        <dgm:presLayoutVars>
          <dgm:bulletEnabled val="1"/>
        </dgm:presLayoutVars>
      </dgm:prSet>
      <dgm:spPr/>
    </dgm:pt>
    <dgm:pt modelId="{BAB3EB49-A08A-49CB-864E-25C5D236577C}" type="pres">
      <dgm:prSet presAssocID="{2D0E2544-B14E-442F-B912-0BF48FDEEC98}" presName="ThreeNodes_2" presStyleLbl="node1" presStyleIdx="1" presStyleCnt="3" custScaleX="100045" custScaleY="111060" custLinFactNeighborX="1266" custLinFactNeighborY="-1100">
        <dgm:presLayoutVars>
          <dgm:bulletEnabled val="1"/>
        </dgm:presLayoutVars>
      </dgm:prSet>
      <dgm:spPr/>
    </dgm:pt>
    <dgm:pt modelId="{0F27778E-23A5-4550-8283-3AA011BF88A8}" type="pres">
      <dgm:prSet presAssocID="{2D0E2544-B14E-442F-B912-0BF48FDEEC98}" presName="ThreeNodes_3" presStyleLbl="node1" presStyleIdx="2" presStyleCnt="3">
        <dgm:presLayoutVars>
          <dgm:bulletEnabled val="1"/>
        </dgm:presLayoutVars>
      </dgm:prSet>
      <dgm:spPr/>
    </dgm:pt>
    <dgm:pt modelId="{C8A83E5E-881A-49CE-B86D-B07FD2E9845C}" type="pres">
      <dgm:prSet presAssocID="{2D0E2544-B14E-442F-B912-0BF48FDEEC98}" presName="ThreeConn_1-2" presStyleLbl="fgAccFollowNode1" presStyleIdx="0" presStyleCnt="2">
        <dgm:presLayoutVars>
          <dgm:bulletEnabled val="1"/>
        </dgm:presLayoutVars>
      </dgm:prSet>
      <dgm:spPr/>
    </dgm:pt>
    <dgm:pt modelId="{369C4990-23FF-4CC9-947B-9C2E36CA85A3}" type="pres">
      <dgm:prSet presAssocID="{2D0E2544-B14E-442F-B912-0BF48FDEEC98}" presName="ThreeConn_2-3" presStyleLbl="fgAccFollowNode1" presStyleIdx="1" presStyleCnt="2">
        <dgm:presLayoutVars>
          <dgm:bulletEnabled val="1"/>
        </dgm:presLayoutVars>
      </dgm:prSet>
      <dgm:spPr/>
    </dgm:pt>
    <dgm:pt modelId="{0583293E-8578-4988-910F-BC23DFBB98E6}" type="pres">
      <dgm:prSet presAssocID="{2D0E2544-B14E-442F-B912-0BF48FDEEC98}" presName="ThreeNodes_1_text" presStyleLbl="node1" presStyleIdx="2" presStyleCnt="3">
        <dgm:presLayoutVars>
          <dgm:bulletEnabled val="1"/>
        </dgm:presLayoutVars>
      </dgm:prSet>
      <dgm:spPr/>
    </dgm:pt>
    <dgm:pt modelId="{6AB97789-A2F7-48E3-806A-4372439BAD98}" type="pres">
      <dgm:prSet presAssocID="{2D0E2544-B14E-442F-B912-0BF48FDEEC98}" presName="ThreeNodes_2_text" presStyleLbl="node1" presStyleIdx="2" presStyleCnt="3">
        <dgm:presLayoutVars>
          <dgm:bulletEnabled val="1"/>
        </dgm:presLayoutVars>
      </dgm:prSet>
      <dgm:spPr/>
    </dgm:pt>
    <dgm:pt modelId="{F5E46882-AACD-4E8B-B708-AC0F6497E956}" type="pres">
      <dgm:prSet presAssocID="{2D0E2544-B14E-442F-B912-0BF48FDEEC98}" presName="ThreeNodes_3_text" presStyleLbl="node1" presStyleIdx="2" presStyleCnt="3">
        <dgm:presLayoutVars>
          <dgm:bulletEnabled val="1"/>
        </dgm:presLayoutVars>
      </dgm:prSet>
      <dgm:spPr/>
    </dgm:pt>
  </dgm:ptLst>
  <dgm:cxnLst>
    <dgm:cxn modelId="{E9FE9216-F31E-4CEF-A047-32E22B12132C}" type="presOf" srcId="{D035C5B5-98CA-4885-B2AD-3AC630E244CE}" destId="{0F27778E-23A5-4550-8283-3AA011BF88A8}" srcOrd="0" destOrd="1" presId="urn:microsoft.com/office/officeart/2005/8/layout/vProcess5"/>
    <dgm:cxn modelId="{AC060932-67FE-40E2-A1E7-E5430BFC983C}" type="presOf" srcId="{54FC98DF-07C9-41A9-8C65-3A4BC35B39CD}" destId="{369C4990-23FF-4CC9-947B-9C2E36CA85A3}" srcOrd="0" destOrd="0" presId="urn:microsoft.com/office/officeart/2005/8/layout/vProcess5"/>
    <dgm:cxn modelId="{B0D7E63D-AF6F-4542-A63D-B3CB6241EEC2}" type="presOf" srcId="{D035C5B5-98CA-4885-B2AD-3AC630E244CE}" destId="{F5E46882-AACD-4E8B-B708-AC0F6497E956}" srcOrd="1" destOrd="1" presId="urn:microsoft.com/office/officeart/2005/8/layout/vProcess5"/>
    <dgm:cxn modelId="{B609F846-7892-4375-B43D-F571ACE79717}" type="presOf" srcId="{C162E32A-8CF1-43EC-A597-F63E2E29BEFF}" destId="{F5E46882-AACD-4E8B-B708-AC0F6497E956}" srcOrd="1" destOrd="0" presId="urn:microsoft.com/office/officeart/2005/8/layout/vProcess5"/>
    <dgm:cxn modelId="{3BEB0F47-01E1-4846-99D3-52CC2B5B7CEF}" srcId="{2D0E2544-B14E-442F-B912-0BF48FDEEC98}" destId="{C162E32A-8CF1-43EC-A597-F63E2E29BEFF}" srcOrd="2" destOrd="0" parTransId="{D967C1AA-93CA-45CA-9C58-4D0CD9F341ED}" sibTransId="{FA76B09C-5064-4392-BC7A-5D86D4A1508A}"/>
    <dgm:cxn modelId="{E0AE5347-DE6D-4738-B31A-94B36602590C}" type="presOf" srcId="{2D0E2544-B14E-442F-B912-0BF48FDEEC98}" destId="{A0761AAF-1821-43F7-9AA3-187900F7A544}" srcOrd="0" destOrd="0" presId="urn:microsoft.com/office/officeart/2005/8/layout/vProcess5"/>
    <dgm:cxn modelId="{9BF4264C-C428-41B0-B903-F7546CA31183}" type="presOf" srcId="{C162E32A-8CF1-43EC-A597-F63E2E29BEFF}" destId="{0F27778E-23A5-4550-8283-3AA011BF88A8}" srcOrd="0" destOrd="0" presId="urn:microsoft.com/office/officeart/2005/8/layout/vProcess5"/>
    <dgm:cxn modelId="{0CC2F24D-490F-4DF5-9D07-D74B20186FA2}" type="presOf" srcId="{C243B1F6-1C07-49DC-AC51-96068539AF09}" destId="{F7EAD7AD-5DF0-475C-912B-625D8D8D31AE}" srcOrd="0" destOrd="0" presId="urn:microsoft.com/office/officeart/2005/8/layout/vProcess5"/>
    <dgm:cxn modelId="{EB4DBC53-6690-48CA-AD85-FDE3D5A50636}" type="presOf" srcId="{0796164F-EA86-44F0-B5F2-719CECDAD98F}" destId="{C8A83E5E-881A-49CE-B86D-B07FD2E9845C}" srcOrd="0" destOrd="0" presId="urn:microsoft.com/office/officeart/2005/8/layout/vProcess5"/>
    <dgm:cxn modelId="{5B5C2258-4429-45C2-9EBD-1E1FA78A5E7A}" type="presOf" srcId="{90D50D11-73A4-4751-8A79-C3CD47BC68DE}" destId="{6AB97789-A2F7-48E3-806A-4372439BAD98}" srcOrd="1" destOrd="0" presId="urn:microsoft.com/office/officeart/2005/8/layout/vProcess5"/>
    <dgm:cxn modelId="{3EAD03A6-80F4-4D26-9D23-ECDA5D3FFEA2}" srcId="{2D0E2544-B14E-442F-B912-0BF48FDEEC98}" destId="{90D50D11-73A4-4751-8A79-C3CD47BC68DE}" srcOrd="1" destOrd="0" parTransId="{50F181CE-1D30-46C1-8061-3E9FBC58A92D}" sibTransId="{54FC98DF-07C9-41A9-8C65-3A4BC35B39CD}"/>
    <dgm:cxn modelId="{7BEDD2B3-32F9-4623-91B8-F60D6194A9B7}" type="presOf" srcId="{C243B1F6-1C07-49DC-AC51-96068539AF09}" destId="{0583293E-8578-4988-910F-BC23DFBB98E6}" srcOrd="1" destOrd="0" presId="urn:microsoft.com/office/officeart/2005/8/layout/vProcess5"/>
    <dgm:cxn modelId="{BF6E46D2-04D7-4002-AB31-4BD9479156DD}" type="presOf" srcId="{90D50D11-73A4-4751-8A79-C3CD47BC68DE}" destId="{BAB3EB49-A08A-49CB-864E-25C5D236577C}" srcOrd="0" destOrd="0" presId="urn:microsoft.com/office/officeart/2005/8/layout/vProcess5"/>
    <dgm:cxn modelId="{189560D6-651D-46F1-8168-BD41C27E37E9}" srcId="{C162E32A-8CF1-43EC-A597-F63E2E29BEFF}" destId="{D035C5B5-98CA-4885-B2AD-3AC630E244CE}" srcOrd="0" destOrd="0" parTransId="{66B09206-20CE-4333-8721-862D919F476E}" sibTransId="{8D11270D-629A-4D2E-9FA3-BB7D13320E14}"/>
    <dgm:cxn modelId="{46A220F6-8570-4306-9CDD-47587EA1A101}" srcId="{2D0E2544-B14E-442F-B912-0BF48FDEEC98}" destId="{C243B1F6-1C07-49DC-AC51-96068539AF09}" srcOrd="0" destOrd="0" parTransId="{39385793-C6D2-494B-A23A-4892E773B48E}" sibTransId="{0796164F-EA86-44F0-B5F2-719CECDAD98F}"/>
    <dgm:cxn modelId="{44BEF03E-A26D-410F-9054-63A4CF0FD7AF}" type="presParOf" srcId="{A0761AAF-1821-43F7-9AA3-187900F7A544}" destId="{392CF9B7-7FA1-4402-82CB-DA72C020FEB6}" srcOrd="0" destOrd="0" presId="urn:microsoft.com/office/officeart/2005/8/layout/vProcess5"/>
    <dgm:cxn modelId="{C4903954-C2A6-4AF5-B2B3-F1266880ECE9}" type="presParOf" srcId="{A0761AAF-1821-43F7-9AA3-187900F7A544}" destId="{F7EAD7AD-5DF0-475C-912B-625D8D8D31AE}" srcOrd="1" destOrd="0" presId="urn:microsoft.com/office/officeart/2005/8/layout/vProcess5"/>
    <dgm:cxn modelId="{432D1501-271C-44BE-A997-9AE48FF4A15E}" type="presParOf" srcId="{A0761AAF-1821-43F7-9AA3-187900F7A544}" destId="{BAB3EB49-A08A-49CB-864E-25C5D236577C}" srcOrd="2" destOrd="0" presId="urn:microsoft.com/office/officeart/2005/8/layout/vProcess5"/>
    <dgm:cxn modelId="{D6716458-483D-4AF0-BFC6-4E7DEF453D38}" type="presParOf" srcId="{A0761AAF-1821-43F7-9AA3-187900F7A544}" destId="{0F27778E-23A5-4550-8283-3AA011BF88A8}" srcOrd="3" destOrd="0" presId="urn:microsoft.com/office/officeart/2005/8/layout/vProcess5"/>
    <dgm:cxn modelId="{52CBB4ED-5A57-4BCC-9071-0E677F4597D9}" type="presParOf" srcId="{A0761AAF-1821-43F7-9AA3-187900F7A544}" destId="{C8A83E5E-881A-49CE-B86D-B07FD2E9845C}" srcOrd="4" destOrd="0" presId="urn:microsoft.com/office/officeart/2005/8/layout/vProcess5"/>
    <dgm:cxn modelId="{4FE3A5B4-349E-4DEE-92B9-E1728BED19C0}" type="presParOf" srcId="{A0761AAF-1821-43F7-9AA3-187900F7A544}" destId="{369C4990-23FF-4CC9-947B-9C2E36CA85A3}" srcOrd="5" destOrd="0" presId="urn:microsoft.com/office/officeart/2005/8/layout/vProcess5"/>
    <dgm:cxn modelId="{A75C7196-4B66-4F06-889A-2A308CCD37D1}" type="presParOf" srcId="{A0761AAF-1821-43F7-9AA3-187900F7A544}" destId="{0583293E-8578-4988-910F-BC23DFBB98E6}" srcOrd="6" destOrd="0" presId="urn:microsoft.com/office/officeart/2005/8/layout/vProcess5"/>
    <dgm:cxn modelId="{C19AF4C0-C30E-4DE8-9FB4-9738161CBE7C}" type="presParOf" srcId="{A0761AAF-1821-43F7-9AA3-187900F7A544}" destId="{6AB97789-A2F7-48E3-806A-4372439BAD98}" srcOrd="7" destOrd="0" presId="urn:microsoft.com/office/officeart/2005/8/layout/vProcess5"/>
    <dgm:cxn modelId="{2ABEEED0-99B0-4B13-AFC4-37701DE2D688}" type="presParOf" srcId="{A0761AAF-1821-43F7-9AA3-187900F7A544}" destId="{F5E46882-AACD-4E8B-B708-AC0F6497E95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79E046-8D12-47C5-8E3E-9FDE4A113AFF}"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en-US"/>
        </a:p>
      </dgm:t>
    </dgm:pt>
    <dgm:pt modelId="{5819D8BF-0D74-45AC-8FEA-3AC297334DD2}">
      <dgm:prSet/>
      <dgm:spPr/>
      <dgm:t>
        <a:bodyPr/>
        <a:lstStyle/>
        <a:p>
          <a:r>
            <a:rPr lang="en-US" dirty="0"/>
            <a:t>The student’s language proficiency in their native (L1) and second language (L2) across all domains</a:t>
          </a:r>
        </a:p>
      </dgm:t>
    </dgm:pt>
    <dgm:pt modelId="{68BB966C-189C-4E65-8A61-CBF0FA158AF2}" type="parTrans" cxnId="{247E3903-B080-40D3-B836-B1D8882BAA7B}">
      <dgm:prSet/>
      <dgm:spPr/>
      <dgm:t>
        <a:bodyPr/>
        <a:lstStyle/>
        <a:p>
          <a:endParaRPr lang="en-US"/>
        </a:p>
      </dgm:t>
    </dgm:pt>
    <dgm:pt modelId="{AE59AF1C-4122-43EA-8910-AD780C760533}" type="sibTrans" cxnId="{247E3903-B080-40D3-B836-B1D8882BAA7B}">
      <dgm:prSet/>
      <dgm:spPr/>
      <dgm:t>
        <a:bodyPr/>
        <a:lstStyle/>
        <a:p>
          <a:endParaRPr lang="en-US"/>
        </a:p>
      </dgm:t>
    </dgm:pt>
    <dgm:pt modelId="{F539718A-ACD4-4525-BB15-1B747EE83552}">
      <dgm:prSet/>
      <dgm:spPr/>
      <dgm:t>
        <a:bodyPr/>
        <a:lstStyle/>
        <a:p>
          <a:r>
            <a:rPr lang="en-US"/>
            <a:t>The linguistic demands of the literacy intervention</a:t>
          </a:r>
        </a:p>
      </dgm:t>
    </dgm:pt>
    <dgm:pt modelId="{5A18146A-39C5-411F-AE37-AEF09F199974}" type="parTrans" cxnId="{692838EF-4883-4CB5-B72D-38332AADF5D2}">
      <dgm:prSet/>
      <dgm:spPr/>
      <dgm:t>
        <a:bodyPr/>
        <a:lstStyle/>
        <a:p>
          <a:endParaRPr lang="en-US"/>
        </a:p>
      </dgm:t>
    </dgm:pt>
    <dgm:pt modelId="{46B4C87E-B44D-4CB3-B42D-BE01BC77DFA3}" type="sibTrans" cxnId="{692838EF-4883-4CB5-B72D-38332AADF5D2}">
      <dgm:prSet/>
      <dgm:spPr/>
      <dgm:t>
        <a:bodyPr/>
        <a:lstStyle/>
        <a:p>
          <a:endParaRPr lang="en-US"/>
        </a:p>
      </dgm:t>
    </dgm:pt>
    <dgm:pt modelId="{E6DF6853-28F3-4716-B763-E18F24C55128}">
      <dgm:prSet/>
      <dgm:spPr/>
      <dgm:t>
        <a:bodyPr/>
        <a:lstStyle/>
        <a:p>
          <a:r>
            <a:rPr lang="en-US"/>
            <a:t>Availability of native language support</a:t>
          </a:r>
        </a:p>
      </dgm:t>
    </dgm:pt>
    <dgm:pt modelId="{5DDFAE56-0603-42C5-87B1-65DDC4F5CE34}" type="parTrans" cxnId="{9EEACBDC-7330-4B8E-9E65-C9EB38D387DF}">
      <dgm:prSet/>
      <dgm:spPr/>
      <dgm:t>
        <a:bodyPr/>
        <a:lstStyle/>
        <a:p>
          <a:endParaRPr lang="en-US"/>
        </a:p>
      </dgm:t>
    </dgm:pt>
    <dgm:pt modelId="{0634E233-2BA9-4D70-AB5A-FB2AEC9575FB}" type="sibTrans" cxnId="{9EEACBDC-7330-4B8E-9E65-C9EB38D387DF}">
      <dgm:prSet/>
      <dgm:spPr/>
      <dgm:t>
        <a:bodyPr/>
        <a:lstStyle/>
        <a:p>
          <a:endParaRPr lang="en-US"/>
        </a:p>
      </dgm:t>
    </dgm:pt>
    <dgm:pt modelId="{1A8A209D-EA2B-4E2E-82BF-BEBF1ED4335B}">
      <dgm:prSet/>
      <dgm:spPr/>
      <dgm:t>
        <a:bodyPr/>
        <a:lstStyle/>
        <a:p>
          <a:r>
            <a:rPr lang="en-US" dirty="0"/>
            <a:t>For Designated ELD,  students should be grouped with students with similar proficiency levels.</a:t>
          </a:r>
        </a:p>
      </dgm:t>
    </dgm:pt>
    <dgm:pt modelId="{2FE03F42-9C9E-4D6D-8E2B-04C25C38BBEA}" type="parTrans" cxnId="{C20B681F-4A91-4E95-B690-68C574AC5E89}">
      <dgm:prSet/>
      <dgm:spPr/>
      <dgm:t>
        <a:bodyPr/>
        <a:lstStyle/>
        <a:p>
          <a:endParaRPr lang="en-US"/>
        </a:p>
      </dgm:t>
    </dgm:pt>
    <dgm:pt modelId="{B0FB5C95-06CD-48B2-98A7-3CD9C88C8A63}" type="sibTrans" cxnId="{C20B681F-4A91-4E95-B690-68C574AC5E89}">
      <dgm:prSet/>
      <dgm:spPr/>
      <dgm:t>
        <a:bodyPr/>
        <a:lstStyle/>
        <a:p>
          <a:endParaRPr lang="en-US"/>
        </a:p>
      </dgm:t>
    </dgm:pt>
    <dgm:pt modelId="{9B1BDD9F-5546-4469-8C03-A3BF0E34849F}">
      <dgm:prSet/>
      <dgm:spPr/>
      <dgm:t>
        <a:bodyPr/>
        <a:lstStyle/>
        <a:p>
          <a:r>
            <a:rPr lang="en-US" dirty="0"/>
            <a:t>For targeted interventions, English learners “may benefit from being grouped with peers with similar learning needs.”</a:t>
          </a:r>
        </a:p>
      </dgm:t>
    </dgm:pt>
    <dgm:pt modelId="{8A9F7E8B-E4ED-4133-A10D-3D8049B23E03}" type="parTrans" cxnId="{63BF8BD0-01BD-4E93-BA97-7D3262B3B53C}">
      <dgm:prSet/>
      <dgm:spPr/>
      <dgm:t>
        <a:bodyPr/>
        <a:lstStyle/>
        <a:p>
          <a:endParaRPr lang="en-US"/>
        </a:p>
      </dgm:t>
    </dgm:pt>
    <dgm:pt modelId="{0153FEA8-7393-4303-B71B-6BB45EB2A746}" type="sibTrans" cxnId="{63BF8BD0-01BD-4E93-BA97-7D3262B3B53C}">
      <dgm:prSet/>
      <dgm:spPr/>
      <dgm:t>
        <a:bodyPr/>
        <a:lstStyle/>
        <a:p>
          <a:endParaRPr lang="en-US"/>
        </a:p>
      </dgm:t>
    </dgm:pt>
    <dgm:pt modelId="{371D9AE0-9644-4C54-8E35-D0CD1C19C75F}" type="pres">
      <dgm:prSet presAssocID="{C079E046-8D12-47C5-8E3E-9FDE4A113AFF}" presName="linear" presStyleCnt="0">
        <dgm:presLayoutVars>
          <dgm:animLvl val="lvl"/>
          <dgm:resizeHandles val="exact"/>
        </dgm:presLayoutVars>
      </dgm:prSet>
      <dgm:spPr/>
    </dgm:pt>
    <dgm:pt modelId="{596227DF-08A5-48CE-B5F8-695D0E7DA937}" type="pres">
      <dgm:prSet presAssocID="{5819D8BF-0D74-45AC-8FEA-3AC297334DD2}" presName="parentText" presStyleLbl="node1" presStyleIdx="0" presStyleCnt="5" custLinFactNeighborY="14719">
        <dgm:presLayoutVars>
          <dgm:chMax val="0"/>
          <dgm:bulletEnabled val="1"/>
        </dgm:presLayoutVars>
      </dgm:prSet>
      <dgm:spPr/>
    </dgm:pt>
    <dgm:pt modelId="{548EA158-F119-4D74-9F1C-D753049FB835}" type="pres">
      <dgm:prSet presAssocID="{AE59AF1C-4122-43EA-8910-AD780C760533}" presName="spacer" presStyleCnt="0"/>
      <dgm:spPr/>
    </dgm:pt>
    <dgm:pt modelId="{CECB195E-366F-4401-95E0-C98A6198FA42}" type="pres">
      <dgm:prSet presAssocID="{F539718A-ACD4-4525-BB15-1B747EE83552}" presName="parentText" presStyleLbl="node1" presStyleIdx="1" presStyleCnt="5">
        <dgm:presLayoutVars>
          <dgm:chMax val="0"/>
          <dgm:bulletEnabled val="1"/>
        </dgm:presLayoutVars>
      </dgm:prSet>
      <dgm:spPr/>
    </dgm:pt>
    <dgm:pt modelId="{D149D291-0FC7-46E2-85CC-7A035CBE78C8}" type="pres">
      <dgm:prSet presAssocID="{46B4C87E-B44D-4CB3-B42D-BE01BC77DFA3}" presName="spacer" presStyleCnt="0"/>
      <dgm:spPr/>
    </dgm:pt>
    <dgm:pt modelId="{987BC91A-BE01-4ED2-81E6-BF082791F345}" type="pres">
      <dgm:prSet presAssocID="{E6DF6853-28F3-4716-B763-E18F24C55128}" presName="parentText" presStyleLbl="node1" presStyleIdx="2" presStyleCnt="5">
        <dgm:presLayoutVars>
          <dgm:chMax val="0"/>
          <dgm:bulletEnabled val="1"/>
        </dgm:presLayoutVars>
      </dgm:prSet>
      <dgm:spPr/>
    </dgm:pt>
    <dgm:pt modelId="{D3C94C09-3B73-4C28-B15D-DDDDE1123911}" type="pres">
      <dgm:prSet presAssocID="{0634E233-2BA9-4D70-AB5A-FB2AEC9575FB}" presName="spacer" presStyleCnt="0"/>
      <dgm:spPr/>
    </dgm:pt>
    <dgm:pt modelId="{9B91E07A-F638-481D-94C4-56D28BDF1778}" type="pres">
      <dgm:prSet presAssocID="{1A8A209D-EA2B-4E2E-82BF-BEBF1ED4335B}" presName="parentText" presStyleLbl="node1" presStyleIdx="3" presStyleCnt="5">
        <dgm:presLayoutVars>
          <dgm:chMax val="0"/>
          <dgm:bulletEnabled val="1"/>
        </dgm:presLayoutVars>
      </dgm:prSet>
      <dgm:spPr/>
    </dgm:pt>
    <dgm:pt modelId="{C3EECDF3-6B70-42EC-9D5D-42BA9B13A995}" type="pres">
      <dgm:prSet presAssocID="{B0FB5C95-06CD-48B2-98A7-3CD9C88C8A63}" presName="spacer" presStyleCnt="0"/>
      <dgm:spPr/>
    </dgm:pt>
    <dgm:pt modelId="{86A3C3CE-1AA6-4811-BD02-B87803916C03}" type="pres">
      <dgm:prSet presAssocID="{9B1BDD9F-5546-4469-8C03-A3BF0E34849F}" presName="parentText" presStyleLbl="node1" presStyleIdx="4" presStyleCnt="5">
        <dgm:presLayoutVars>
          <dgm:chMax val="0"/>
          <dgm:bulletEnabled val="1"/>
        </dgm:presLayoutVars>
      </dgm:prSet>
      <dgm:spPr/>
    </dgm:pt>
  </dgm:ptLst>
  <dgm:cxnLst>
    <dgm:cxn modelId="{0F8DB802-1AF9-42DA-B068-D31B678A2B5C}" type="presOf" srcId="{1A8A209D-EA2B-4E2E-82BF-BEBF1ED4335B}" destId="{9B91E07A-F638-481D-94C4-56D28BDF1778}" srcOrd="0" destOrd="0" presId="urn:microsoft.com/office/officeart/2005/8/layout/vList2"/>
    <dgm:cxn modelId="{247E3903-B080-40D3-B836-B1D8882BAA7B}" srcId="{C079E046-8D12-47C5-8E3E-9FDE4A113AFF}" destId="{5819D8BF-0D74-45AC-8FEA-3AC297334DD2}" srcOrd="0" destOrd="0" parTransId="{68BB966C-189C-4E65-8A61-CBF0FA158AF2}" sibTransId="{AE59AF1C-4122-43EA-8910-AD780C760533}"/>
    <dgm:cxn modelId="{C7B48D0B-01CF-4AF5-B6A2-A63B7574CA54}" type="presOf" srcId="{9B1BDD9F-5546-4469-8C03-A3BF0E34849F}" destId="{86A3C3CE-1AA6-4811-BD02-B87803916C03}" srcOrd="0" destOrd="0" presId="urn:microsoft.com/office/officeart/2005/8/layout/vList2"/>
    <dgm:cxn modelId="{C20B681F-4A91-4E95-B690-68C574AC5E89}" srcId="{C079E046-8D12-47C5-8E3E-9FDE4A113AFF}" destId="{1A8A209D-EA2B-4E2E-82BF-BEBF1ED4335B}" srcOrd="3" destOrd="0" parTransId="{2FE03F42-9C9E-4D6D-8E2B-04C25C38BBEA}" sibTransId="{B0FB5C95-06CD-48B2-98A7-3CD9C88C8A63}"/>
    <dgm:cxn modelId="{C112155C-BFFB-4487-B296-44F6EAFAA112}" type="presOf" srcId="{C079E046-8D12-47C5-8E3E-9FDE4A113AFF}" destId="{371D9AE0-9644-4C54-8E35-D0CD1C19C75F}" srcOrd="0" destOrd="0" presId="urn:microsoft.com/office/officeart/2005/8/layout/vList2"/>
    <dgm:cxn modelId="{01699360-9A17-46A5-BD0C-C8512460B22A}" type="presOf" srcId="{5819D8BF-0D74-45AC-8FEA-3AC297334DD2}" destId="{596227DF-08A5-48CE-B5F8-695D0E7DA937}" srcOrd="0" destOrd="0" presId="urn:microsoft.com/office/officeart/2005/8/layout/vList2"/>
    <dgm:cxn modelId="{263C2B41-193D-4C43-93AA-EA219608C428}" type="presOf" srcId="{F539718A-ACD4-4525-BB15-1B747EE83552}" destId="{CECB195E-366F-4401-95E0-C98A6198FA42}" srcOrd="0" destOrd="0" presId="urn:microsoft.com/office/officeart/2005/8/layout/vList2"/>
    <dgm:cxn modelId="{63BF8BD0-01BD-4E93-BA97-7D3262B3B53C}" srcId="{C079E046-8D12-47C5-8E3E-9FDE4A113AFF}" destId="{9B1BDD9F-5546-4469-8C03-A3BF0E34849F}" srcOrd="4" destOrd="0" parTransId="{8A9F7E8B-E4ED-4133-A10D-3D8049B23E03}" sibTransId="{0153FEA8-7393-4303-B71B-6BB45EB2A746}"/>
    <dgm:cxn modelId="{9EEACBDC-7330-4B8E-9E65-C9EB38D387DF}" srcId="{C079E046-8D12-47C5-8E3E-9FDE4A113AFF}" destId="{E6DF6853-28F3-4716-B763-E18F24C55128}" srcOrd="2" destOrd="0" parTransId="{5DDFAE56-0603-42C5-87B1-65DDC4F5CE34}" sibTransId="{0634E233-2BA9-4D70-AB5A-FB2AEC9575FB}"/>
    <dgm:cxn modelId="{6091BADE-E83F-461F-BC68-865A3C998EEA}" type="presOf" srcId="{E6DF6853-28F3-4716-B763-E18F24C55128}" destId="{987BC91A-BE01-4ED2-81E6-BF082791F345}" srcOrd="0" destOrd="0" presId="urn:microsoft.com/office/officeart/2005/8/layout/vList2"/>
    <dgm:cxn modelId="{692838EF-4883-4CB5-B72D-38332AADF5D2}" srcId="{C079E046-8D12-47C5-8E3E-9FDE4A113AFF}" destId="{F539718A-ACD4-4525-BB15-1B747EE83552}" srcOrd="1" destOrd="0" parTransId="{5A18146A-39C5-411F-AE37-AEF09F199974}" sibTransId="{46B4C87E-B44D-4CB3-B42D-BE01BC77DFA3}"/>
    <dgm:cxn modelId="{2C72D445-D427-4170-A3C3-CFB0EA8BE427}" type="presParOf" srcId="{371D9AE0-9644-4C54-8E35-D0CD1C19C75F}" destId="{596227DF-08A5-48CE-B5F8-695D0E7DA937}" srcOrd="0" destOrd="0" presId="urn:microsoft.com/office/officeart/2005/8/layout/vList2"/>
    <dgm:cxn modelId="{B4577A31-BEB6-4131-8DEB-23E6D9841760}" type="presParOf" srcId="{371D9AE0-9644-4C54-8E35-D0CD1C19C75F}" destId="{548EA158-F119-4D74-9F1C-D753049FB835}" srcOrd="1" destOrd="0" presId="urn:microsoft.com/office/officeart/2005/8/layout/vList2"/>
    <dgm:cxn modelId="{2E1F71FF-F51B-42B6-9248-E7F4198FC961}" type="presParOf" srcId="{371D9AE0-9644-4C54-8E35-D0CD1C19C75F}" destId="{CECB195E-366F-4401-95E0-C98A6198FA42}" srcOrd="2" destOrd="0" presId="urn:microsoft.com/office/officeart/2005/8/layout/vList2"/>
    <dgm:cxn modelId="{A3DA59A4-3B60-4FAD-838C-910A7638B9FE}" type="presParOf" srcId="{371D9AE0-9644-4C54-8E35-D0CD1C19C75F}" destId="{D149D291-0FC7-46E2-85CC-7A035CBE78C8}" srcOrd="3" destOrd="0" presId="urn:microsoft.com/office/officeart/2005/8/layout/vList2"/>
    <dgm:cxn modelId="{0A3508F7-ADD7-4A52-AE51-91842345EF1D}" type="presParOf" srcId="{371D9AE0-9644-4C54-8E35-D0CD1C19C75F}" destId="{987BC91A-BE01-4ED2-81E6-BF082791F345}" srcOrd="4" destOrd="0" presId="urn:microsoft.com/office/officeart/2005/8/layout/vList2"/>
    <dgm:cxn modelId="{576D2F8E-9FB1-4546-8BE0-D1F1F2B5609B}" type="presParOf" srcId="{371D9AE0-9644-4C54-8E35-D0CD1C19C75F}" destId="{D3C94C09-3B73-4C28-B15D-DDDDE1123911}" srcOrd="5" destOrd="0" presId="urn:microsoft.com/office/officeart/2005/8/layout/vList2"/>
    <dgm:cxn modelId="{9FFE5F74-AF13-4EA4-93F9-D6ABEC7AD4F7}" type="presParOf" srcId="{371D9AE0-9644-4C54-8E35-D0CD1C19C75F}" destId="{9B91E07A-F638-481D-94C4-56D28BDF1778}" srcOrd="6" destOrd="0" presId="urn:microsoft.com/office/officeart/2005/8/layout/vList2"/>
    <dgm:cxn modelId="{7AD36B99-FC1C-4E79-A346-82536D210F84}" type="presParOf" srcId="{371D9AE0-9644-4C54-8E35-D0CD1C19C75F}" destId="{C3EECDF3-6B70-42EC-9D5D-42BA9B13A995}" srcOrd="7" destOrd="0" presId="urn:microsoft.com/office/officeart/2005/8/layout/vList2"/>
    <dgm:cxn modelId="{44ACD1B0-F867-4191-891E-C562E973E246}" type="presParOf" srcId="{371D9AE0-9644-4C54-8E35-D0CD1C19C75F}" destId="{86A3C3CE-1AA6-4811-BD02-B87803916C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AFF7B8-2BE0-4230-9B57-5F26AB95F0D0}" type="doc">
      <dgm:prSet loTypeId="urn:microsoft.com/office/officeart/2016/7/layout/RepeatingBendingProcessNew" loCatId="process" qsTypeId="urn:microsoft.com/office/officeart/2005/8/quickstyle/simple2" qsCatId="simple" csTypeId="urn:microsoft.com/office/officeart/2005/8/colors/accent4_3" csCatId="accent4" phldr="1"/>
      <dgm:spPr/>
      <dgm:t>
        <a:bodyPr/>
        <a:lstStyle/>
        <a:p>
          <a:endParaRPr lang="en-US"/>
        </a:p>
      </dgm:t>
    </dgm:pt>
    <dgm:pt modelId="{C64AFBDD-8C59-4E0B-A9C7-FADDA3051892}">
      <dgm:prSet/>
      <dgm:spPr/>
      <dgm:t>
        <a:bodyPr/>
        <a:lstStyle/>
        <a:p>
          <a:pPr>
            <a:lnSpc>
              <a:spcPct val="90000"/>
            </a:lnSpc>
          </a:pPr>
          <a:r>
            <a:rPr lang="en-US" sz="3000" b="1" u="sng" baseline="0"/>
            <a:t>Key Elements:</a:t>
          </a:r>
          <a:endParaRPr lang="en-US" sz="3000"/>
        </a:p>
      </dgm:t>
    </dgm:pt>
    <dgm:pt modelId="{CC8194DB-1E00-4ABA-B36E-C076C0CC6ED8}" type="parTrans" cxnId="{A1A394F5-ACA6-4A8E-B349-166573A221FD}">
      <dgm:prSet/>
      <dgm:spPr/>
      <dgm:t>
        <a:bodyPr/>
        <a:lstStyle/>
        <a:p>
          <a:endParaRPr lang="en-US"/>
        </a:p>
      </dgm:t>
    </dgm:pt>
    <dgm:pt modelId="{843E1E9A-328F-4B3B-9209-22E80087C215}" type="sibTrans" cxnId="{A1A394F5-ACA6-4A8E-B349-166573A221FD}">
      <dgm:prSet/>
      <dgm:spPr/>
      <dgm:t>
        <a:bodyPr/>
        <a:lstStyle/>
        <a:p>
          <a:endParaRPr lang="en-US"/>
        </a:p>
      </dgm:t>
    </dgm:pt>
    <dgm:pt modelId="{2D162834-4A03-416A-AAB4-A20C7411F083}">
      <dgm:prSet/>
      <dgm:spPr/>
      <dgm:t>
        <a:bodyPr/>
        <a:lstStyle/>
        <a:p>
          <a:pPr>
            <a:lnSpc>
              <a:spcPct val="100000"/>
            </a:lnSpc>
          </a:pPr>
          <a:r>
            <a:rPr lang="en-US" sz="2300" b="1" baseline="0" dirty="0"/>
            <a:t>Background Information </a:t>
          </a:r>
          <a:r>
            <a:rPr lang="en-US" sz="2300" baseline="0" dirty="0"/>
            <a:t>(e.g. years in U.S, instructional program, language of instruction, gaps in instruction)</a:t>
          </a:r>
          <a:endParaRPr lang="en-US" sz="2300" dirty="0"/>
        </a:p>
      </dgm:t>
    </dgm:pt>
    <dgm:pt modelId="{A7CC3A30-2ADB-45BB-B4BA-BCCC644ED9A5}" type="parTrans" cxnId="{EC365E17-C9C4-431A-86E0-6628796ED9C7}">
      <dgm:prSet/>
      <dgm:spPr/>
      <dgm:t>
        <a:bodyPr/>
        <a:lstStyle/>
        <a:p>
          <a:endParaRPr lang="en-US"/>
        </a:p>
      </dgm:t>
    </dgm:pt>
    <dgm:pt modelId="{C7C48D47-E975-43E6-B89D-20CEEF27D6C1}" type="sibTrans" cxnId="{EC365E17-C9C4-431A-86E0-6628796ED9C7}">
      <dgm:prSet/>
      <dgm:spPr/>
      <dgm:t>
        <a:bodyPr/>
        <a:lstStyle/>
        <a:p>
          <a:endParaRPr lang="en-US"/>
        </a:p>
      </dgm:t>
    </dgm:pt>
    <dgm:pt modelId="{8914EA40-6494-4803-A538-9FE405D300B0}">
      <dgm:prSet/>
      <dgm:spPr/>
      <dgm:t>
        <a:bodyPr/>
        <a:lstStyle/>
        <a:p>
          <a:pPr>
            <a:lnSpc>
              <a:spcPct val="100000"/>
            </a:lnSpc>
          </a:pPr>
          <a:r>
            <a:rPr lang="en-US" sz="2300" b="1" baseline="0" dirty="0"/>
            <a:t>Student Characteristics </a:t>
          </a:r>
          <a:r>
            <a:rPr lang="en-US" sz="2300" baseline="0" dirty="0"/>
            <a:t>(e.g. LI/L2 proficiency, immigration pattern, economic circumstances, cultural interactions)</a:t>
          </a:r>
          <a:endParaRPr lang="en-US" sz="2300" dirty="0"/>
        </a:p>
      </dgm:t>
    </dgm:pt>
    <dgm:pt modelId="{70324544-30EE-48C7-ACD1-751343B73417}" type="parTrans" cxnId="{28817276-70B0-46AD-A031-EB77F8B992F2}">
      <dgm:prSet/>
      <dgm:spPr/>
      <dgm:t>
        <a:bodyPr/>
        <a:lstStyle/>
        <a:p>
          <a:endParaRPr lang="en-US"/>
        </a:p>
      </dgm:t>
    </dgm:pt>
    <dgm:pt modelId="{DB278DBE-1FBF-4212-B3CF-CE5A11BEF52D}" type="sibTrans" cxnId="{28817276-70B0-46AD-A031-EB77F8B992F2}">
      <dgm:prSet/>
      <dgm:spPr/>
      <dgm:t>
        <a:bodyPr/>
        <a:lstStyle/>
        <a:p>
          <a:endParaRPr lang="en-US"/>
        </a:p>
      </dgm:t>
    </dgm:pt>
    <dgm:pt modelId="{D2FE7130-D233-4741-8578-F5D5A05A0EAF}">
      <dgm:prSet/>
      <dgm:spPr/>
      <dgm:t>
        <a:bodyPr/>
        <a:lstStyle/>
        <a:p>
          <a:pPr>
            <a:lnSpc>
              <a:spcPct val="100000"/>
            </a:lnSpc>
          </a:pPr>
          <a:r>
            <a:rPr lang="en-US" sz="2300" b="1" baseline="0" dirty="0"/>
            <a:t>Classroom Instruction </a:t>
          </a:r>
          <a:r>
            <a:rPr lang="en-US" sz="2300" baseline="0" dirty="0"/>
            <a:t>(e.g. Appropriate, Qualified Personnel, Differentiation, Designated ELD &amp; Integrated ELD)</a:t>
          </a:r>
          <a:endParaRPr lang="en-US" sz="2300" dirty="0"/>
        </a:p>
      </dgm:t>
    </dgm:pt>
    <dgm:pt modelId="{70EFF4DE-5157-4D63-8035-57086F4FAABD}" type="parTrans" cxnId="{4E52016B-81C4-4C82-B74B-2BB584614D4C}">
      <dgm:prSet/>
      <dgm:spPr/>
      <dgm:t>
        <a:bodyPr/>
        <a:lstStyle/>
        <a:p>
          <a:endParaRPr lang="en-US"/>
        </a:p>
      </dgm:t>
    </dgm:pt>
    <dgm:pt modelId="{8F149DF6-49B3-4D12-895D-CF0F44D421A1}" type="sibTrans" cxnId="{4E52016B-81C4-4C82-B74B-2BB584614D4C}">
      <dgm:prSet/>
      <dgm:spPr/>
      <dgm:t>
        <a:bodyPr/>
        <a:lstStyle/>
        <a:p>
          <a:endParaRPr lang="en-US"/>
        </a:p>
      </dgm:t>
    </dgm:pt>
    <dgm:pt modelId="{618C682F-B7CD-417B-9E59-6374778D7A3A}">
      <dgm:prSet/>
      <dgm:spPr/>
      <dgm:t>
        <a:bodyPr/>
        <a:lstStyle/>
        <a:p>
          <a:pPr>
            <a:lnSpc>
              <a:spcPct val="100000"/>
            </a:lnSpc>
          </a:pPr>
          <a:r>
            <a:rPr lang="en-US" sz="2300" b="1" baseline="0" dirty="0"/>
            <a:t>Response to Intervention </a:t>
          </a:r>
          <a:r>
            <a:rPr lang="en-US" sz="2300" baseline="0" dirty="0"/>
            <a:t>(e.g. Tier 1, Tier 2)</a:t>
          </a:r>
          <a:endParaRPr lang="en-US" sz="2300" dirty="0"/>
        </a:p>
      </dgm:t>
    </dgm:pt>
    <dgm:pt modelId="{574A9BB0-A0A3-4382-9048-6C941E0B6A61}" type="parTrans" cxnId="{990392C9-FA01-4CED-BB57-9C8C5114BCF7}">
      <dgm:prSet/>
      <dgm:spPr/>
      <dgm:t>
        <a:bodyPr/>
        <a:lstStyle/>
        <a:p>
          <a:endParaRPr lang="en-US"/>
        </a:p>
      </dgm:t>
    </dgm:pt>
    <dgm:pt modelId="{296C8B5F-5304-4B76-A66A-C4AF63054ACA}" type="sibTrans" cxnId="{990392C9-FA01-4CED-BB57-9C8C5114BCF7}">
      <dgm:prSet/>
      <dgm:spPr/>
      <dgm:t>
        <a:bodyPr/>
        <a:lstStyle/>
        <a:p>
          <a:endParaRPr lang="en-US"/>
        </a:p>
      </dgm:t>
    </dgm:pt>
    <dgm:pt modelId="{09AB84C9-FE51-4C42-B9C9-C41E8CB0DE76}" type="pres">
      <dgm:prSet presAssocID="{FFAFF7B8-2BE0-4230-9B57-5F26AB95F0D0}" presName="Name0" presStyleCnt="0">
        <dgm:presLayoutVars>
          <dgm:dir/>
          <dgm:resizeHandles val="exact"/>
        </dgm:presLayoutVars>
      </dgm:prSet>
      <dgm:spPr/>
    </dgm:pt>
    <dgm:pt modelId="{2CDDD8CD-918A-404F-AE18-5672F2238314}" type="pres">
      <dgm:prSet presAssocID="{C64AFBDD-8C59-4E0B-A9C7-FADDA3051892}" presName="node" presStyleLbl="node1" presStyleIdx="0" presStyleCnt="1" custScaleY="129702" custLinFactNeighborX="-7101" custLinFactNeighborY="-2507">
        <dgm:presLayoutVars>
          <dgm:bulletEnabled val="1"/>
        </dgm:presLayoutVars>
      </dgm:prSet>
      <dgm:spPr/>
    </dgm:pt>
  </dgm:ptLst>
  <dgm:cxnLst>
    <dgm:cxn modelId="{DB2B380E-68EB-44A7-88EA-2CBA4FDCBE61}" type="presOf" srcId="{C64AFBDD-8C59-4E0B-A9C7-FADDA3051892}" destId="{2CDDD8CD-918A-404F-AE18-5672F2238314}" srcOrd="0" destOrd="0" presId="urn:microsoft.com/office/officeart/2016/7/layout/RepeatingBendingProcessNew"/>
    <dgm:cxn modelId="{EC365E17-C9C4-431A-86E0-6628796ED9C7}" srcId="{C64AFBDD-8C59-4E0B-A9C7-FADDA3051892}" destId="{2D162834-4A03-416A-AAB4-A20C7411F083}" srcOrd="0" destOrd="0" parTransId="{A7CC3A30-2ADB-45BB-B4BA-BCCC644ED9A5}" sibTransId="{C7C48D47-E975-43E6-B89D-20CEEF27D6C1}"/>
    <dgm:cxn modelId="{B161A218-53A6-4DC4-9218-882FA2401622}" type="presOf" srcId="{D2FE7130-D233-4741-8578-F5D5A05A0EAF}" destId="{2CDDD8CD-918A-404F-AE18-5672F2238314}" srcOrd="0" destOrd="3" presId="urn:microsoft.com/office/officeart/2016/7/layout/RepeatingBendingProcessNew"/>
    <dgm:cxn modelId="{C366366A-EAFB-484D-8F94-894954CE6D0F}" type="presOf" srcId="{2D162834-4A03-416A-AAB4-A20C7411F083}" destId="{2CDDD8CD-918A-404F-AE18-5672F2238314}" srcOrd="0" destOrd="1" presId="urn:microsoft.com/office/officeart/2016/7/layout/RepeatingBendingProcessNew"/>
    <dgm:cxn modelId="{4E52016B-81C4-4C82-B74B-2BB584614D4C}" srcId="{C64AFBDD-8C59-4E0B-A9C7-FADDA3051892}" destId="{D2FE7130-D233-4741-8578-F5D5A05A0EAF}" srcOrd="2" destOrd="0" parTransId="{70EFF4DE-5157-4D63-8035-57086F4FAABD}" sibTransId="{8F149DF6-49B3-4D12-895D-CF0F44D421A1}"/>
    <dgm:cxn modelId="{28817276-70B0-46AD-A031-EB77F8B992F2}" srcId="{C64AFBDD-8C59-4E0B-A9C7-FADDA3051892}" destId="{8914EA40-6494-4803-A538-9FE405D300B0}" srcOrd="1" destOrd="0" parTransId="{70324544-30EE-48C7-ACD1-751343B73417}" sibTransId="{DB278DBE-1FBF-4212-B3CF-CE5A11BEF52D}"/>
    <dgm:cxn modelId="{3F327179-3E5E-4B90-B823-6877FCD65D52}" type="presOf" srcId="{8914EA40-6494-4803-A538-9FE405D300B0}" destId="{2CDDD8CD-918A-404F-AE18-5672F2238314}" srcOrd="0" destOrd="2" presId="urn:microsoft.com/office/officeart/2016/7/layout/RepeatingBendingProcessNew"/>
    <dgm:cxn modelId="{93D35E85-ADFE-4047-8633-58DCD764F000}" type="presOf" srcId="{FFAFF7B8-2BE0-4230-9B57-5F26AB95F0D0}" destId="{09AB84C9-FE51-4C42-B9C9-C41E8CB0DE76}" srcOrd="0" destOrd="0" presId="urn:microsoft.com/office/officeart/2016/7/layout/RepeatingBendingProcessNew"/>
    <dgm:cxn modelId="{5A73CBA0-CE6C-4CDC-AC2A-8A47DF06E6FF}" type="presOf" srcId="{618C682F-B7CD-417B-9E59-6374778D7A3A}" destId="{2CDDD8CD-918A-404F-AE18-5672F2238314}" srcOrd="0" destOrd="4" presId="urn:microsoft.com/office/officeart/2016/7/layout/RepeatingBendingProcessNew"/>
    <dgm:cxn modelId="{990392C9-FA01-4CED-BB57-9C8C5114BCF7}" srcId="{C64AFBDD-8C59-4E0B-A9C7-FADDA3051892}" destId="{618C682F-B7CD-417B-9E59-6374778D7A3A}" srcOrd="3" destOrd="0" parTransId="{574A9BB0-A0A3-4382-9048-6C941E0B6A61}" sibTransId="{296C8B5F-5304-4B76-A66A-C4AF63054ACA}"/>
    <dgm:cxn modelId="{A1A394F5-ACA6-4A8E-B349-166573A221FD}" srcId="{FFAFF7B8-2BE0-4230-9B57-5F26AB95F0D0}" destId="{C64AFBDD-8C59-4E0B-A9C7-FADDA3051892}" srcOrd="0" destOrd="0" parTransId="{CC8194DB-1E00-4ABA-B36E-C076C0CC6ED8}" sibTransId="{843E1E9A-328F-4B3B-9209-22E80087C215}"/>
    <dgm:cxn modelId="{D902125F-EB94-432C-8617-EA2024C8305A}" type="presParOf" srcId="{09AB84C9-FE51-4C42-B9C9-C41E8CB0DE76}" destId="{2CDDD8CD-918A-404F-AE18-5672F2238314}" srcOrd="0" destOrd="0" presId="urn:microsoft.com/office/officeart/2016/7/layout/RepeatingBendingProcessNew"/>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7CEFE-10B3-4DDD-A74F-CF7F6FC58C97}">
      <dsp:nvSpPr>
        <dsp:cNvPr id="0" name=""/>
        <dsp:cNvSpPr/>
      </dsp:nvSpPr>
      <dsp:spPr>
        <a:xfrm>
          <a:off x="0" y="29122"/>
          <a:ext cx="6305371" cy="834210"/>
        </a:xfrm>
        <a:prstGeom prst="round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County: 33,195 English Learners out of 139,104 total  (23.9%)</a:t>
          </a:r>
          <a:endParaRPr lang="en-US" sz="2300" kern="1200"/>
        </a:p>
      </dsp:txBody>
      <dsp:txXfrm>
        <a:off x="40723" y="69845"/>
        <a:ext cx="6223925" cy="752764"/>
      </dsp:txXfrm>
    </dsp:sp>
    <dsp:sp modelId="{D943D587-35CE-4704-900A-A7D97565CFD8}">
      <dsp:nvSpPr>
        <dsp:cNvPr id="0" name=""/>
        <dsp:cNvSpPr/>
      </dsp:nvSpPr>
      <dsp:spPr>
        <a:xfrm>
          <a:off x="0" y="929572"/>
          <a:ext cx="6305371" cy="834210"/>
        </a:xfrm>
        <a:prstGeom prst="round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State: 1.32M English Learners out of 6.2M students total (21.4%)</a:t>
          </a:r>
          <a:endParaRPr lang="en-US" sz="2300" kern="1200"/>
        </a:p>
      </dsp:txBody>
      <dsp:txXfrm>
        <a:off x="40723" y="970295"/>
        <a:ext cx="6223925" cy="752764"/>
      </dsp:txXfrm>
    </dsp:sp>
    <dsp:sp modelId="{3F757024-7719-44F3-98FD-2CAD76D15358}">
      <dsp:nvSpPr>
        <dsp:cNvPr id="0" name=""/>
        <dsp:cNvSpPr/>
      </dsp:nvSpPr>
      <dsp:spPr>
        <a:xfrm>
          <a:off x="0" y="1830022"/>
          <a:ext cx="6305371" cy="834210"/>
        </a:xfrm>
        <a:prstGeom prst="round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County: 3,904 ELs have a special education eligibility (26.9%)</a:t>
          </a:r>
          <a:endParaRPr lang="en-US" sz="2300" kern="1200"/>
        </a:p>
      </dsp:txBody>
      <dsp:txXfrm>
        <a:off x="40723" y="1870745"/>
        <a:ext cx="6223925" cy="752764"/>
      </dsp:txXfrm>
    </dsp:sp>
    <dsp:sp modelId="{880CCC39-5D09-4F15-93C7-11AFC7576B9B}">
      <dsp:nvSpPr>
        <dsp:cNvPr id="0" name=""/>
        <dsp:cNvSpPr/>
      </dsp:nvSpPr>
      <dsp:spPr>
        <a:xfrm>
          <a:off x="0" y="2730472"/>
          <a:ext cx="6305371" cy="834210"/>
        </a:xfrm>
        <a:prstGeom prst="round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State: 210,517 Els have a special education eligibility (31%)</a:t>
          </a:r>
          <a:endParaRPr lang="en-US" sz="2300" kern="1200"/>
        </a:p>
      </dsp:txBody>
      <dsp:txXfrm>
        <a:off x="40723" y="2771195"/>
        <a:ext cx="6223925" cy="7527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35346-1AB8-4D6D-BA4E-5E2BA37714CA}">
      <dsp:nvSpPr>
        <dsp:cNvPr id="0" name=""/>
        <dsp:cNvSpPr/>
      </dsp:nvSpPr>
      <dsp:spPr>
        <a:xfrm>
          <a:off x="0" y="5032402"/>
          <a:ext cx="8132066" cy="1681838"/>
        </a:xfrm>
        <a:prstGeom prst="rect">
          <a:avLst/>
        </a:prstGeom>
        <a:gradFill rotWithShape="0">
          <a:gsLst>
            <a:gs pos="0">
              <a:schemeClr val="accent1">
                <a:shade val="80000"/>
                <a:hueOff val="0"/>
                <a:satOff val="0"/>
                <a:lumOff val="0"/>
                <a:alphaOff val="0"/>
                <a:tint val="94000"/>
                <a:satMod val="100000"/>
                <a:lumMod val="108000"/>
              </a:schemeClr>
            </a:gs>
            <a:gs pos="50000">
              <a:schemeClr val="accent1">
                <a:shade val="80000"/>
                <a:hueOff val="0"/>
                <a:satOff val="0"/>
                <a:lumOff val="0"/>
                <a:alphaOff val="0"/>
                <a:tint val="98000"/>
                <a:shade val="100000"/>
                <a:satMod val="100000"/>
                <a:lumMod val="100000"/>
              </a:schemeClr>
            </a:gs>
            <a:gs pos="100000">
              <a:schemeClr val="accent1">
                <a:shade val="80000"/>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baseline="0" dirty="0">
              <a:solidFill>
                <a:schemeClr val="tx1"/>
              </a:solidFill>
            </a:rPr>
            <a:t>Standards-aligned instruction for ELs is rigorous, grade-level appropriate, and provides deliberate and appropriate scaffolds. </a:t>
          </a:r>
        </a:p>
        <a:p>
          <a:pPr marL="0" lvl="0" indent="0" algn="ctr" defTabSz="844550">
            <a:lnSpc>
              <a:spcPct val="90000"/>
            </a:lnSpc>
            <a:spcBef>
              <a:spcPct val="0"/>
            </a:spcBef>
            <a:spcAft>
              <a:spcPct val="35000"/>
            </a:spcAft>
            <a:buNone/>
          </a:pPr>
          <a:r>
            <a:rPr lang="en-US" sz="1900" kern="1200" baseline="0" dirty="0">
              <a:solidFill>
                <a:schemeClr val="tx1"/>
              </a:solidFill>
            </a:rPr>
            <a:t>Teachers provide students with opportunities to describe their reasoning, share explanations, make conjectures, justify conclusions, argue from evidence, and negotiate meaning from complex texts. </a:t>
          </a:r>
          <a:endParaRPr lang="en-US" sz="1900" kern="1200" dirty="0">
            <a:solidFill>
              <a:schemeClr val="tx1"/>
            </a:solidFill>
          </a:endParaRPr>
        </a:p>
      </dsp:txBody>
      <dsp:txXfrm>
        <a:off x="0" y="5032402"/>
        <a:ext cx="8132066" cy="1681838"/>
      </dsp:txXfrm>
    </dsp:sp>
    <dsp:sp modelId="{B2DECB6A-ECBF-47AC-A3BF-E831127F52E8}">
      <dsp:nvSpPr>
        <dsp:cNvPr id="0" name=""/>
        <dsp:cNvSpPr/>
      </dsp:nvSpPr>
      <dsp:spPr>
        <a:xfrm rot="10800000">
          <a:off x="0" y="2469731"/>
          <a:ext cx="8132066" cy="2586667"/>
        </a:xfrm>
        <a:prstGeom prst="upArrowCallout">
          <a:avLst/>
        </a:prstGeom>
        <a:gradFill rotWithShape="0">
          <a:gsLst>
            <a:gs pos="0">
              <a:schemeClr val="accent1">
                <a:shade val="80000"/>
                <a:hueOff val="153123"/>
                <a:satOff val="-2196"/>
                <a:lumOff val="12807"/>
                <a:alphaOff val="0"/>
                <a:tint val="94000"/>
                <a:satMod val="100000"/>
                <a:lumMod val="108000"/>
              </a:schemeClr>
            </a:gs>
            <a:gs pos="50000">
              <a:schemeClr val="accent1">
                <a:shade val="80000"/>
                <a:hueOff val="153123"/>
                <a:satOff val="-2196"/>
                <a:lumOff val="12807"/>
                <a:alphaOff val="0"/>
                <a:tint val="98000"/>
                <a:shade val="100000"/>
                <a:satMod val="100000"/>
                <a:lumMod val="100000"/>
              </a:schemeClr>
            </a:gs>
            <a:gs pos="100000">
              <a:schemeClr val="accent1">
                <a:shade val="80000"/>
                <a:hueOff val="153123"/>
                <a:satOff val="-2196"/>
                <a:lumOff val="12807"/>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baseline="0" dirty="0">
              <a:solidFill>
                <a:schemeClr val="tx1"/>
              </a:solidFill>
            </a:rPr>
            <a:t>Leverages ELs’ home language(s), cultural assets, and prior knowledge. </a:t>
          </a:r>
        </a:p>
        <a:p>
          <a:pPr marL="0" lvl="0" indent="0" algn="ctr" defTabSz="844550">
            <a:lnSpc>
              <a:spcPct val="90000"/>
            </a:lnSpc>
            <a:spcBef>
              <a:spcPct val="0"/>
            </a:spcBef>
            <a:spcAft>
              <a:spcPct val="35000"/>
            </a:spcAft>
            <a:buNone/>
          </a:pPr>
          <a:r>
            <a:rPr lang="en-US" sz="1900" kern="1200" baseline="0" dirty="0">
              <a:solidFill>
                <a:schemeClr val="tx1"/>
              </a:solidFill>
            </a:rPr>
            <a:t>ELs’ home language(s) and culture(s) are regarded as assets and are used by the teacher in bridging prior knowledge to new knowledge, and in making content meaningful and comprehensible. </a:t>
          </a:r>
          <a:endParaRPr lang="en-US" sz="1900" kern="1200" dirty="0">
            <a:solidFill>
              <a:schemeClr val="tx1"/>
            </a:solidFill>
          </a:endParaRPr>
        </a:p>
      </dsp:txBody>
      <dsp:txXfrm rot="10800000">
        <a:off x="0" y="2469731"/>
        <a:ext cx="8132066" cy="1680739"/>
      </dsp:txXfrm>
    </dsp:sp>
    <dsp:sp modelId="{50EE3C8B-91C2-4B27-9CBB-CFF74711F960}">
      <dsp:nvSpPr>
        <dsp:cNvPr id="0" name=""/>
        <dsp:cNvSpPr/>
      </dsp:nvSpPr>
      <dsp:spPr>
        <a:xfrm rot="10800000">
          <a:off x="0" y="19776"/>
          <a:ext cx="8132066" cy="2493728"/>
        </a:xfrm>
        <a:prstGeom prst="upArrowCallout">
          <a:avLst/>
        </a:prstGeom>
        <a:gradFill rotWithShape="0">
          <a:gsLst>
            <a:gs pos="0">
              <a:schemeClr val="accent1">
                <a:shade val="80000"/>
                <a:hueOff val="306246"/>
                <a:satOff val="-4392"/>
                <a:lumOff val="25615"/>
                <a:alphaOff val="0"/>
                <a:tint val="94000"/>
                <a:satMod val="100000"/>
                <a:lumMod val="108000"/>
              </a:schemeClr>
            </a:gs>
            <a:gs pos="50000">
              <a:schemeClr val="accent1">
                <a:shade val="80000"/>
                <a:hueOff val="306246"/>
                <a:satOff val="-4392"/>
                <a:lumOff val="25615"/>
                <a:alphaOff val="0"/>
                <a:tint val="98000"/>
                <a:shade val="100000"/>
                <a:satMod val="100000"/>
                <a:lumMod val="100000"/>
              </a:schemeClr>
            </a:gs>
            <a:gs pos="100000">
              <a:schemeClr val="accent1">
                <a:shade val="80000"/>
                <a:hueOff val="306246"/>
                <a:satOff val="-4392"/>
                <a:lumOff val="2561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baseline="0" dirty="0">
              <a:solidFill>
                <a:schemeClr val="tx1"/>
              </a:solidFill>
            </a:rPr>
            <a:t>Opportunities to engage in discipline-specific practices, which are designed to build conceptual understanding and language competence together. </a:t>
          </a:r>
        </a:p>
        <a:p>
          <a:pPr marL="0" lvl="0" indent="0" algn="ctr" defTabSz="844550">
            <a:lnSpc>
              <a:spcPct val="90000"/>
            </a:lnSpc>
            <a:spcBef>
              <a:spcPct val="0"/>
            </a:spcBef>
            <a:spcAft>
              <a:spcPct val="35000"/>
            </a:spcAft>
            <a:buNone/>
          </a:pPr>
          <a:r>
            <a:rPr lang="en-US" sz="1900" kern="1200" baseline="0" dirty="0">
              <a:solidFill>
                <a:schemeClr val="tx1"/>
              </a:solidFill>
            </a:rPr>
            <a:t>Teachers intentionally design learning opportunities that integrate reading, writing, speaking, and listening with the practices of each discipline. </a:t>
          </a:r>
          <a:endParaRPr lang="en-US" sz="1900" kern="1200" dirty="0">
            <a:solidFill>
              <a:schemeClr val="tx1"/>
            </a:solidFill>
          </a:endParaRPr>
        </a:p>
      </dsp:txBody>
      <dsp:txXfrm rot="10800000">
        <a:off x="0" y="19776"/>
        <a:ext cx="8132066" cy="1620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5EDBD-B10C-4D89-82DC-3CF289354CC8}">
      <dsp:nvSpPr>
        <dsp:cNvPr id="0" name=""/>
        <dsp:cNvSpPr/>
      </dsp:nvSpPr>
      <dsp:spPr>
        <a:xfrm>
          <a:off x="0" y="0"/>
          <a:ext cx="3169242" cy="3697833"/>
        </a:xfrm>
        <a:prstGeom prst="rect">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086" tIns="330200" rIns="247086" bIns="330200" numCol="1" spcCol="1270" anchor="t" anchorCtr="0">
          <a:noAutofit/>
        </a:bodyPr>
        <a:lstStyle/>
        <a:p>
          <a:pPr marL="0" lvl="0" indent="0" algn="l" defTabSz="889000">
            <a:lnSpc>
              <a:spcPct val="90000"/>
            </a:lnSpc>
            <a:spcBef>
              <a:spcPct val="0"/>
            </a:spcBef>
            <a:spcAft>
              <a:spcPct val="35000"/>
            </a:spcAft>
            <a:buNone/>
          </a:pPr>
          <a:r>
            <a:rPr lang="en-US" sz="2000" kern="1200" dirty="0"/>
            <a:t>1) </a:t>
          </a:r>
          <a:r>
            <a:rPr lang="en-US" sz="2000" b="1" kern="1200" dirty="0"/>
            <a:t>Multiple means of engagement </a:t>
          </a:r>
          <a:r>
            <a:rPr lang="en-US" sz="2000" kern="1200" dirty="0"/>
            <a:t>– engage and motivate learners by offering choices of content and tools as well as by offering varying levels of challenge</a:t>
          </a:r>
        </a:p>
      </dsp:txBody>
      <dsp:txXfrm>
        <a:off x="0" y="1405176"/>
        <a:ext cx="3169242" cy="2218699"/>
      </dsp:txXfrm>
    </dsp:sp>
    <dsp:sp modelId="{647E27F0-0B61-4DA7-BB2C-CD4CA6F519BB}">
      <dsp:nvSpPr>
        <dsp:cNvPr id="0" name=""/>
        <dsp:cNvSpPr/>
      </dsp:nvSpPr>
      <dsp:spPr>
        <a:xfrm>
          <a:off x="1029946" y="369783"/>
          <a:ext cx="1109349" cy="1109349"/>
        </a:xfrm>
        <a:prstGeom prst="ellipse">
          <a:avLst/>
        </a:prstGeom>
        <a:solidFill>
          <a:schemeClr val="accent3">
            <a:shade val="8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489" tIns="12700" rIns="8648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92406" y="532243"/>
        <a:ext cx="784429" cy="784429"/>
      </dsp:txXfrm>
    </dsp:sp>
    <dsp:sp modelId="{A0613A1C-F008-4AEC-B434-D6D5820233AA}">
      <dsp:nvSpPr>
        <dsp:cNvPr id="0" name=""/>
        <dsp:cNvSpPr/>
      </dsp:nvSpPr>
      <dsp:spPr>
        <a:xfrm>
          <a:off x="0" y="3697761"/>
          <a:ext cx="3169242" cy="72"/>
        </a:xfrm>
        <a:prstGeom prst="rect">
          <a:avLst/>
        </a:prstGeom>
        <a:solidFill>
          <a:schemeClr val="accent3">
            <a:shade val="80000"/>
            <a:hueOff val="43781"/>
            <a:satOff val="-286"/>
            <a:lumOff val="4911"/>
            <a:alphaOff val="0"/>
          </a:schemeClr>
        </a:solidFill>
        <a:ln w="15875" cap="flat" cmpd="sng" algn="ctr">
          <a:solidFill>
            <a:schemeClr val="accent3">
              <a:shade val="80000"/>
              <a:hueOff val="43781"/>
              <a:satOff val="-286"/>
              <a:lumOff val="491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A82C48E-6F53-4A6B-A531-06DD1CB8A2AD}">
      <dsp:nvSpPr>
        <dsp:cNvPr id="0" name=""/>
        <dsp:cNvSpPr/>
      </dsp:nvSpPr>
      <dsp:spPr>
        <a:xfrm>
          <a:off x="3486166" y="0"/>
          <a:ext cx="3169242" cy="3697833"/>
        </a:xfrm>
        <a:prstGeom prst="rect">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086" tIns="330200" rIns="247086" bIns="330200" numCol="1" spcCol="1270" anchor="t" anchorCtr="0">
          <a:noAutofit/>
        </a:bodyPr>
        <a:lstStyle/>
        <a:p>
          <a:pPr marL="0" lvl="0" indent="0" algn="l" defTabSz="889000">
            <a:lnSpc>
              <a:spcPct val="90000"/>
            </a:lnSpc>
            <a:spcBef>
              <a:spcPct val="0"/>
            </a:spcBef>
            <a:spcAft>
              <a:spcPct val="35000"/>
            </a:spcAft>
            <a:buNone/>
          </a:pPr>
          <a:r>
            <a:rPr lang="en-US" sz="2000" kern="1200" dirty="0"/>
            <a:t>2) </a:t>
          </a:r>
          <a:r>
            <a:rPr lang="en-US" sz="2000" b="1" kern="1200" dirty="0"/>
            <a:t>Multiple means of representation </a:t>
          </a:r>
          <a:r>
            <a:rPr lang="en-US" sz="2000" kern="1200" dirty="0"/>
            <a:t>– using a variety of methods to present information and provide a range of means to support various types of learners</a:t>
          </a:r>
        </a:p>
      </dsp:txBody>
      <dsp:txXfrm>
        <a:off x="3486166" y="1405176"/>
        <a:ext cx="3169242" cy="2218699"/>
      </dsp:txXfrm>
    </dsp:sp>
    <dsp:sp modelId="{3CB12688-7963-423F-B72B-1BCFDAAC1F16}">
      <dsp:nvSpPr>
        <dsp:cNvPr id="0" name=""/>
        <dsp:cNvSpPr/>
      </dsp:nvSpPr>
      <dsp:spPr>
        <a:xfrm>
          <a:off x="4516112" y="369783"/>
          <a:ext cx="1109349" cy="1109349"/>
        </a:xfrm>
        <a:prstGeom prst="ellipse">
          <a:avLst/>
        </a:prstGeom>
        <a:solidFill>
          <a:schemeClr val="accent3">
            <a:shade val="80000"/>
            <a:hueOff val="87563"/>
            <a:satOff val="-572"/>
            <a:lumOff val="9822"/>
            <a:alphaOff val="0"/>
          </a:schemeClr>
        </a:solidFill>
        <a:ln w="15875" cap="flat" cmpd="sng" algn="ctr">
          <a:solidFill>
            <a:schemeClr val="accent3">
              <a:shade val="80000"/>
              <a:hueOff val="87563"/>
              <a:satOff val="-572"/>
              <a:lumOff val="982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489" tIns="12700" rIns="8648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78572" y="532243"/>
        <a:ext cx="784429" cy="784429"/>
      </dsp:txXfrm>
    </dsp:sp>
    <dsp:sp modelId="{5FEFF9ED-63BC-4BB7-8A66-7BE626785FE7}">
      <dsp:nvSpPr>
        <dsp:cNvPr id="0" name=""/>
        <dsp:cNvSpPr/>
      </dsp:nvSpPr>
      <dsp:spPr>
        <a:xfrm>
          <a:off x="3486166" y="3697761"/>
          <a:ext cx="3169242" cy="72"/>
        </a:xfrm>
        <a:prstGeom prst="rect">
          <a:avLst/>
        </a:prstGeom>
        <a:solidFill>
          <a:schemeClr val="accent3">
            <a:shade val="80000"/>
            <a:hueOff val="131344"/>
            <a:satOff val="-859"/>
            <a:lumOff val="14732"/>
            <a:alphaOff val="0"/>
          </a:schemeClr>
        </a:solidFill>
        <a:ln w="15875" cap="flat" cmpd="sng" algn="ctr">
          <a:solidFill>
            <a:schemeClr val="accent3">
              <a:shade val="80000"/>
              <a:hueOff val="131344"/>
              <a:satOff val="-859"/>
              <a:lumOff val="1473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C224D6-4D6B-42AE-9BE0-0414CB95AD95}">
      <dsp:nvSpPr>
        <dsp:cNvPr id="0" name=""/>
        <dsp:cNvSpPr/>
      </dsp:nvSpPr>
      <dsp:spPr>
        <a:xfrm>
          <a:off x="6972332" y="0"/>
          <a:ext cx="3169242" cy="3697833"/>
        </a:xfrm>
        <a:prstGeom prst="rect">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086" tIns="330200" rIns="247086" bIns="330200" numCol="1" spcCol="1270" anchor="t" anchorCtr="0">
          <a:noAutofit/>
        </a:bodyPr>
        <a:lstStyle/>
        <a:p>
          <a:pPr marL="0" lvl="0" indent="0" algn="l" defTabSz="889000">
            <a:lnSpc>
              <a:spcPct val="90000"/>
            </a:lnSpc>
            <a:spcBef>
              <a:spcPct val="0"/>
            </a:spcBef>
            <a:spcAft>
              <a:spcPct val="35000"/>
            </a:spcAft>
            <a:buNone/>
          </a:pPr>
          <a:r>
            <a:rPr lang="en-US" sz="2000" kern="1200" dirty="0"/>
            <a:t>3) </a:t>
          </a:r>
          <a:r>
            <a:rPr lang="en-US" sz="2000" b="1" kern="1200" dirty="0"/>
            <a:t>Multiple means of action and expression </a:t>
          </a:r>
          <a:r>
            <a:rPr lang="en-US" sz="2000" kern="1200" dirty="0"/>
            <a:t>– providing learners with alternative ways to act skillfully and demonstrate what they know</a:t>
          </a:r>
        </a:p>
      </dsp:txBody>
      <dsp:txXfrm>
        <a:off x="6972332" y="1405176"/>
        <a:ext cx="3169242" cy="2218699"/>
      </dsp:txXfrm>
    </dsp:sp>
    <dsp:sp modelId="{578AE3C6-DC01-4FCF-9F10-B2D15F4BF381}">
      <dsp:nvSpPr>
        <dsp:cNvPr id="0" name=""/>
        <dsp:cNvSpPr/>
      </dsp:nvSpPr>
      <dsp:spPr>
        <a:xfrm>
          <a:off x="8002278" y="369783"/>
          <a:ext cx="1109349" cy="1109349"/>
        </a:xfrm>
        <a:prstGeom prst="ellipse">
          <a:avLst/>
        </a:prstGeom>
        <a:solidFill>
          <a:schemeClr val="accent3">
            <a:shade val="80000"/>
            <a:hueOff val="175126"/>
            <a:satOff val="-1145"/>
            <a:lumOff val="19643"/>
            <a:alphaOff val="0"/>
          </a:schemeClr>
        </a:solidFill>
        <a:ln w="15875" cap="flat" cmpd="sng" algn="ctr">
          <a:solidFill>
            <a:schemeClr val="accent3">
              <a:shade val="80000"/>
              <a:hueOff val="175126"/>
              <a:satOff val="-1145"/>
              <a:lumOff val="1964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489" tIns="12700" rIns="8648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64738" y="532243"/>
        <a:ext cx="784429" cy="784429"/>
      </dsp:txXfrm>
    </dsp:sp>
    <dsp:sp modelId="{DAB7229C-1B07-4A85-B98E-3A31916ACAB6}">
      <dsp:nvSpPr>
        <dsp:cNvPr id="0" name=""/>
        <dsp:cNvSpPr/>
      </dsp:nvSpPr>
      <dsp:spPr>
        <a:xfrm>
          <a:off x="6972332" y="3697761"/>
          <a:ext cx="3169242" cy="72"/>
        </a:xfrm>
        <a:prstGeom prst="rect">
          <a:avLst/>
        </a:prstGeom>
        <a:solidFill>
          <a:schemeClr val="accent3">
            <a:shade val="80000"/>
            <a:hueOff val="218907"/>
            <a:satOff val="-1431"/>
            <a:lumOff val="24554"/>
            <a:alphaOff val="0"/>
          </a:schemeClr>
        </a:solidFill>
        <a:ln w="15875"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1E937-1226-4B9C-96ED-278034C09C77}">
      <dsp:nvSpPr>
        <dsp:cNvPr id="0" name=""/>
        <dsp:cNvSpPr/>
      </dsp:nvSpPr>
      <dsp:spPr>
        <a:xfrm>
          <a:off x="0" y="6295"/>
          <a:ext cx="6854187" cy="730079"/>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Who are Your English Learners?</a:t>
          </a:r>
        </a:p>
      </dsp:txBody>
      <dsp:txXfrm>
        <a:off x="35640" y="41935"/>
        <a:ext cx="6782907" cy="658799"/>
      </dsp:txXfrm>
    </dsp:sp>
    <dsp:sp modelId="{605295E3-FBDA-4268-AAAF-99E829A3A2E9}">
      <dsp:nvSpPr>
        <dsp:cNvPr id="0" name=""/>
        <dsp:cNvSpPr/>
      </dsp:nvSpPr>
      <dsp:spPr>
        <a:xfrm>
          <a:off x="0" y="736375"/>
          <a:ext cx="6854187" cy="450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62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Is it possible they are solely EL?</a:t>
          </a:r>
        </a:p>
        <a:p>
          <a:pPr marL="228600" lvl="1" indent="-228600" algn="l" defTabSz="1066800">
            <a:lnSpc>
              <a:spcPct val="90000"/>
            </a:lnSpc>
            <a:spcBef>
              <a:spcPct val="0"/>
            </a:spcBef>
            <a:spcAft>
              <a:spcPct val="20000"/>
            </a:spcAft>
            <a:buChar char="•"/>
          </a:pPr>
          <a:r>
            <a:rPr lang="en-US" sz="2400" kern="1200" dirty="0"/>
            <a:t>Is it possible they only need special education services?</a:t>
          </a:r>
        </a:p>
        <a:p>
          <a:pPr marL="228600" lvl="1" indent="-228600" algn="l" defTabSz="1066800">
            <a:lnSpc>
              <a:spcPct val="90000"/>
            </a:lnSpc>
            <a:spcBef>
              <a:spcPct val="0"/>
            </a:spcBef>
            <a:spcAft>
              <a:spcPct val="20000"/>
            </a:spcAft>
            <a:buChar char="•"/>
          </a:pPr>
          <a:r>
            <a:rPr lang="en-US" sz="2400" kern="1200" dirty="0"/>
            <a:t>Is it possible these students are neither EL nor Special </a:t>
          </a:r>
          <a:r>
            <a:rPr lang="en-US" sz="2400" kern="1200" dirty="0" err="1"/>
            <a:t>ed</a:t>
          </a:r>
          <a:r>
            <a:rPr lang="en-US" sz="2400" kern="1200" dirty="0"/>
            <a:t>?</a:t>
          </a:r>
        </a:p>
        <a:p>
          <a:pPr marL="228600" lvl="1" indent="-228600" algn="l" defTabSz="1066800">
            <a:lnSpc>
              <a:spcPct val="90000"/>
            </a:lnSpc>
            <a:spcBef>
              <a:spcPct val="0"/>
            </a:spcBef>
            <a:spcAft>
              <a:spcPct val="20000"/>
            </a:spcAft>
            <a:buChar char="•"/>
          </a:pPr>
          <a:r>
            <a:rPr lang="en-US" sz="2400" kern="1200" dirty="0"/>
            <a:t>Who are the students classified as EL who are also in special education?</a:t>
          </a:r>
        </a:p>
        <a:p>
          <a:pPr marL="228600" lvl="1" indent="-228600" algn="l" defTabSz="1066800">
            <a:lnSpc>
              <a:spcPct val="90000"/>
            </a:lnSpc>
            <a:spcBef>
              <a:spcPct val="0"/>
            </a:spcBef>
            <a:spcAft>
              <a:spcPct val="20000"/>
            </a:spcAft>
            <a:buChar char="•"/>
          </a:pPr>
          <a:r>
            <a:rPr lang="en-US" sz="2400" kern="1200" dirty="0"/>
            <a:t>What does a disability look like?  </a:t>
          </a:r>
        </a:p>
        <a:p>
          <a:pPr marL="228600" lvl="1" indent="-228600" algn="l" defTabSz="1066800">
            <a:lnSpc>
              <a:spcPct val="90000"/>
            </a:lnSpc>
            <a:spcBef>
              <a:spcPct val="0"/>
            </a:spcBef>
            <a:spcAft>
              <a:spcPct val="20000"/>
            </a:spcAft>
            <a:buChar char="•"/>
          </a:pPr>
          <a:r>
            <a:rPr lang="en-US" sz="2400" kern="1200" dirty="0"/>
            <a:t>What does difficulty with language acquisition look like?</a:t>
          </a:r>
        </a:p>
        <a:p>
          <a:pPr marL="228600" lvl="1" indent="-228600" algn="l" defTabSz="1066800">
            <a:lnSpc>
              <a:spcPct val="90000"/>
            </a:lnSpc>
            <a:spcBef>
              <a:spcPct val="0"/>
            </a:spcBef>
            <a:spcAft>
              <a:spcPct val="20000"/>
            </a:spcAft>
            <a:buChar char="•"/>
          </a:pPr>
          <a:r>
            <a:rPr lang="en-US" sz="2400" kern="1200" dirty="0"/>
            <a:t>What kinds of services do the students need to be successful? </a:t>
          </a:r>
        </a:p>
      </dsp:txBody>
      <dsp:txXfrm>
        <a:off x="0" y="736375"/>
        <a:ext cx="6854187" cy="4507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3D0F9-1E11-4ADD-BDCD-D62F781FB46B}">
      <dsp:nvSpPr>
        <dsp:cNvPr id="0" name=""/>
        <dsp:cNvSpPr/>
      </dsp:nvSpPr>
      <dsp:spPr>
        <a:xfrm>
          <a:off x="-26652" y="897610"/>
          <a:ext cx="2898679" cy="223359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79444-2F4E-4C47-A811-5A0B0E1613E3}">
      <dsp:nvSpPr>
        <dsp:cNvPr id="0" name=""/>
        <dsp:cNvSpPr/>
      </dsp:nvSpPr>
      <dsp:spPr>
        <a:xfrm>
          <a:off x="234312" y="1145527"/>
          <a:ext cx="2898679" cy="223359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 Those with deficiencies in their teaching or learning environment; lack of effective ELD instruction and support </a:t>
          </a:r>
        </a:p>
      </dsp:txBody>
      <dsp:txXfrm>
        <a:off x="299732" y="1210947"/>
        <a:ext cx="2767839" cy="2102750"/>
      </dsp:txXfrm>
    </dsp:sp>
    <dsp:sp modelId="{21D9626D-40B5-4213-8986-8941B3A3DE46}">
      <dsp:nvSpPr>
        <dsp:cNvPr id="0" name=""/>
        <dsp:cNvSpPr/>
      </dsp:nvSpPr>
      <dsp:spPr>
        <a:xfrm>
          <a:off x="3425101" y="920966"/>
          <a:ext cx="3059447" cy="222725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CB1E5-F9E8-49A5-A098-776DBA9E4435}">
      <dsp:nvSpPr>
        <dsp:cNvPr id="0" name=""/>
        <dsp:cNvSpPr/>
      </dsp:nvSpPr>
      <dsp:spPr>
        <a:xfrm>
          <a:off x="3686066" y="1168883"/>
          <a:ext cx="3059447" cy="222725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 Those experiencing academic difficulties not related to a learning disability; interrupted schooling, limited formal education, medical problems, low attendance, high transiency or other factors </a:t>
          </a:r>
        </a:p>
      </dsp:txBody>
      <dsp:txXfrm>
        <a:off x="3751300" y="1234117"/>
        <a:ext cx="2928979" cy="2096783"/>
      </dsp:txXfrm>
    </dsp:sp>
    <dsp:sp modelId="{6EF14738-9252-4A1E-BFEA-3E7A36D75F0E}">
      <dsp:nvSpPr>
        <dsp:cNvPr id="0" name=""/>
        <dsp:cNvSpPr/>
      </dsp:nvSpPr>
      <dsp:spPr>
        <a:xfrm>
          <a:off x="6952576" y="920966"/>
          <a:ext cx="2643776" cy="220446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7F0FB9-0C56-4207-8F88-DE24C1A06031}">
      <dsp:nvSpPr>
        <dsp:cNvPr id="0" name=""/>
        <dsp:cNvSpPr/>
      </dsp:nvSpPr>
      <dsp:spPr>
        <a:xfrm>
          <a:off x="7213541" y="1168883"/>
          <a:ext cx="2643776" cy="220446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 ELs that truly have a disability and are in need of special education (</a:t>
          </a:r>
          <a:r>
            <a:rPr lang="en-US" sz="2000" kern="1200" dirty="0" err="1"/>
            <a:t>Artiles</a:t>
          </a:r>
          <a:r>
            <a:rPr lang="en-US" sz="2000" kern="1200" dirty="0"/>
            <a:t> &amp; Ortiz, 2002; Saunders, Goldenberg, &amp; </a:t>
          </a:r>
          <a:r>
            <a:rPr lang="en-US" sz="2000" kern="1200" dirty="0" err="1"/>
            <a:t>Marcelletti</a:t>
          </a:r>
          <a:r>
            <a:rPr lang="en-US" sz="2000" kern="1200" dirty="0"/>
            <a:t>, 2013).</a:t>
          </a:r>
        </a:p>
      </dsp:txBody>
      <dsp:txXfrm>
        <a:off x="7278107" y="1233449"/>
        <a:ext cx="2514644" cy="207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2CC4C-847F-44C5-B0FB-3542F1CFB968}">
      <dsp:nvSpPr>
        <dsp:cNvPr id="0" name=""/>
        <dsp:cNvSpPr/>
      </dsp:nvSpPr>
      <dsp:spPr>
        <a:xfrm>
          <a:off x="4104" y="0"/>
          <a:ext cx="2789131" cy="331872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452" tIns="330200" rIns="217452" bIns="330200" numCol="1" spcCol="1270" anchor="t" anchorCtr="0">
          <a:noAutofit/>
        </a:bodyPr>
        <a:lstStyle/>
        <a:p>
          <a:pPr marL="0" lvl="0" indent="0" algn="l" defTabSz="800100">
            <a:lnSpc>
              <a:spcPct val="90000"/>
            </a:lnSpc>
            <a:spcBef>
              <a:spcPct val="0"/>
            </a:spcBef>
            <a:spcAft>
              <a:spcPct val="35000"/>
            </a:spcAft>
            <a:buNone/>
          </a:pPr>
          <a:r>
            <a:rPr lang="en-US" sz="1800" kern="1200" dirty="0"/>
            <a:t>Analyze the School Environment. Determine if  appropriate curriculum and instruction for </a:t>
          </a:r>
          <a:r>
            <a:rPr lang="en-US" sz="1800" kern="1200" dirty="0" err="1"/>
            <a:t>Els</a:t>
          </a:r>
          <a:r>
            <a:rPr lang="en-US" sz="1800" kern="1200" dirty="0"/>
            <a:t> are being implemented.</a:t>
          </a:r>
        </a:p>
      </dsp:txBody>
      <dsp:txXfrm>
        <a:off x="4104" y="1261114"/>
        <a:ext cx="2789131" cy="1991233"/>
      </dsp:txXfrm>
    </dsp:sp>
    <dsp:sp modelId="{8FFF5E90-C49E-4D91-874D-EFF5E34E2330}">
      <dsp:nvSpPr>
        <dsp:cNvPr id="0" name=""/>
        <dsp:cNvSpPr/>
      </dsp:nvSpPr>
      <dsp:spPr>
        <a:xfrm>
          <a:off x="900862" y="331872"/>
          <a:ext cx="995616" cy="995616"/>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622" tIns="12700" rIns="7762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46667" y="477677"/>
        <a:ext cx="704006" cy="704006"/>
      </dsp:txXfrm>
    </dsp:sp>
    <dsp:sp modelId="{4A92CF14-B162-47DB-9310-6A48AC0007E6}">
      <dsp:nvSpPr>
        <dsp:cNvPr id="0" name=""/>
        <dsp:cNvSpPr/>
      </dsp:nvSpPr>
      <dsp:spPr>
        <a:xfrm>
          <a:off x="4104" y="3318651"/>
          <a:ext cx="2789131" cy="72"/>
        </a:xfrm>
        <a:prstGeom prst="rect">
          <a:avLst/>
        </a:prstGeom>
        <a:solidFill>
          <a:schemeClr val="accent5">
            <a:hueOff val="-1986775"/>
            <a:satOff val="7962"/>
            <a:lumOff val="1726"/>
            <a:alphaOff val="0"/>
          </a:schemeClr>
        </a:solidFill>
        <a:ln w="15875"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381BD-F34E-4DEC-AFC3-1E95FB1150F4}">
      <dsp:nvSpPr>
        <dsp:cNvPr id="0" name=""/>
        <dsp:cNvSpPr/>
      </dsp:nvSpPr>
      <dsp:spPr>
        <a:xfrm>
          <a:off x="3072149" y="0"/>
          <a:ext cx="3093872" cy="3318723"/>
        </a:xfrm>
        <a:prstGeom prst="rect">
          <a:avLst/>
        </a:prstGeom>
        <a:solidFill>
          <a:schemeClr val="accent5">
            <a:tint val="40000"/>
            <a:alpha val="90000"/>
            <a:hueOff val="-5370241"/>
            <a:satOff val="24126"/>
            <a:lumOff val="1658"/>
            <a:alphaOff val="0"/>
          </a:schemeClr>
        </a:solidFill>
        <a:ln w="15875"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452" tIns="330200" rIns="217452" bIns="330200" numCol="1" spcCol="1270" anchor="t" anchorCtr="0">
          <a:noAutofit/>
        </a:bodyPr>
        <a:lstStyle/>
        <a:p>
          <a:pPr marL="0" lvl="0" indent="0" algn="l" defTabSz="800100">
            <a:lnSpc>
              <a:spcPct val="90000"/>
            </a:lnSpc>
            <a:spcBef>
              <a:spcPct val="0"/>
            </a:spcBef>
            <a:spcAft>
              <a:spcPct val="35000"/>
            </a:spcAft>
            <a:buNone/>
          </a:pPr>
          <a:r>
            <a:rPr lang="en-US" sz="1800" kern="1200" dirty="0"/>
            <a:t>Determine if </a:t>
          </a:r>
          <a:r>
            <a:rPr lang="en-US" sz="1800" kern="1200" dirty="0" err="1"/>
            <a:t>prereferral</a:t>
          </a:r>
          <a:r>
            <a:rPr lang="en-US" sz="1800" kern="1200" dirty="0"/>
            <a:t> interventions (</a:t>
          </a:r>
          <a:r>
            <a:rPr lang="en-US" sz="1800" kern="1200" dirty="0" err="1"/>
            <a:t>RtI</a:t>
          </a:r>
          <a:r>
            <a:rPr lang="en-US" sz="1800" kern="1200" dirty="0"/>
            <a:t>/MTSS) in areas of weakness have been implemented and documented over time, to include progress monitoring outcomes</a:t>
          </a:r>
        </a:p>
      </dsp:txBody>
      <dsp:txXfrm>
        <a:off x="3072149" y="1261114"/>
        <a:ext cx="3093872" cy="1991233"/>
      </dsp:txXfrm>
    </dsp:sp>
    <dsp:sp modelId="{552B9A97-8293-4F07-AE36-CCE50C5A0EB2}">
      <dsp:nvSpPr>
        <dsp:cNvPr id="0" name=""/>
        <dsp:cNvSpPr/>
      </dsp:nvSpPr>
      <dsp:spPr>
        <a:xfrm>
          <a:off x="4121277" y="331872"/>
          <a:ext cx="995616" cy="995616"/>
        </a:xfrm>
        <a:prstGeom prst="ellipse">
          <a:avLst/>
        </a:prstGeom>
        <a:solidFill>
          <a:schemeClr val="accent5">
            <a:hueOff val="-3973551"/>
            <a:satOff val="15924"/>
            <a:lumOff val="3451"/>
            <a:alphaOff val="0"/>
          </a:schemeClr>
        </a:solidFill>
        <a:ln w="15875"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622" tIns="12700" rIns="7762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267082" y="477677"/>
        <a:ext cx="704006" cy="704006"/>
      </dsp:txXfrm>
    </dsp:sp>
    <dsp:sp modelId="{00B999B9-6BCC-45E5-9E48-4EBA5034C75C}">
      <dsp:nvSpPr>
        <dsp:cNvPr id="0" name=""/>
        <dsp:cNvSpPr/>
      </dsp:nvSpPr>
      <dsp:spPr>
        <a:xfrm>
          <a:off x="3224520" y="3318651"/>
          <a:ext cx="2789131" cy="72"/>
        </a:xfrm>
        <a:prstGeom prst="rect">
          <a:avLst/>
        </a:prstGeom>
        <a:solidFill>
          <a:schemeClr val="accent5">
            <a:hueOff val="-5960326"/>
            <a:satOff val="23887"/>
            <a:lumOff val="5177"/>
            <a:alphaOff val="0"/>
          </a:schemeClr>
        </a:solidFill>
        <a:ln w="15875"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C99D0-0608-4F06-A6BE-AA97BAC712FE}">
      <dsp:nvSpPr>
        <dsp:cNvPr id="0" name=""/>
        <dsp:cNvSpPr/>
      </dsp:nvSpPr>
      <dsp:spPr>
        <a:xfrm>
          <a:off x="6444935" y="0"/>
          <a:ext cx="3071196" cy="3318723"/>
        </a:xfrm>
        <a:prstGeom prst="rect">
          <a:avLst/>
        </a:prstGeom>
        <a:solidFill>
          <a:schemeClr val="accent5">
            <a:tint val="40000"/>
            <a:alpha val="90000"/>
            <a:hueOff val="-10740482"/>
            <a:satOff val="48253"/>
            <a:lumOff val="3317"/>
            <a:alphaOff val="0"/>
          </a:schemeClr>
        </a:solidFill>
        <a:ln w="15875"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452" tIns="330200" rIns="217452" bIns="330200" numCol="1" spcCol="1270" anchor="t" anchorCtr="0">
          <a:noAutofit/>
        </a:bodyPr>
        <a:lstStyle/>
        <a:p>
          <a:pPr marL="0" lvl="0" indent="0" algn="l" defTabSz="800100">
            <a:lnSpc>
              <a:spcPct val="90000"/>
            </a:lnSpc>
            <a:spcBef>
              <a:spcPct val="0"/>
            </a:spcBef>
            <a:spcAft>
              <a:spcPct val="35000"/>
            </a:spcAft>
            <a:buNone/>
          </a:pPr>
          <a:r>
            <a:rPr lang="en-US" sz="1800" kern="1200" dirty="0"/>
            <a:t>Refer to Special Education. Assess in native language and English and other best practices for bilingual assessment to rule out language difference versus disability. </a:t>
          </a:r>
        </a:p>
      </dsp:txBody>
      <dsp:txXfrm>
        <a:off x="6444935" y="1261114"/>
        <a:ext cx="3071196" cy="1991233"/>
      </dsp:txXfrm>
    </dsp:sp>
    <dsp:sp modelId="{2FDBC0CC-2461-41B6-AA90-A0965A3CC30A}">
      <dsp:nvSpPr>
        <dsp:cNvPr id="0" name=""/>
        <dsp:cNvSpPr/>
      </dsp:nvSpPr>
      <dsp:spPr>
        <a:xfrm>
          <a:off x="7473844" y="323001"/>
          <a:ext cx="995616" cy="995616"/>
        </a:xfrm>
        <a:prstGeom prst="ellipse">
          <a:avLst/>
        </a:prstGeom>
        <a:solidFill>
          <a:schemeClr val="accent5">
            <a:hueOff val="-7947101"/>
            <a:satOff val="31849"/>
            <a:lumOff val="6902"/>
            <a:alphaOff val="0"/>
          </a:schemeClr>
        </a:solidFill>
        <a:ln w="15875"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622" tIns="12700" rIns="7762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619649" y="468806"/>
        <a:ext cx="704006" cy="704006"/>
      </dsp:txXfrm>
    </dsp:sp>
    <dsp:sp modelId="{B198A3DF-FA43-4302-A84A-B160F941466D}">
      <dsp:nvSpPr>
        <dsp:cNvPr id="0" name=""/>
        <dsp:cNvSpPr/>
      </dsp:nvSpPr>
      <dsp:spPr>
        <a:xfrm>
          <a:off x="6585967" y="3318651"/>
          <a:ext cx="2789131" cy="72"/>
        </a:xfrm>
        <a:prstGeom prst="rect">
          <a:avLst/>
        </a:prstGeom>
        <a:solidFill>
          <a:schemeClr val="accent5">
            <a:hueOff val="-9933876"/>
            <a:satOff val="39811"/>
            <a:lumOff val="8628"/>
            <a:alphaOff val="0"/>
          </a:schemeClr>
        </a:solidFill>
        <a:ln w="15875"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9F173-7EE9-4CCE-ACB2-6DFA77CB2971}">
      <dsp:nvSpPr>
        <dsp:cNvPr id="0" name=""/>
        <dsp:cNvSpPr/>
      </dsp:nvSpPr>
      <dsp:spPr>
        <a:xfrm>
          <a:off x="1350" y="423047"/>
          <a:ext cx="4739454" cy="300955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1449F-A35F-435F-8B6A-043B06AEA14D}">
      <dsp:nvSpPr>
        <dsp:cNvPr id="0" name=""/>
        <dsp:cNvSpPr/>
      </dsp:nvSpPr>
      <dsp:spPr>
        <a:xfrm>
          <a:off x="527956" y="923323"/>
          <a:ext cx="4739454" cy="30095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EC 56303.</a:t>
          </a:r>
          <a:r>
            <a:rPr lang="en-US" sz="2600" kern="1200"/>
            <a:t> A pupil shall be referred for special educational instruction and services only </a:t>
          </a:r>
          <a:r>
            <a:rPr lang="en-US" sz="2600" b="1" u="sng" kern="1200"/>
            <a:t>after the resources of the regular education program have been considered and, where appropriate, utilized.</a:t>
          </a:r>
          <a:endParaRPr lang="en-US" sz="2600" kern="1200"/>
        </a:p>
      </dsp:txBody>
      <dsp:txXfrm>
        <a:off x="616103" y="1011470"/>
        <a:ext cx="4563160" cy="2833259"/>
      </dsp:txXfrm>
    </dsp:sp>
    <dsp:sp modelId="{E04BDF83-B0DF-404B-AD0A-9D461A218C39}">
      <dsp:nvSpPr>
        <dsp:cNvPr id="0" name=""/>
        <dsp:cNvSpPr/>
      </dsp:nvSpPr>
      <dsp:spPr>
        <a:xfrm>
          <a:off x="5794016" y="423047"/>
          <a:ext cx="4739454" cy="300955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0EF5B-C2E9-47E6-8BAB-3CEF1DA5D6F4}">
      <dsp:nvSpPr>
        <dsp:cNvPr id="0" name=""/>
        <dsp:cNvSpPr/>
      </dsp:nvSpPr>
      <dsp:spPr>
        <a:xfrm>
          <a:off x="6320622" y="923323"/>
          <a:ext cx="4739454" cy="30095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5 CCR 3030 </a:t>
          </a:r>
          <a:r>
            <a:rPr lang="en-US" sz="2600" kern="1200" dirty="0"/>
            <a:t>….(i) Data that demonstrate that prior to, or as a part of, the referral process, the pupil was provided </a:t>
          </a:r>
          <a:r>
            <a:rPr lang="en-US" sz="2600" b="1" u="sng" kern="1200" dirty="0"/>
            <a:t>appropriate instruction in regular education settings,</a:t>
          </a:r>
          <a:r>
            <a:rPr lang="en-US" sz="2600" kern="1200" dirty="0"/>
            <a:t> delivered </a:t>
          </a:r>
          <a:r>
            <a:rPr lang="en-US" sz="2600" b="1" u="sng" kern="1200" dirty="0"/>
            <a:t>by qualified personnel;</a:t>
          </a:r>
          <a:r>
            <a:rPr lang="en-US" sz="2600" kern="1200" dirty="0"/>
            <a:t> </a:t>
          </a:r>
        </a:p>
      </dsp:txBody>
      <dsp:txXfrm>
        <a:off x="6408769" y="1011470"/>
        <a:ext cx="4563160" cy="2833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D7AD-5DF0-475C-912B-625D8D8D31AE}">
      <dsp:nvSpPr>
        <dsp:cNvPr id="0" name=""/>
        <dsp:cNvSpPr/>
      </dsp:nvSpPr>
      <dsp:spPr>
        <a:xfrm>
          <a:off x="0" y="0"/>
          <a:ext cx="6312219" cy="16135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1" kern="1200" baseline="0" dirty="0"/>
            <a:t>Integrated ELD</a:t>
          </a:r>
          <a:endParaRPr lang="en-US" sz="5400" kern="1200" dirty="0"/>
        </a:p>
      </dsp:txBody>
      <dsp:txXfrm>
        <a:off x="47260" y="47260"/>
        <a:ext cx="4571029" cy="1519070"/>
      </dsp:txXfrm>
    </dsp:sp>
    <dsp:sp modelId="{BAB3EB49-A08A-49CB-864E-25C5D236577C}">
      <dsp:nvSpPr>
        <dsp:cNvPr id="0" name=""/>
        <dsp:cNvSpPr/>
      </dsp:nvSpPr>
      <dsp:spPr>
        <a:xfrm>
          <a:off x="556960" y="1882522"/>
          <a:ext cx="6312219" cy="16135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Provide meaningful access to ALL grade-level CCSS academic content through research-based strategies and techniques (SDAIE) used in tandem with ELD Standards</a:t>
          </a:r>
          <a:endParaRPr lang="en-US" sz="2400" kern="1200" dirty="0"/>
        </a:p>
      </dsp:txBody>
      <dsp:txXfrm>
        <a:off x="604220" y="1929782"/>
        <a:ext cx="4611904" cy="1519070"/>
      </dsp:txXfrm>
    </dsp:sp>
    <dsp:sp modelId="{0F27778E-23A5-4550-8283-3AA011BF88A8}">
      <dsp:nvSpPr>
        <dsp:cNvPr id="0" name=""/>
        <dsp:cNvSpPr/>
      </dsp:nvSpPr>
      <dsp:spPr>
        <a:xfrm>
          <a:off x="1113920" y="3765044"/>
          <a:ext cx="6312219" cy="16135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Main Focus:</a:t>
          </a:r>
          <a:endParaRPr lang="en-US" sz="2000" kern="1200" dirty="0"/>
        </a:p>
        <a:p>
          <a:pPr marL="0" lvl="0" indent="0" algn="l" defTabSz="889000">
            <a:lnSpc>
              <a:spcPct val="90000"/>
            </a:lnSpc>
            <a:spcBef>
              <a:spcPct val="0"/>
            </a:spcBef>
            <a:spcAft>
              <a:spcPct val="35000"/>
            </a:spcAft>
            <a:buNone/>
          </a:pPr>
          <a:r>
            <a:rPr lang="en-US" sz="2000" u="sng" kern="1200" baseline="0" dirty="0"/>
            <a:t>Accessing &amp; mastering</a:t>
          </a:r>
          <a:r>
            <a:rPr lang="en-US" sz="2000" kern="1200" baseline="0" dirty="0"/>
            <a:t> content standards across </a:t>
          </a:r>
          <a:r>
            <a:rPr lang="en-US" sz="2000" u="sng" kern="1200" baseline="0" dirty="0"/>
            <a:t>all</a:t>
          </a:r>
          <a:r>
            <a:rPr lang="en-US" sz="2000" kern="1200" baseline="0" dirty="0"/>
            <a:t> disciplines while using ELD standards to amplifying/highlight the key language knowledge and skills needed for ELs to succeed</a:t>
          </a:r>
          <a:endParaRPr lang="en-US" sz="2000" kern="1200" dirty="0"/>
        </a:p>
      </dsp:txBody>
      <dsp:txXfrm>
        <a:off x="1161180" y="3812304"/>
        <a:ext cx="4611904" cy="1519070"/>
      </dsp:txXfrm>
    </dsp:sp>
    <dsp:sp modelId="{C8A83E5E-881A-49CE-B86D-B07FD2E9845C}">
      <dsp:nvSpPr>
        <dsp:cNvPr id="0" name=""/>
        <dsp:cNvSpPr/>
      </dsp:nvSpPr>
      <dsp:spPr>
        <a:xfrm>
          <a:off x="5263385" y="1223639"/>
          <a:ext cx="1048833" cy="1048833"/>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99372" y="1223639"/>
        <a:ext cx="576859" cy="789247"/>
      </dsp:txXfrm>
    </dsp:sp>
    <dsp:sp modelId="{369C4990-23FF-4CC9-947B-9C2E36CA85A3}">
      <dsp:nvSpPr>
        <dsp:cNvPr id="0" name=""/>
        <dsp:cNvSpPr/>
      </dsp:nvSpPr>
      <dsp:spPr>
        <a:xfrm>
          <a:off x="5820345" y="3095404"/>
          <a:ext cx="1048833" cy="1048833"/>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56332" y="3095404"/>
        <a:ext cx="576859" cy="7892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D7AD-5DF0-475C-912B-625D8D8D31AE}">
      <dsp:nvSpPr>
        <dsp:cNvPr id="0" name=""/>
        <dsp:cNvSpPr/>
      </dsp:nvSpPr>
      <dsp:spPr>
        <a:xfrm>
          <a:off x="0" y="0"/>
          <a:ext cx="6312219" cy="16135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baseline="0" dirty="0"/>
            <a:t>Designated ELD</a:t>
          </a:r>
          <a:endParaRPr lang="en-US" sz="5000" kern="1200" dirty="0"/>
        </a:p>
      </dsp:txBody>
      <dsp:txXfrm>
        <a:off x="47260" y="47260"/>
        <a:ext cx="4571029" cy="1519070"/>
      </dsp:txXfrm>
    </dsp:sp>
    <dsp:sp modelId="{BAB3EB49-A08A-49CB-864E-25C5D236577C}">
      <dsp:nvSpPr>
        <dsp:cNvPr id="0" name=""/>
        <dsp:cNvSpPr/>
      </dsp:nvSpPr>
      <dsp:spPr>
        <a:xfrm>
          <a:off x="635452" y="1775541"/>
          <a:ext cx="6315059" cy="179205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dirty="0"/>
            <a:t>Protected time during the regular school day where qualified teachers work with English learners grouped by similar proficiency levels</a:t>
          </a:r>
          <a:endParaRPr lang="en-US" sz="2800" kern="1200" dirty="0"/>
        </a:p>
      </dsp:txBody>
      <dsp:txXfrm>
        <a:off x="687939" y="1828028"/>
        <a:ext cx="4603568" cy="1687079"/>
      </dsp:txXfrm>
    </dsp:sp>
    <dsp:sp modelId="{0F27778E-23A5-4550-8283-3AA011BF88A8}">
      <dsp:nvSpPr>
        <dsp:cNvPr id="0" name=""/>
        <dsp:cNvSpPr/>
      </dsp:nvSpPr>
      <dsp:spPr>
        <a:xfrm>
          <a:off x="1113920" y="3765044"/>
          <a:ext cx="6312219" cy="16135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Main Focus:</a:t>
          </a:r>
          <a:endParaRPr lang="en-US" sz="3200" kern="1200" dirty="0"/>
        </a:p>
        <a:p>
          <a:pPr marL="228600" lvl="1" indent="-228600" algn="l" defTabSz="1066800">
            <a:lnSpc>
              <a:spcPct val="90000"/>
            </a:lnSpc>
            <a:spcBef>
              <a:spcPct val="0"/>
            </a:spcBef>
            <a:spcAft>
              <a:spcPct val="15000"/>
            </a:spcAft>
            <a:buChar char="•"/>
          </a:pPr>
          <a:r>
            <a:rPr lang="en-US" sz="2400" kern="1200" baseline="0" dirty="0"/>
            <a:t>Student </a:t>
          </a:r>
          <a:r>
            <a:rPr lang="en-US" sz="2400" u="sng" kern="1200" baseline="0" dirty="0"/>
            <a:t>production</a:t>
          </a:r>
          <a:r>
            <a:rPr lang="en-US" sz="2400" kern="1200" baseline="0" dirty="0"/>
            <a:t> of language (Speaking and Writing) using the CA ELD Standards</a:t>
          </a:r>
          <a:endParaRPr lang="en-US" sz="2400" kern="1200" dirty="0"/>
        </a:p>
      </dsp:txBody>
      <dsp:txXfrm>
        <a:off x="1161180" y="3812304"/>
        <a:ext cx="4611904" cy="1519070"/>
      </dsp:txXfrm>
    </dsp:sp>
    <dsp:sp modelId="{C8A83E5E-881A-49CE-B86D-B07FD2E9845C}">
      <dsp:nvSpPr>
        <dsp:cNvPr id="0" name=""/>
        <dsp:cNvSpPr/>
      </dsp:nvSpPr>
      <dsp:spPr>
        <a:xfrm>
          <a:off x="5263385" y="1223639"/>
          <a:ext cx="1048833" cy="1048833"/>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99372" y="1223639"/>
        <a:ext cx="576859" cy="789247"/>
      </dsp:txXfrm>
    </dsp:sp>
    <dsp:sp modelId="{369C4990-23FF-4CC9-947B-9C2E36CA85A3}">
      <dsp:nvSpPr>
        <dsp:cNvPr id="0" name=""/>
        <dsp:cNvSpPr/>
      </dsp:nvSpPr>
      <dsp:spPr>
        <a:xfrm>
          <a:off x="5820345" y="3095404"/>
          <a:ext cx="1048833" cy="1048833"/>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56332" y="3095404"/>
        <a:ext cx="576859" cy="789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227DF-08A5-48CE-B5F8-695D0E7DA937}">
      <dsp:nvSpPr>
        <dsp:cNvPr id="0" name=""/>
        <dsp:cNvSpPr/>
      </dsp:nvSpPr>
      <dsp:spPr>
        <a:xfrm>
          <a:off x="0" y="598342"/>
          <a:ext cx="8718853" cy="979290"/>
        </a:xfrm>
        <a:prstGeom prst="roundRect">
          <a:avLst/>
        </a:prstGeom>
        <a:solidFill>
          <a:schemeClr val="accent2">
            <a:shade val="8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student’s language proficiency in their native (L1) and second language (L2) across all domains</a:t>
          </a:r>
        </a:p>
      </dsp:txBody>
      <dsp:txXfrm>
        <a:off x="47805" y="646147"/>
        <a:ext cx="8623243" cy="883680"/>
      </dsp:txXfrm>
    </dsp:sp>
    <dsp:sp modelId="{CECB195E-366F-4401-95E0-C98A6198FA42}">
      <dsp:nvSpPr>
        <dsp:cNvPr id="0" name=""/>
        <dsp:cNvSpPr/>
      </dsp:nvSpPr>
      <dsp:spPr>
        <a:xfrm>
          <a:off x="0" y="1643947"/>
          <a:ext cx="8718853" cy="979290"/>
        </a:xfrm>
        <a:prstGeom prst="roundRect">
          <a:avLst/>
        </a:prstGeom>
        <a:solidFill>
          <a:schemeClr val="accent2">
            <a:shade val="80000"/>
            <a:hueOff val="-8968"/>
            <a:satOff val="-1006"/>
            <a:lumOff val="642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linguistic demands of the literacy intervention</a:t>
          </a:r>
        </a:p>
      </dsp:txBody>
      <dsp:txXfrm>
        <a:off x="47805" y="1691752"/>
        <a:ext cx="8623243" cy="883680"/>
      </dsp:txXfrm>
    </dsp:sp>
    <dsp:sp modelId="{987BC91A-BE01-4ED2-81E6-BF082791F345}">
      <dsp:nvSpPr>
        <dsp:cNvPr id="0" name=""/>
        <dsp:cNvSpPr/>
      </dsp:nvSpPr>
      <dsp:spPr>
        <a:xfrm>
          <a:off x="0" y="2700997"/>
          <a:ext cx="8718853" cy="979290"/>
        </a:xfrm>
        <a:prstGeom prst="roundRect">
          <a:avLst/>
        </a:prstGeom>
        <a:solidFill>
          <a:schemeClr val="accent2">
            <a:shade val="80000"/>
            <a:hueOff val="-17936"/>
            <a:satOff val="-2012"/>
            <a:lumOff val="1284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Availability of native language support</a:t>
          </a:r>
        </a:p>
      </dsp:txBody>
      <dsp:txXfrm>
        <a:off x="47805" y="2748802"/>
        <a:ext cx="8623243" cy="883680"/>
      </dsp:txXfrm>
    </dsp:sp>
    <dsp:sp modelId="{9B91E07A-F638-481D-94C4-56D28BDF1778}">
      <dsp:nvSpPr>
        <dsp:cNvPr id="0" name=""/>
        <dsp:cNvSpPr/>
      </dsp:nvSpPr>
      <dsp:spPr>
        <a:xfrm>
          <a:off x="0" y="3758047"/>
          <a:ext cx="8718853" cy="979290"/>
        </a:xfrm>
        <a:prstGeom prst="roundRect">
          <a:avLst/>
        </a:prstGeom>
        <a:solidFill>
          <a:schemeClr val="accent2">
            <a:shade val="80000"/>
            <a:hueOff val="-26904"/>
            <a:satOff val="-3018"/>
            <a:lumOff val="1926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For Designated ELD,  students should be grouped with students with similar proficiency levels.</a:t>
          </a:r>
        </a:p>
      </dsp:txBody>
      <dsp:txXfrm>
        <a:off x="47805" y="3805852"/>
        <a:ext cx="8623243" cy="883680"/>
      </dsp:txXfrm>
    </dsp:sp>
    <dsp:sp modelId="{86A3C3CE-1AA6-4811-BD02-B87803916C03}">
      <dsp:nvSpPr>
        <dsp:cNvPr id="0" name=""/>
        <dsp:cNvSpPr/>
      </dsp:nvSpPr>
      <dsp:spPr>
        <a:xfrm>
          <a:off x="0" y="4815097"/>
          <a:ext cx="8718853" cy="979290"/>
        </a:xfrm>
        <a:prstGeom prst="roundRect">
          <a:avLst/>
        </a:prstGeom>
        <a:solidFill>
          <a:schemeClr val="accent2">
            <a:shade val="80000"/>
            <a:hueOff val="-35872"/>
            <a:satOff val="-4024"/>
            <a:lumOff val="2568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For targeted interventions, English learners “may benefit from being grouped with peers with similar learning needs.”</a:t>
          </a:r>
        </a:p>
      </dsp:txBody>
      <dsp:txXfrm>
        <a:off x="47805" y="4862902"/>
        <a:ext cx="8623243" cy="883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DD8CD-918A-404F-AE18-5672F2238314}">
      <dsp:nvSpPr>
        <dsp:cNvPr id="0" name=""/>
        <dsp:cNvSpPr/>
      </dsp:nvSpPr>
      <dsp:spPr>
        <a:xfrm>
          <a:off x="0" y="160479"/>
          <a:ext cx="7115422" cy="5537306"/>
        </a:xfrm>
        <a:prstGeom prst="rect">
          <a:avLst/>
        </a:prstGeom>
        <a:solidFill>
          <a:schemeClr val="accent4">
            <a:shade val="8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8662" tIns="365982" rIns="348662" bIns="365982" numCol="1" spcCol="1270" anchor="t" anchorCtr="0">
          <a:noAutofit/>
        </a:bodyPr>
        <a:lstStyle/>
        <a:p>
          <a:pPr marL="0" lvl="0" indent="0" algn="l" defTabSz="1555750">
            <a:lnSpc>
              <a:spcPct val="90000"/>
            </a:lnSpc>
            <a:spcBef>
              <a:spcPct val="0"/>
            </a:spcBef>
            <a:spcAft>
              <a:spcPct val="35000"/>
            </a:spcAft>
            <a:buNone/>
          </a:pPr>
          <a:r>
            <a:rPr lang="en-US" sz="3500" b="1" u="sng" kern="1200" baseline="0"/>
            <a:t>Key Elements:</a:t>
          </a:r>
          <a:endParaRPr lang="en-US" sz="3500" kern="1200"/>
        </a:p>
        <a:p>
          <a:pPr marL="228600" lvl="1" indent="-228600" algn="l" defTabSz="1200150">
            <a:lnSpc>
              <a:spcPct val="100000"/>
            </a:lnSpc>
            <a:spcBef>
              <a:spcPct val="0"/>
            </a:spcBef>
            <a:spcAft>
              <a:spcPct val="15000"/>
            </a:spcAft>
            <a:buChar char="•"/>
          </a:pPr>
          <a:r>
            <a:rPr lang="en-US" sz="2700" b="1" kern="1200" baseline="0" dirty="0"/>
            <a:t>Background Information </a:t>
          </a:r>
          <a:r>
            <a:rPr lang="en-US" sz="2700" kern="1200" baseline="0" dirty="0"/>
            <a:t>(e.g. years in U.S, instructional program, language of instruction, gaps in instruction)</a:t>
          </a:r>
          <a:endParaRPr lang="en-US" sz="2700" kern="1200" dirty="0"/>
        </a:p>
        <a:p>
          <a:pPr marL="228600" lvl="1" indent="-228600" algn="l" defTabSz="1200150">
            <a:lnSpc>
              <a:spcPct val="100000"/>
            </a:lnSpc>
            <a:spcBef>
              <a:spcPct val="0"/>
            </a:spcBef>
            <a:spcAft>
              <a:spcPct val="15000"/>
            </a:spcAft>
            <a:buChar char="•"/>
          </a:pPr>
          <a:r>
            <a:rPr lang="en-US" sz="2700" b="1" kern="1200" baseline="0" dirty="0"/>
            <a:t>Student Characteristics </a:t>
          </a:r>
          <a:r>
            <a:rPr lang="en-US" sz="2700" kern="1200" baseline="0" dirty="0"/>
            <a:t>(e.g. LI/L2 proficiency, immigration pattern, economic circumstances, cultural interactions)</a:t>
          </a:r>
          <a:endParaRPr lang="en-US" sz="2700" kern="1200" dirty="0"/>
        </a:p>
        <a:p>
          <a:pPr marL="228600" lvl="1" indent="-228600" algn="l" defTabSz="1200150">
            <a:lnSpc>
              <a:spcPct val="100000"/>
            </a:lnSpc>
            <a:spcBef>
              <a:spcPct val="0"/>
            </a:spcBef>
            <a:spcAft>
              <a:spcPct val="15000"/>
            </a:spcAft>
            <a:buChar char="•"/>
          </a:pPr>
          <a:r>
            <a:rPr lang="en-US" sz="2700" b="1" kern="1200" baseline="0" dirty="0"/>
            <a:t>Classroom Instruction </a:t>
          </a:r>
          <a:r>
            <a:rPr lang="en-US" sz="2700" kern="1200" baseline="0" dirty="0"/>
            <a:t>(e.g. Appropriate, Qualified Personnel, Differentiation, Designated ELD &amp; Integrated ELD)</a:t>
          </a:r>
          <a:endParaRPr lang="en-US" sz="2700" kern="1200" dirty="0"/>
        </a:p>
        <a:p>
          <a:pPr marL="228600" lvl="1" indent="-228600" algn="l" defTabSz="1200150">
            <a:lnSpc>
              <a:spcPct val="100000"/>
            </a:lnSpc>
            <a:spcBef>
              <a:spcPct val="0"/>
            </a:spcBef>
            <a:spcAft>
              <a:spcPct val="15000"/>
            </a:spcAft>
            <a:buChar char="•"/>
          </a:pPr>
          <a:r>
            <a:rPr lang="en-US" sz="2700" b="1" kern="1200" baseline="0" dirty="0"/>
            <a:t>Response to Intervention </a:t>
          </a:r>
          <a:r>
            <a:rPr lang="en-US" sz="2700" kern="1200" baseline="0" dirty="0"/>
            <a:t>(e.g. Tier 1, Tier 2)</a:t>
          </a:r>
          <a:endParaRPr lang="en-US" sz="2700" kern="1200" dirty="0"/>
        </a:p>
      </dsp:txBody>
      <dsp:txXfrm>
        <a:off x="0" y="160479"/>
        <a:ext cx="7115422" cy="5537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DC0C5-F973-4A20-A1B2-56ABF8E7CB2A}"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F73AE-3D65-4428-B42E-68F7B27C2265}" type="slidenum">
              <a:rPr lang="en-US" smtClean="0"/>
              <a:t>‹#›</a:t>
            </a:fld>
            <a:endParaRPr lang="en-US"/>
          </a:p>
        </p:txBody>
      </p:sp>
    </p:spTree>
    <p:extLst>
      <p:ext uri="{BB962C8B-B14F-4D97-AF65-F5344CB8AC3E}">
        <p14:creationId xmlns:p14="http://schemas.microsoft.com/office/powerpoint/2010/main" val="186839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all ELs need SDAIE plus primary language support plus EL services until they are reclassified.</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a:t>
            </a:fld>
            <a:endParaRPr lang="en-US"/>
          </a:p>
        </p:txBody>
      </p:sp>
    </p:spTree>
    <p:extLst>
      <p:ext uri="{BB962C8B-B14F-4D97-AF65-F5344CB8AC3E}">
        <p14:creationId xmlns:p14="http://schemas.microsoft.com/office/powerpoint/2010/main" val="184954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a:t>
            </a:r>
          </a:p>
          <a:p>
            <a:r>
              <a:rPr lang="en-US" dirty="0"/>
              <a:t>This is what </a:t>
            </a:r>
            <a:r>
              <a:rPr lang="en-US" dirty="0" err="1"/>
              <a:t>ed</a:t>
            </a:r>
            <a:r>
              <a:rPr lang="en-US" dirty="0"/>
              <a:t> code and CCR say</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11</a:t>
            </a:fld>
            <a:endParaRPr lang="en-US"/>
          </a:p>
        </p:txBody>
      </p:sp>
    </p:spTree>
    <p:extLst>
      <p:ext uri="{BB962C8B-B14F-4D97-AF65-F5344CB8AC3E}">
        <p14:creationId xmlns:p14="http://schemas.microsoft.com/office/powerpoint/2010/main" val="52643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Joanna-</a:t>
            </a:r>
            <a:r>
              <a:rPr lang="en-US" baseline="0" dirty="0"/>
              <a:t> </a:t>
            </a:r>
            <a:r>
              <a:rPr lang="en-US" dirty="0"/>
              <a:t>Designated</a:t>
            </a:r>
            <a:r>
              <a:rPr lang="en-US" baseline="0" dirty="0"/>
              <a:t> ELD is NOT RTI or an intervention.  Designated ELD is required. This is for </a:t>
            </a:r>
            <a:r>
              <a:rPr lang="en-US" baseline="0" dirty="0" err="1"/>
              <a:t>hugh</a:t>
            </a:r>
            <a:r>
              <a:rPr lang="en-US" baseline="0" dirty="0"/>
              <a:t> need on production of </a:t>
            </a:r>
            <a:r>
              <a:rPr lang="en-US" baseline="0" dirty="0" err="1"/>
              <a:t>languagi</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12</a:t>
            </a:fld>
            <a:endParaRPr lang="en-US"/>
          </a:p>
        </p:txBody>
      </p:sp>
    </p:spTree>
    <p:extLst>
      <p:ext uri="{BB962C8B-B14F-4D97-AF65-F5344CB8AC3E}">
        <p14:creationId xmlns:p14="http://schemas.microsoft.com/office/powerpoint/2010/main" val="50361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Joanna-</a:t>
            </a:r>
            <a:r>
              <a:rPr lang="en-US" baseline="0" dirty="0"/>
              <a:t> </a:t>
            </a:r>
            <a:r>
              <a:rPr lang="en-US" dirty="0"/>
              <a:t>Designated</a:t>
            </a:r>
            <a:r>
              <a:rPr lang="en-US" baseline="0" dirty="0"/>
              <a:t> ELD is NOT RTI or an intervention.  Designated ELD is required. This is for </a:t>
            </a:r>
            <a:r>
              <a:rPr lang="en-US" baseline="0" dirty="0" err="1"/>
              <a:t>hugh</a:t>
            </a:r>
            <a:r>
              <a:rPr lang="en-US" baseline="0" dirty="0"/>
              <a:t> need on production of </a:t>
            </a:r>
            <a:r>
              <a:rPr lang="en-US" baseline="0" dirty="0" err="1"/>
              <a:t>languagi</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13</a:t>
            </a:fld>
            <a:endParaRPr lang="en-US"/>
          </a:p>
        </p:txBody>
      </p:sp>
    </p:spTree>
    <p:extLst>
      <p:ext uri="{BB962C8B-B14F-4D97-AF65-F5344CB8AC3E}">
        <p14:creationId xmlns:p14="http://schemas.microsoft.com/office/powerpoint/2010/main" val="46046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a:p>
            <a:r>
              <a:rPr lang="en-US" dirty="0"/>
              <a:t>What does this look like in the classroom?</a:t>
            </a:r>
          </a:p>
          <a:p>
            <a:r>
              <a:rPr lang="en-US" baseline="0" dirty="0"/>
              <a:t>Some confusion came with the new ELD standards… we want to be clear that EL students are guaranteed both designated and integrated minutes everyday</a:t>
            </a:r>
          </a:p>
          <a:p>
            <a:r>
              <a:rPr lang="en-US" baseline="0" dirty="0"/>
              <a:t>School visitation: ELD time - Rainy day, assembly schedule, minimum days, etc… we can’t expect students to miraculously speak English when it rains or on min. days!  We don’t cut math or ELA… we understand something needs to give, but lessons should be adjusted so that language is the focus during ELD.  Content standards can provide the context, but the lesson should be “language or ELD forward”</a:t>
            </a:r>
          </a:p>
          <a:p>
            <a:r>
              <a:rPr lang="en-US" baseline="0" dirty="0"/>
              <a:t>If the student is more on the language side, keep that in mind when you start developing goals, vs the EL student who is older and has the basic language but now needs to work on content.</a:t>
            </a:r>
            <a:endParaRPr lang="en-US" dirty="0"/>
          </a:p>
          <a:p>
            <a:endParaRPr lang="en-US" dirty="0"/>
          </a:p>
        </p:txBody>
      </p:sp>
      <p:sp>
        <p:nvSpPr>
          <p:cNvPr id="4" name="Slide Number Placeholder 3"/>
          <p:cNvSpPr>
            <a:spLocks noGrp="1"/>
          </p:cNvSpPr>
          <p:nvPr>
            <p:ph type="sldNum" sz="quarter" idx="10"/>
          </p:nvPr>
        </p:nvSpPr>
        <p:spPr/>
        <p:txBody>
          <a:bodyPr/>
          <a:lstStyle/>
          <a:p>
            <a:fld id="{39945034-E11E-4C65-9508-A38BBAA83AE1}" type="slidenum">
              <a:rPr lang="en-US" smtClean="0"/>
              <a:t>14</a:t>
            </a:fld>
            <a:endParaRPr lang="en-US" dirty="0"/>
          </a:p>
        </p:txBody>
      </p:sp>
    </p:spTree>
    <p:extLst>
      <p:ext uri="{BB962C8B-B14F-4D97-AF65-F5344CB8AC3E}">
        <p14:creationId xmlns:p14="http://schemas.microsoft.com/office/powerpoint/2010/main" val="355041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Joanna:</a:t>
            </a:r>
            <a:r>
              <a:rPr lang="en-US" baseline="0" dirty="0"/>
              <a:t> </a:t>
            </a:r>
            <a:r>
              <a:rPr lang="en-US" dirty="0"/>
              <a:t>The Ventura County Research-Based Model (preschool through Grade 12) was developed in 2007 in response to the needs of our educational community with the belief that ALL children  and youth can learn.  The model is a three-tiered approach to instruction and intervention that includes core, strategic/targeted, and intensive instruction to support the academic as well as the social, emotional and behavioral needs of students….</a:t>
            </a:r>
          </a:p>
          <a:p>
            <a:endParaRPr lang="en-US" baseline="0" dirty="0"/>
          </a:p>
          <a:p>
            <a:r>
              <a:rPr lang="en-US" baseline="0" dirty="0"/>
              <a:t>These models/processes are for all student including </a:t>
            </a:r>
            <a:r>
              <a:rPr lang="en-US" baseline="0" dirty="0" err="1"/>
              <a:t>Els</a:t>
            </a:r>
            <a:r>
              <a:rPr lang="en-US" baseline="0" dirty="0"/>
              <a:t>.</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15</a:t>
            </a:fld>
            <a:endParaRPr lang="en-US"/>
          </a:p>
        </p:txBody>
      </p:sp>
    </p:spTree>
    <p:extLst>
      <p:ext uri="{BB962C8B-B14F-4D97-AF65-F5344CB8AC3E}">
        <p14:creationId xmlns:p14="http://schemas.microsoft.com/office/powerpoint/2010/main" val="142783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16</a:t>
            </a:fld>
            <a:endParaRPr lang="en-US"/>
          </a:p>
        </p:txBody>
      </p:sp>
    </p:spTree>
    <p:extLst>
      <p:ext uri="{BB962C8B-B14F-4D97-AF65-F5344CB8AC3E}">
        <p14:creationId xmlns:p14="http://schemas.microsoft.com/office/powerpoint/2010/main" val="35975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Regina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Coffee &amp; Ray-Subramanian, 2010, p.34 as cited in Olvera &amp; Villapudua, 2014, Butterfield, Read 2016</a:t>
            </a:r>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17</a:t>
            </a:fld>
            <a:endParaRPr lang="en-US"/>
          </a:p>
        </p:txBody>
      </p:sp>
    </p:spTree>
    <p:extLst>
      <p:ext uri="{BB962C8B-B14F-4D97-AF65-F5344CB8AC3E}">
        <p14:creationId xmlns:p14="http://schemas.microsoft.com/office/powerpoint/2010/main" val="24895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Regina</a:t>
            </a:r>
          </a:p>
          <a:p>
            <a:r>
              <a:rPr lang="en-US" dirty="0"/>
              <a:t>Native language Proficiency assessed</a:t>
            </a:r>
            <a:r>
              <a:rPr lang="en-US" baseline="0" dirty="0"/>
              <a:t> by language appraisal team, looks different in each district and based on the stage of the referral process</a:t>
            </a:r>
            <a:endParaRPr lang="en-US" dirty="0"/>
          </a:p>
          <a:p>
            <a:r>
              <a:rPr lang="en-US" dirty="0"/>
              <a:t>Refer to most updated VCOE RTI Student Review Form A  http://www.vcoe.org/Portals/7/Curriculum-Instruction/Documents/RtI/Form%20A%201.17.2017.pdf</a:t>
            </a:r>
            <a:r>
              <a:rPr lang="en-US" baseline="0" dirty="0"/>
              <a:t> </a:t>
            </a:r>
            <a:endParaRPr lang="en-US" dirty="0"/>
          </a:p>
          <a:p>
            <a:r>
              <a:rPr lang="en-US" dirty="0"/>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Brown &amp; Doolittle, 2008 as cited in Butterfield, 2014</a:t>
            </a:r>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18</a:t>
            </a:fld>
            <a:endParaRPr lang="en-US"/>
          </a:p>
        </p:txBody>
      </p:sp>
    </p:spTree>
    <p:extLst>
      <p:ext uri="{BB962C8B-B14F-4D97-AF65-F5344CB8AC3E}">
        <p14:creationId xmlns:p14="http://schemas.microsoft.com/office/powerpoint/2010/main" val="2064119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a:t>
            </a:r>
          </a:p>
        </p:txBody>
      </p:sp>
      <p:sp>
        <p:nvSpPr>
          <p:cNvPr id="4" name="Slide Number Placeholder 3"/>
          <p:cNvSpPr>
            <a:spLocks noGrp="1"/>
          </p:cNvSpPr>
          <p:nvPr>
            <p:ph type="sldNum" sz="quarter" idx="10"/>
          </p:nvPr>
        </p:nvSpPr>
        <p:spPr/>
        <p:txBody>
          <a:bodyPr/>
          <a:lstStyle/>
          <a:p>
            <a:fld id="{581F73AE-3D65-4428-B42E-68F7B27C2265}" type="slidenum">
              <a:rPr lang="en-US" smtClean="0"/>
              <a:t>19</a:t>
            </a:fld>
            <a:endParaRPr lang="en-US"/>
          </a:p>
        </p:txBody>
      </p:sp>
    </p:spTree>
    <p:extLst>
      <p:ext uri="{BB962C8B-B14F-4D97-AF65-F5344CB8AC3E}">
        <p14:creationId xmlns:p14="http://schemas.microsoft.com/office/powerpoint/2010/main" val="98706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406">
              <a:defRPr/>
            </a:pPr>
            <a:r>
              <a:rPr lang="en-US" b="0" baseline="0" dirty="0"/>
              <a:t>Echo</a:t>
            </a:r>
          </a:p>
          <a:p>
            <a:pPr defTabSz="915406">
              <a:defRPr/>
            </a:pPr>
            <a:r>
              <a:rPr lang="en-US" b="0" baseline="0" dirty="0"/>
              <a:t>As the EL is acquiring BICS and CALP which can be a long process 10-12 years</a:t>
            </a:r>
          </a:p>
          <a:p>
            <a:pPr defTabSz="915406">
              <a:defRPr/>
            </a:pPr>
            <a:r>
              <a:rPr lang="en-US" b="0" baseline="0" dirty="0"/>
              <a:t>At each language acquisition stage the student will display particular characteristics.   The key question, that the SST is trying to tease out is the child’s learning struggles are due to the normal processes of 2</a:t>
            </a:r>
            <a:r>
              <a:rPr lang="en-US" b="0" baseline="30000" dirty="0"/>
              <a:t>nd</a:t>
            </a:r>
            <a:r>
              <a:rPr lang="en-US" b="0" baseline="0" dirty="0"/>
              <a:t> lang. acquisition and the typical errors we would expect. </a:t>
            </a:r>
          </a:p>
          <a:p>
            <a:endParaRPr lang="en-US" b="0" baseline="0" dirty="0"/>
          </a:p>
          <a:p>
            <a:r>
              <a:rPr lang="en-US" b="0" baseline="0" dirty="0"/>
              <a:t>Interference: communicative behavior from one language are transferred over: “</a:t>
            </a:r>
            <a:r>
              <a:rPr lang="en-US" b="0" baseline="0" dirty="0" err="1"/>
              <a:t>toma</a:t>
            </a:r>
            <a:r>
              <a:rPr lang="en-US" b="0" baseline="0" dirty="0"/>
              <a:t> </a:t>
            </a:r>
            <a:r>
              <a:rPr lang="en-US" b="0" baseline="0" dirty="0" err="1"/>
              <a:t>una</a:t>
            </a:r>
            <a:r>
              <a:rPr lang="en-US" b="0" baseline="0" dirty="0"/>
              <a:t> </a:t>
            </a:r>
            <a:r>
              <a:rPr lang="en-US" b="0" baseline="0" dirty="0" err="1"/>
              <a:t>silla</a:t>
            </a:r>
            <a:r>
              <a:rPr lang="en-US" b="0" baseline="0" dirty="0"/>
              <a:t>” “take a seat” instead of “have a set”</a:t>
            </a:r>
          </a:p>
          <a:p>
            <a:r>
              <a:rPr lang="en-US" b="0" baseline="0" dirty="0"/>
              <a:t>Code switching: using two different language in the same sentence.</a:t>
            </a:r>
          </a:p>
          <a:p>
            <a:r>
              <a:rPr lang="en-US" b="1" baseline="0" dirty="0"/>
              <a:t>Adjective come after nouns- The house green, Past tense </a:t>
            </a:r>
            <a:r>
              <a:rPr lang="en-US" b="1" baseline="0" dirty="0" err="1"/>
              <a:t>ed</a:t>
            </a:r>
            <a:r>
              <a:rPr lang="en-US" b="1" baseline="0" dirty="0"/>
              <a:t> is often </a:t>
            </a:r>
            <a:r>
              <a:rPr lang="en-US" b="1" baseline="0" dirty="0" err="1"/>
              <a:t>ommited</a:t>
            </a:r>
            <a:r>
              <a:rPr lang="en-US" b="1" baseline="0" dirty="0"/>
              <a:t>:  We walk yesterday</a:t>
            </a:r>
          </a:p>
          <a:p>
            <a:r>
              <a:rPr lang="en-US" b="1" baseline="0" dirty="0"/>
              <a:t>Superiority is demonstrated by using “</a:t>
            </a:r>
            <a:r>
              <a:rPr lang="en-US" b="1" baseline="0" dirty="0" err="1"/>
              <a:t>mas</a:t>
            </a:r>
            <a:r>
              <a:rPr lang="en-US" b="1" baseline="0" dirty="0"/>
              <a:t>”.  This car is more big.</a:t>
            </a:r>
          </a:p>
          <a:p>
            <a:endParaRPr lang="en-US" b="0" baseline="0" dirty="0"/>
          </a:p>
          <a:p>
            <a:endParaRPr lang="en-US" b="0" baseline="0" dirty="0"/>
          </a:p>
          <a:p>
            <a:r>
              <a:rPr lang="en-US" b="0" baseline="0" dirty="0"/>
              <a:t>(Handout )Reference Butterfield’s Handout-  Comparison of Language Differences Versus Disability. – </a:t>
            </a:r>
            <a:r>
              <a:rPr lang="en-US" b="1" baseline="0" dirty="0"/>
              <a:t>we are going to do this reference a bit later</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20</a:t>
            </a:fld>
            <a:endParaRPr lang="en-US"/>
          </a:p>
        </p:txBody>
      </p:sp>
    </p:spTree>
    <p:extLst>
      <p:ext uri="{BB962C8B-B14F-4D97-AF65-F5344CB8AC3E}">
        <p14:creationId xmlns:p14="http://schemas.microsoft.com/office/powerpoint/2010/main" val="354519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Joanna-our county has higher percentage of Els than state average, but we have fewer ELs with disabilities than the state average.</a:t>
            </a:r>
          </a:p>
        </p:txBody>
      </p:sp>
      <p:sp>
        <p:nvSpPr>
          <p:cNvPr id="4" name="Slide Number Placeholder 3"/>
          <p:cNvSpPr>
            <a:spLocks noGrp="1"/>
          </p:cNvSpPr>
          <p:nvPr>
            <p:ph type="sldNum" sz="quarter" idx="10"/>
          </p:nvPr>
        </p:nvSpPr>
        <p:spPr/>
        <p:txBody>
          <a:bodyPr/>
          <a:lstStyle/>
          <a:p>
            <a:fld id="{581F73AE-3D65-4428-B42E-68F7B27C2265}" type="slidenum">
              <a:rPr lang="en-US" smtClean="0"/>
              <a:t>3</a:t>
            </a:fld>
            <a:endParaRPr lang="en-US"/>
          </a:p>
        </p:txBody>
      </p:sp>
    </p:spTree>
    <p:extLst>
      <p:ext uri="{BB962C8B-B14F-4D97-AF65-F5344CB8AC3E}">
        <p14:creationId xmlns:p14="http://schemas.microsoft.com/office/powerpoint/2010/main" val="212834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We know that many</a:t>
            </a:r>
            <a:r>
              <a:rPr lang="en-US" baseline="0" dirty="0"/>
              <a:t> students especially those who might become LTEL, they hit a language plateau or get stuck at a CELDT level 3…why?  What can we do?</a:t>
            </a:r>
          </a:p>
          <a:p>
            <a:endParaRPr lang="en-US" baseline="0" dirty="0"/>
          </a:p>
          <a:p>
            <a:r>
              <a:rPr lang="en-US" sz="1200" b="1" i="0" kern="1200" dirty="0">
                <a:solidFill>
                  <a:schemeClr val="tx1"/>
                </a:solidFill>
                <a:effectLst/>
                <a:latin typeface="+mn-lt"/>
                <a:ea typeface="+mn-ea"/>
                <a:cs typeface="+mn-cs"/>
              </a:rPr>
              <a:t>Basic Interpersonal Communication Skills</a:t>
            </a:r>
          </a:p>
          <a:p>
            <a:r>
              <a:rPr lang="en-US" sz="1200" b="0" i="0" kern="1200" dirty="0">
                <a:solidFill>
                  <a:schemeClr val="tx1"/>
                </a:solidFill>
                <a:effectLst/>
                <a:latin typeface="+mn-lt"/>
                <a:ea typeface="+mn-ea"/>
                <a:cs typeface="+mn-cs"/>
              </a:rPr>
              <a:t>Experts such as Jim Cummins differentiate between social and academic language acquisition. Basic Interpersonal Communication Skills (BICS) are language skills needed in social situations. It is the day-to-day language needed to interact socially with other people. English language learners (ELLs) employ BIC skills when they are on the playground, in the lunch room, on the school bus, at parties, playing sports and talking on the telephone. Social interactions are usually context embedded. They occur in a meaningful social context. They are not very demanding cognitively. The language required is not specialized. These language skills usually develop within six months to two years after arrival in the U.S.</a:t>
            </a:r>
          </a:p>
          <a:p>
            <a:r>
              <a:rPr lang="en-US" sz="1200" b="0" i="0" kern="1200" dirty="0">
                <a:solidFill>
                  <a:schemeClr val="tx1"/>
                </a:solidFill>
                <a:effectLst/>
                <a:latin typeface="+mn-lt"/>
                <a:ea typeface="+mn-ea"/>
                <a:cs typeface="+mn-cs"/>
              </a:rPr>
              <a:t>Problems arise when teachers and administrators think that a child is proficient in a language when they demonstrate good social English.</a:t>
            </a:r>
          </a:p>
          <a:p>
            <a:r>
              <a:rPr lang="en-US" sz="1200" b="1" i="0" kern="1200" dirty="0">
                <a:solidFill>
                  <a:schemeClr val="tx1"/>
                </a:solidFill>
                <a:effectLst/>
                <a:latin typeface="+mn-lt"/>
                <a:ea typeface="+mn-ea"/>
                <a:cs typeface="+mn-cs"/>
              </a:rPr>
              <a:t>Cognitive Academic Language Proficiency</a:t>
            </a:r>
          </a:p>
          <a:p>
            <a:r>
              <a:rPr lang="en-US" sz="1200" b="0" i="0" kern="1200" dirty="0">
                <a:solidFill>
                  <a:schemeClr val="tx1"/>
                </a:solidFill>
                <a:effectLst/>
                <a:latin typeface="+mn-lt"/>
                <a:ea typeface="+mn-ea"/>
                <a:cs typeface="+mn-cs"/>
              </a:rPr>
              <a:t>CALP refers to formal academic learning. This includes listening, speaking, reading, and writing about subject area content material. This level of language learning is essential for students to succeed in school. Students need time and support to become proficient in academic areas. This usually takes from five to seven years. Recent research (Thomas &amp; Collier, 1995) has shown that if a child has no prior schooling or has no support in native language development, it may take seven to ten years for ELLs to catch up to their peers.</a:t>
            </a:r>
          </a:p>
          <a:p>
            <a:r>
              <a:rPr lang="en-US" sz="1200" b="0" i="0" kern="1200" dirty="0">
                <a:solidFill>
                  <a:schemeClr val="tx1"/>
                </a:solidFill>
                <a:effectLst/>
                <a:latin typeface="+mn-lt"/>
                <a:ea typeface="+mn-ea"/>
                <a:cs typeface="+mn-cs"/>
              </a:rPr>
              <a:t>Academic language acquisition isn't just the understanding of content area vocabulary. It includes skills such as comparing, classifying, synthesizing, evaluating, and inferring. Academic language tasks are context reduced. Information is read from a textbook or presented by the teacher. As a student gets older the context of academic tasks becomes more and more reduced.</a:t>
            </a:r>
          </a:p>
          <a:p>
            <a:r>
              <a:rPr lang="en-US" sz="1200" b="0" i="0" kern="1200" dirty="0">
                <a:solidFill>
                  <a:schemeClr val="tx1"/>
                </a:solidFill>
                <a:effectLst/>
                <a:latin typeface="+mn-lt"/>
                <a:ea typeface="+mn-ea"/>
                <a:cs typeface="+mn-cs"/>
              </a:rPr>
              <a:t>The language also becomes more cognitively demanding. New ideas, concepts and language are presented to the students at the same time.</a:t>
            </a:r>
          </a:p>
          <a:p>
            <a:r>
              <a:rPr lang="en-US" sz="1200" b="0" i="0" kern="1200" dirty="0">
                <a:solidFill>
                  <a:schemeClr val="tx1"/>
                </a:solidFill>
                <a:effectLst/>
                <a:latin typeface="+mn-lt"/>
                <a:ea typeface="+mn-ea"/>
                <a:cs typeface="+mn-cs"/>
              </a:rPr>
              <a:t>Jim Cummins also advances the theory that there is a common underlying proficiency (CUP) between two languages. Skills, ideas and concepts students learn in their first language will be transferred to the second language.</a:t>
            </a:r>
          </a:p>
        </p:txBody>
      </p:sp>
      <p:sp>
        <p:nvSpPr>
          <p:cNvPr id="4" name="Slide Number Placeholder 3"/>
          <p:cNvSpPr>
            <a:spLocks noGrp="1"/>
          </p:cNvSpPr>
          <p:nvPr>
            <p:ph type="sldNum" sz="quarter" idx="10"/>
          </p:nvPr>
        </p:nvSpPr>
        <p:spPr/>
        <p:txBody>
          <a:bodyPr/>
          <a:lstStyle/>
          <a:p>
            <a:fld id="{4D845E49-08A8-40E5-B05A-D33EC56C7573}" type="slidenum">
              <a:rPr lang="en-US" smtClean="0"/>
              <a:t>21</a:t>
            </a:fld>
            <a:endParaRPr lang="en-US"/>
          </a:p>
        </p:txBody>
      </p:sp>
    </p:spTree>
    <p:extLst>
      <p:ext uri="{BB962C8B-B14F-4D97-AF65-F5344CB8AC3E}">
        <p14:creationId xmlns:p14="http://schemas.microsoft.com/office/powerpoint/2010/main" val="91172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Joanna-Provide</a:t>
            </a:r>
            <a:r>
              <a:rPr lang="en-US" baseline="0" dirty="0"/>
              <a:t> copies of the handout.  Review the chart and the implications. Also look at the typologies chart. Look at 2 students. We are going to determine if they are exhibiting a language acquisition or learning disability.</a:t>
            </a:r>
          </a:p>
          <a:p>
            <a:endParaRPr lang="en-US" baseline="0" dirty="0"/>
          </a:p>
          <a:p>
            <a:r>
              <a:rPr lang="en-US" baseline="0" dirty="0"/>
              <a:t>Read 1-2 examples</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22</a:t>
            </a:fld>
            <a:endParaRPr lang="en-US"/>
          </a:p>
        </p:txBody>
      </p:sp>
    </p:spTree>
    <p:extLst>
      <p:ext uri="{BB962C8B-B14F-4D97-AF65-F5344CB8AC3E}">
        <p14:creationId xmlns:p14="http://schemas.microsoft.com/office/powerpoint/2010/main" val="182347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use the chart to determine if this is language acquisition or learning disability. Work in small groups.  Share out</a:t>
            </a:r>
          </a:p>
          <a:p>
            <a:endParaRPr lang="en-US" dirty="0"/>
          </a:p>
          <a:p>
            <a:r>
              <a:rPr lang="en-US" dirty="0"/>
              <a:t>This student will end up having a learning disability</a:t>
            </a:r>
          </a:p>
        </p:txBody>
      </p:sp>
      <p:sp>
        <p:nvSpPr>
          <p:cNvPr id="4" name="Slide Number Placeholder 3"/>
          <p:cNvSpPr>
            <a:spLocks noGrp="1"/>
          </p:cNvSpPr>
          <p:nvPr>
            <p:ph type="sldNum" sz="quarter" idx="10"/>
          </p:nvPr>
        </p:nvSpPr>
        <p:spPr/>
        <p:txBody>
          <a:bodyPr/>
          <a:lstStyle/>
          <a:p>
            <a:fld id="{581F73AE-3D65-4428-B42E-68F7B27C2265}" type="slidenum">
              <a:rPr lang="en-US" smtClean="0"/>
              <a:t>23</a:t>
            </a:fld>
            <a:endParaRPr lang="en-US"/>
          </a:p>
        </p:txBody>
      </p:sp>
    </p:spTree>
    <p:extLst>
      <p:ext uri="{BB962C8B-B14F-4D97-AF65-F5344CB8AC3E}">
        <p14:creationId xmlns:p14="http://schemas.microsoft.com/office/powerpoint/2010/main" val="201331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this is a description of an LTEL, or long-tern </a:t>
            </a:r>
            <a:r>
              <a:rPr lang="en-US" dirty="0" err="1"/>
              <a:t>Eng</a:t>
            </a:r>
            <a:r>
              <a:rPr lang="en-US" dirty="0"/>
              <a:t> leaner. They have made progress but it has stalled. Progress not due to memory or processing deficit.</a:t>
            </a:r>
          </a:p>
          <a:p>
            <a:r>
              <a:rPr lang="en-US" dirty="0"/>
              <a:t>use the chart o previous slide and this information to determine if this is a learning issue or language issue. Work in small groups. Share out</a:t>
            </a:r>
          </a:p>
          <a:p>
            <a:r>
              <a:rPr lang="en-US" dirty="0"/>
              <a:t> </a:t>
            </a:r>
          </a:p>
        </p:txBody>
      </p:sp>
      <p:sp>
        <p:nvSpPr>
          <p:cNvPr id="4" name="Slide Number Placeholder 3"/>
          <p:cNvSpPr>
            <a:spLocks noGrp="1"/>
          </p:cNvSpPr>
          <p:nvPr>
            <p:ph type="sldNum" sz="quarter" idx="10"/>
          </p:nvPr>
        </p:nvSpPr>
        <p:spPr/>
        <p:txBody>
          <a:bodyPr/>
          <a:lstStyle/>
          <a:p>
            <a:fld id="{581F73AE-3D65-4428-B42E-68F7B27C2265}" type="slidenum">
              <a:rPr lang="en-US" smtClean="0"/>
              <a:t>24</a:t>
            </a:fld>
            <a:endParaRPr lang="en-US"/>
          </a:p>
        </p:txBody>
      </p:sp>
    </p:spTree>
    <p:extLst>
      <p:ext uri="{BB962C8B-B14F-4D97-AF65-F5344CB8AC3E}">
        <p14:creationId xmlns:p14="http://schemas.microsoft.com/office/powerpoint/2010/main" val="273466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a:t>Echo-Moves ELs forward by taking into account their English proficiency level(s) and prior schooling experiences. Els within a single classroom can be heterogeneous in terms of home language(s) proficiency, proficiency in English, literacy levels in English and student’s home language(s), previous experiences in schools, and time in the U.S. Teachers must be attentive to these differences and design instruction accordingly. </a:t>
            </a:r>
          </a:p>
          <a:p>
            <a:r>
              <a:rPr lang="en-US" sz="1200" cap="none" dirty="0"/>
              <a:t>Fosters ELs’ autonomy by equipping them with the strategies necessary to comprehend and use language in a variety of academic settings. Els must learn to use a broad repertoire of strategies to construct meaning from academic talk and complex text, to participate in academic discussions, and to express themselves in writing across a variety of academic situations. Tasks must be designed to ultimately foster student independence. </a:t>
            </a:r>
          </a:p>
          <a:p>
            <a:r>
              <a:rPr lang="en-US" sz="1200" cap="none" dirty="0"/>
              <a:t>Diagnostic tools and formative assessment practices are employed to measure students’ content knowledge, academic language competence, and participation in disciplinary practices. These assessment practices allow teachers to monitor students’ learning so that they may adjust instruction accordingly, provide students with timely and useful feedback, and encourage students to reflect on their own thinking and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LEAs must limit the segregation of ELs to the extent necessary to reach the stated goals of an educationally sound and effective program. </a:t>
            </a:r>
          </a:p>
          <a:p>
            <a:endParaRPr lang="en-US" sz="1200" cap="none" dirty="0"/>
          </a:p>
          <a:p>
            <a:endParaRPr lang="en-US" dirty="0"/>
          </a:p>
        </p:txBody>
      </p:sp>
      <p:sp>
        <p:nvSpPr>
          <p:cNvPr id="4" name="Slide Number Placeholder 3"/>
          <p:cNvSpPr>
            <a:spLocks noGrp="1"/>
          </p:cNvSpPr>
          <p:nvPr>
            <p:ph type="sldNum" sz="quarter" idx="10"/>
          </p:nvPr>
        </p:nvSpPr>
        <p:spPr/>
        <p:txBody>
          <a:bodyPr/>
          <a:lstStyle/>
          <a:p>
            <a:fld id="{581F73AE-3D65-4428-B42E-68F7B27C2265}" type="slidenum">
              <a:rPr lang="en-US" smtClean="0"/>
              <a:t>25</a:t>
            </a:fld>
            <a:endParaRPr lang="en-US"/>
          </a:p>
        </p:txBody>
      </p:sp>
    </p:spTree>
    <p:extLst>
      <p:ext uri="{BB962C8B-B14F-4D97-AF65-F5344CB8AC3E}">
        <p14:creationId xmlns:p14="http://schemas.microsoft.com/office/powerpoint/2010/main" val="2342701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a:t>
            </a:r>
          </a:p>
        </p:txBody>
      </p:sp>
      <p:sp>
        <p:nvSpPr>
          <p:cNvPr id="4" name="Slide Number Placeholder 3"/>
          <p:cNvSpPr>
            <a:spLocks noGrp="1"/>
          </p:cNvSpPr>
          <p:nvPr>
            <p:ph type="sldNum" sz="quarter" idx="10"/>
          </p:nvPr>
        </p:nvSpPr>
        <p:spPr/>
        <p:txBody>
          <a:bodyPr/>
          <a:lstStyle/>
          <a:p>
            <a:fld id="{581F73AE-3D65-4428-B42E-68F7B27C2265}" type="slidenum">
              <a:rPr lang="en-US" smtClean="0"/>
              <a:t>26</a:t>
            </a:fld>
            <a:endParaRPr lang="en-US"/>
          </a:p>
        </p:txBody>
      </p:sp>
    </p:spTree>
    <p:extLst>
      <p:ext uri="{BB962C8B-B14F-4D97-AF65-F5344CB8AC3E}">
        <p14:creationId xmlns:p14="http://schemas.microsoft.com/office/powerpoint/2010/main" val="4107252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Echo:What</a:t>
            </a:r>
            <a:r>
              <a:rPr lang="en-US" sz="1200" b="1" dirty="0"/>
              <a:t> is the teacher doing, and how does the environment make the content comprehensible? How is English Learners’ language being scaffold and how are the students supported to participate in activities.</a:t>
            </a:r>
            <a:r>
              <a:rPr lang="en-US" sz="1200" b="1" baseline="0" dirty="0"/>
              <a:t> </a:t>
            </a:r>
            <a:r>
              <a:rPr lang="en-US" sz="1200" b="1" dirty="0"/>
              <a:t>How are ELs being explicitly taught how English works, and given opportunities to practice and apply this knowledge</a:t>
            </a:r>
          </a:p>
          <a:p>
            <a:endParaRPr lang="en-US" dirty="0"/>
          </a:p>
        </p:txBody>
      </p:sp>
      <p:sp>
        <p:nvSpPr>
          <p:cNvPr id="4" name="Slide Number Placeholder 3"/>
          <p:cNvSpPr>
            <a:spLocks noGrp="1"/>
          </p:cNvSpPr>
          <p:nvPr>
            <p:ph type="sldNum" sz="quarter" idx="10"/>
          </p:nvPr>
        </p:nvSpPr>
        <p:spPr/>
        <p:txBody>
          <a:bodyPr/>
          <a:lstStyle/>
          <a:p>
            <a:fld id="{581F73AE-3D65-4428-B42E-68F7B27C2265}" type="slidenum">
              <a:rPr lang="en-US" smtClean="0"/>
              <a:t>27</a:t>
            </a:fld>
            <a:endParaRPr lang="en-US"/>
          </a:p>
        </p:txBody>
      </p:sp>
    </p:spTree>
    <p:extLst>
      <p:ext uri="{BB962C8B-B14F-4D97-AF65-F5344CB8AC3E}">
        <p14:creationId xmlns:p14="http://schemas.microsoft.com/office/powerpoint/2010/main" val="3435335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a:t>
            </a:r>
          </a:p>
        </p:txBody>
      </p:sp>
      <p:sp>
        <p:nvSpPr>
          <p:cNvPr id="4" name="Slide Number Placeholder 3"/>
          <p:cNvSpPr>
            <a:spLocks noGrp="1"/>
          </p:cNvSpPr>
          <p:nvPr>
            <p:ph type="sldNum" sz="quarter" idx="10"/>
          </p:nvPr>
        </p:nvSpPr>
        <p:spPr/>
        <p:txBody>
          <a:bodyPr/>
          <a:lstStyle/>
          <a:p>
            <a:fld id="{581F73AE-3D65-4428-B42E-68F7B27C2265}" type="slidenum">
              <a:rPr lang="en-US" smtClean="0"/>
              <a:t>28</a:t>
            </a:fld>
            <a:endParaRPr lang="en-US"/>
          </a:p>
        </p:txBody>
      </p:sp>
    </p:spTree>
    <p:extLst>
      <p:ext uri="{BB962C8B-B14F-4D97-AF65-F5344CB8AC3E}">
        <p14:creationId xmlns:p14="http://schemas.microsoft.com/office/powerpoint/2010/main" val="2686283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a:t>
            </a:r>
          </a:p>
        </p:txBody>
      </p:sp>
      <p:sp>
        <p:nvSpPr>
          <p:cNvPr id="4" name="Slide Number Placeholder 3"/>
          <p:cNvSpPr>
            <a:spLocks noGrp="1"/>
          </p:cNvSpPr>
          <p:nvPr>
            <p:ph type="sldNum" sz="quarter" idx="10"/>
          </p:nvPr>
        </p:nvSpPr>
        <p:spPr/>
        <p:txBody>
          <a:bodyPr/>
          <a:lstStyle/>
          <a:p>
            <a:fld id="{581F73AE-3D65-4428-B42E-68F7B27C2265}" type="slidenum">
              <a:rPr lang="en-US" smtClean="0"/>
              <a:t>29</a:t>
            </a:fld>
            <a:endParaRPr lang="en-US"/>
          </a:p>
        </p:txBody>
      </p:sp>
    </p:spTree>
    <p:extLst>
      <p:ext uri="{BB962C8B-B14F-4D97-AF65-F5344CB8AC3E}">
        <p14:creationId xmlns:p14="http://schemas.microsoft.com/office/powerpoint/2010/main" val="63648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Culture isn't just a list of holidays or shared recipes, religious traditions, or language; it is a lived experience unique to each individual. As educators, it's our job to stimulate the intellectual development of children, and, in this era, it's simply not enough to operate on the axis of color-blindness.</a:t>
            </a:r>
          </a:p>
          <a:p>
            <a:endParaRPr lang="en-US" dirty="0"/>
          </a:p>
        </p:txBody>
      </p:sp>
      <p:sp>
        <p:nvSpPr>
          <p:cNvPr id="4" name="Slide Number Placeholder 3"/>
          <p:cNvSpPr>
            <a:spLocks noGrp="1"/>
          </p:cNvSpPr>
          <p:nvPr>
            <p:ph type="sldNum" sz="quarter" idx="10"/>
          </p:nvPr>
        </p:nvSpPr>
        <p:spPr/>
        <p:txBody>
          <a:bodyPr/>
          <a:lstStyle/>
          <a:p>
            <a:fld id="{581F73AE-3D65-4428-B42E-68F7B27C2265}" type="slidenum">
              <a:rPr lang="en-US" smtClean="0"/>
              <a:t>30</a:t>
            </a:fld>
            <a:endParaRPr lang="en-US"/>
          </a:p>
        </p:txBody>
      </p:sp>
    </p:spTree>
    <p:extLst>
      <p:ext uri="{BB962C8B-B14F-4D97-AF65-F5344CB8AC3E}">
        <p14:creationId xmlns:p14="http://schemas.microsoft.com/office/powerpoint/2010/main" val="180152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Regina-Turn and talk- who are your EL students? What do you already know about them? What would a language acquisition issue look like as opposed to a learning disability?</a:t>
            </a:r>
          </a:p>
        </p:txBody>
      </p:sp>
      <p:sp>
        <p:nvSpPr>
          <p:cNvPr id="4" name="Slide Number Placeholder 3"/>
          <p:cNvSpPr>
            <a:spLocks noGrp="1"/>
          </p:cNvSpPr>
          <p:nvPr>
            <p:ph type="sldNum" sz="quarter" idx="10"/>
          </p:nvPr>
        </p:nvSpPr>
        <p:spPr/>
        <p:txBody>
          <a:bodyPr/>
          <a:lstStyle/>
          <a:p>
            <a:fld id="{581F73AE-3D65-4428-B42E-68F7B27C2265}" type="slidenum">
              <a:rPr lang="en-US" smtClean="0"/>
              <a:t>4</a:t>
            </a:fld>
            <a:endParaRPr lang="en-US"/>
          </a:p>
        </p:txBody>
      </p:sp>
    </p:spTree>
    <p:extLst>
      <p:ext uri="{BB962C8B-B14F-4D97-AF65-F5344CB8AC3E}">
        <p14:creationId xmlns:p14="http://schemas.microsoft.com/office/powerpoint/2010/main" val="2822226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Joanna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EL students should receive SDAIE, and, if necessary and reasonably possible, primary language support. School districts are required to continue to provide additional and appropriate educational services to ELs until they have met reclassification criteria.  </a:t>
            </a:r>
          </a:p>
          <a:p>
            <a:endParaRPr lang="en-US" dirty="0"/>
          </a:p>
          <a:p>
            <a:r>
              <a:rPr lang="en-US" dirty="0"/>
              <a:t>UDL principles call for varied and flexible ways to present information so all students can access learning or the “what” of learning, plan learning tasks or the “how” of learning, as well as ways to provide engagement for students, or the “why” of learning Meyer (2002); CAST (2017).</a:t>
            </a:r>
          </a:p>
        </p:txBody>
      </p:sp>
      <p:sp>
        <p:nvSpPr>
          <p:cNvPr id="4" name="Slide Number Placeholder 3"/>
          <p:cNvSpPr>
            <a:spLocks noGrp="1"/>
          </p:cNvSpPr>
          <p:nvPr>
            <p:ph type="sldNum" sz="quarter" idx="10"/>
          </p:nvPr>
        </p:nvSpPr>
        <p:spPr/>
        <p:txBody>
          <a:bodyPr/>
          <a:lstStyle/>
          <a:p>
            <a:fld id="{581F73AE-3D65-4428-B42E-68F7B27C2265}" type="slidenum">
              <a:rPr lang="en-US" smtClean="0"/>
              <a:t>31</a:t>
            </a:fld>
            <a:endParaRPr lang="en-US"/>
          </a:p>
        </p:txBody>
      </p:sp>
    </p:spTree>
    <p:extLst>
      <p:ext uri="{BB962C8B-B14F-4D97-AF65-F5344CB8AC3E}">
        <p14:creationId xmlns:p14="http://schemas.microsoft.com/office/powerpoint/2010/main" val="2865869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581F73AE-3D65-4428-B42E-68F7B27C2265}" type="slidenum">
              <a:rPr lang="en-US" smtClean="0"/>
              <a:t>32</a:t>
            </a:fld>
            <a:endParaRPr lang="en-US"/>
          </a:p>
        </p:txBody>
      </p:sp>
    </p:spTree>
    <p:extLst>
      <p:ext uri="{BB962C8B-B14F-4D97-AF65-F5344CB8AC3E}">
        <p14:creationId xmlns:p14="http://schemas.microsoft.com/office/powerpoint/2010/main" val="2783408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See CAST handout ( in R Drive) </a:t>
            </a:r>
          </a:p>
          <a:p>
            <a:r>
              <a:rPr lang="en-US" dirty="0"/>
              <a:t>Refer to CAST website</a:t>
            </a:r>
          </a:p>
        </p:txBody>
      </p:sp>
      <p:sp>
        <p:nvSpPr>
          <p:cNvPr id="4" name="Slide Number Placeholder 3"/>
          <p:cNvSpPr>
            <a:spLocks noGrp="1"/>
          </p:cNvSpPr>
          <p:nvPr>
            <p:ph type="sldNum" sz="quarter" idx="10"/>
          </p:nvPr>
        </p:nvSpPr>
        <p:spPr/>
        <p:txBody>
          <a:bodyPr/>
          <a:lstStyle/>
          <a:p>
            <a:fld id="{581F73AE-3D65-4428-B42E-68F7B27C2265}" type="slidenum">
              <a:rPr lang="en-US" smtClean="0"/>
              <a:t>33</a:t>
            </a:fld>
            <a:endParaRPr lang="en-US"/>
          </a:p>
        </p:txBody>
      </p:sp>
    </p:spTree>
    <p:extLst>
      <p:ext uri="{BB962C8B-B14F-4D97-AF65-F5344CB8AC3E}">
        <p14:creationId xmlns:p14="http://schemas.microsoft.com/office/powerpoint/2010/main" val="161607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Echo-Interest (relevance) </a:t>
            </a:r>
          </a:p>
          <a:p>
            <a:r>
              <a:rPr lang="en-US" dirty="0"/>
              <a:t>• Choice (autonomy and self determination) </a:t>
            </a:r>
          </a:p>
          <a:p>
            <a:r>
              <a:rPr lang="en-US" dirty="0"/>
              <a:t>• Success (self-efficacy or the belief that “I can do it”) </a:t>
            </a:r>
          </a:p>
          <a:p>
            <a:r>
              <a:rPr lang="en-US" dirty="0"/>
              <a:t>• Collaboration and real- world interactions (social relatedness and active engagement)</a:t>
            </a:r>
          </a:p>
          <a:p>
            <a:r>
              <a:rPr lang="en-US" dirty="0"/>
              <a:t>• Dedication (identification with being a good student, persistence, and willingness to work hard to achieve goals) </a:t>
            </a:r>
          </a:p>
          <a:p>
            <a:r>
              <a:rPr lang="en-US" dirty="0"/>
              <a:t>• Goal setting , self regulation, and guided self assessment </a:t>
            </a:r>
          </a:p>
          <a:p>
            <a:r>
              <a:rPr lang="en-US" dirty="0"/>
              <a:t>Create a welcoming classroom environment that exudes respectful or cultural and linguistic diversity </a:t>
            </a:r>
          </a:p>
          <a:p>
            <a:r>
              <a:rPr lang="en-US" dirty="0"/>
              <a:t>•Get to know students’ cultural and linguistic acknowledge and experiences and ow individual students interact with their home language and cultures </a:t>
            </a:r>
          </a:p>
          <a:p>
            <a:r>
              <a:rPr lang="en-US" dirty="0"/>
              <a:t>• se the primary language or home dialect of English as appropriate, to acknowledge them as valuable assets and to support all learners to fully develop academic English and engage meaningfully with the core curriculum </a:t>
            </a:r>
          </a:p>
          <a:p>
            <a:r>
              <a:rPr lang="en-US" dirty="0"/>
              <a:t>• Use texts that accurately reflect students’ cultural, linguistic, and social backgrounds so that students see themselves in the curriculum </a:t>
            </a:r>
          </a:p>
          <a:p>
            <a:r>
              <a:rPr lang="en-US" dirty="0"/>
              <a:t>• Continuously expand understanding s of cultures and languages so as not to </a:t>
            </a:r>
            <a:r>
              <a:rPr lang="en-US" dirty="0" err="1"/>
              <a:t>oversimplif</a:t>
            </a:r>
            <a:r>
              <a:rPr lang="en-US" dirty="0"/>
              <a:t> approaches to </a:t>
            </a:r>
            <a:r>
              <a:rPr lang="en-US" dirty="0" err="1"/>
              <a:t>lturally</a:t>
            </a:r>
            <a:r>
              <a:rPr lang="en-US" dirty="0"/>
              <a:t> responsive pedagogy </a:t>
            </a:r>
          </a:p>
          <a:p>
            <a:endParaRPr lang="en-US" dirty="0"/>
          </a:p>
        </p:txBody>
      </p:sp>
      <p:sp>
        <p:nvSpPr>
          <p:cNvPr id="4" name="Slide Number Placeholder 3"/>
          <p:cNvSpPr>
            <a:spLocks noGrp="1"/>
          </p:cNvSpPr>
          <p:nvPr>
            <p:ph type="sldNum" sz="quarter" idx="10"/>
          </p:nvPr>
        </p:nvSpPr>
        <p:spPr/>
        <p:txBody>
          <a:bodyPr/>
          <a:lstStyle/>
          <a:p>
            <a:fld id="{581F73AE-3D65-4428-B42E-68F7B27C2265}" type="slidenum">
              <a:rPr lang="en-US" smtClean="0"/>
              <a:t>34</a:t>
            </a:fld>
            <a:endParaRPr lang="en-US"/>
          </a:p>
        </p:txBody>
      </p:sp>
    </p:spTree>
    <p:extLst>
      <p:ext uri="{BB962C8B-B14F-4D97-AF65-F5344CB8AC3E}">
        <p14:creationId xmlns:p14="http://schemas.microsoft.com/office/powerpoint/2010/main" val="2314188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t>Echo- motivation is very important.  by modeling enjoyment of text and an appreciation of what information has to offer and by creating a print rich environment (including meaningful text on classroom walls and well stocked, inviting, and comfortable libraries or literacy centers that contain a range of print materials, including texts on topics relevant to instructional experiences children are having in the content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t>which include allowing them choice on literacy-related activities, texts, and even locations in the room in which to engage with books independently. Teachers’ knowledge of their students’ abilities will enable them to provide appropriate guidance.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dirty="0"/>
              <a:t>such as locating interesting information together. Similarly, a panel examining research on adolescent literacy (which begins in grade four) included increasing motivation and engagement as one of five recommendations. The panel’s report improving adolescent literacy: effective classroom and intervention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cap="none" dirty="0"/>
          </a:p>
          <a:p>
            <a:endParaRPr lang="en-US" dirty="0"/>
          </a:p>
        </p:txBody>
      </p:sp>
      <p:sp>
        <p:nvSpPr>
          <p:cNvPr id="4" name="Slide Number Placeholder 3"/>
          <p:cNvSpPr>
            <a:spLocks noGrp="1"/>
          </p:cNvSpPr>
          <p:nvPr>
            <p:ph type="sldNum" sz="quarter" idx="10"/>
          </p:nvPr>
        </p:nvSpPr>
        <p:spPr/>
        <p:txBody>
          <a:bodyPr/>
          <a:lstStyle/>
          <a:p>
            <a:fld id="{581F73AE-3D65-4428-B42E-68F7B27C2265}" type="slidenum">
              <a:rPr lang="en-US" smtClean="0"/>
              <a:t>35</a:t>
            </a:fld>
            <a:endParaRPr lang="en-US"/>
          </a:p>
        </p:txBody>
      </p:sp>
    </p:spTree>
    <p:extLst>
      <p:ext uri="{BB962C8B-B14F-4D97-AF65-F5344CB8AC3E}">
        <p14:creationId xmlns:p14="http://schemas.microsoft.com/office/powerpoint/2010/main" val="4092710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a:t>
            </a:r>
          </a:p>
        </p:txBody>
      </p:sp>
      <p:sp>
        <p:nvSpPr>
          <p:cNvPr id="4" name="Slide Number Placeholder 3"/>
          <p:cNvSpPr>
            <a:spLocks noGrp="1"/>
          </p:cNvSpPr>
          <p:nvPr>
            <p:ph type="sldNum" sz="quarter" idx="10"/>
          </p:nvPr>
        </p:nvSpPr>
        <p:spPr/>
        <p:txBody>
          <a:bodyPr/>
          <a:lstStyle/>
          <a:p>
            <a:fld id="{581F73AE-3D65-4428-B42E-68F7B27C2265}" type="slidenum">
              <a:rPr lang="en-US" smtClean="0"/>
              <a:t>36</a:t>
            </a:fld>
            <a:endParaRPr lang="en-US"/>
          </a:p>
        </p:txBody>
      </p:sp>
    </p:spTree>
    <p:extLst>
      <p:ext uri="{BB962C8B-B14F-4D97-AF65-F5344CB8AC3E}">
        <p14:creationId xmlns:p14="http://schemas.microsoft.com/office/powerpoint/2010/main" val="2733159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a:t>
            </a:r>
          </a:p>
        </p:txBody>
      </p:sp>
      <p:sp>
        <p:nvSpPr>
          <p:cNvPr id="4" name="Slide Number Placeholder 3"/>
          <p:cNvSpPr>
            <a:spLocks noGrp="1"/>
          </p:cNvSpPr>
          <p:nvPr>
            <p:ph type="sldNum" sz="quarter" idx="10"/>
          </p:nvPr>
        </p:nvSpPr>
        <p:spPr/>
        <p:txBody>
          <a:bodyPr/>
          <a:lstStyle/>
          <a:p>
            <a:fld id="{581F73AE-3D65-4428-B42E-68F7B27C2265}" type="slidenum">
              <a:rPr lang="en-US" smtClean="0"/>
              <a:t>37</a:t>
            </a:fld>
            <a:endParaRPr lang="en-US"/>
          </a:p>
        </p:txBody>
      </p:sp>
    </p:spTree>
    <p:extLst>
      <p:ext uri="{BB962C8B-B14F-4D97-AF65-F5344CB8AC3E}">
        <p14:creationId xmlns:p14="http://schemas.microsoft.com/office/powerpoint/2010/main" val="17674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Regina-From </a:t>
            </a:r>
            <a:r>
              <a:rPr lang="en-US" dirty="0" err="1"/>
              <a:t>Jarice’s</a:t>
            </a:r>
            <a:r>
              <a:rPr lang="en-US" dirty="0"/>
              <a:t> book</a:t>
            </a:r>
          </a:p>
        </p:txBody>
      </p:sp>
      <p:sp>
        <p:nvSpPr>
          <p:cNvPr id="4" name="Slide Number Placeholder 3"/>
          <p:cNvSpPr>
            <a:spLocks noGrp="1"/>
          </p:cNvSpPr>
          <p:nvPr>
            <p:ph type="sldNum" sz="quarter" idx="10"/>
          </p:nvPr>
        </p:nvSpPr>
        <p:spPr/>
        <p:txBody>
          <a:bodyPr/>
          <a:lstStyle/>
          <a:p>
            <a:fld id="{581F73AE-3D65-4428-B42E-68F7B27C2265}" type="slidenum">
              <a:rPr lang="en-US" smtClean="0"/>
              <a:t>5</a:t>
            </a:fld>
            <a:endParaRPr lang="en-US"/>
          </a:p>
        </p:txBody>
      </p:sp>
    </p:spTree>
    <p:extLst>
      <p:ext uri="{BB962C8B-B14F-4D97-AF65-F5344CB8AC3E}">
        <p14:creationId xmlns:p14="http://schemas.microsoft.com/office/powerpoint/2010/main" val="422868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 students who are English learners AND who already have an established disability should be given access to interventions. Under MTSS, we are promoting the message that ALL students, even those with disabilities, should be provided intervention to assist them and help prevent further academic loss as they progress through their school years. </a:t>
            </a:r>
          </a:p>
          <a:p>
            <a:r>
              <a:rPr lang="en-US" dirty="0"/>
              <a:t>Today we will be looking at how we can support our English learners prior to making a referral to special education.</a:t>
            </a:r>
          </a:p>
        </p:txBody>
      </p:sp>
      <p:sp>
        <p:nvSpPr>
          <p:cNvPr id="4" name="Slide Number Placeholder 3"/>
          <p:cNvSpPr>
            <a:spLocks noGrp="1"/>
          </p:cNvSpPr>
          <p:nvPr>
            <p:ph type="sldNum" sz="quarter" idx="10"/>
          </p:nvPr>
        </p:nvSpPr>
        <p:spPr/>
        <p:txBody>
          <a:bodyPr/>
          <a:lstStyle/>
          <a:p>
            <a:fld id="{581F73AE-3D65-4428-B42E-68F7B27C2265}" type="slidenum">
              <a:rPr lang="en-US" smtClean="0"/>
              <a:t>6</a:t>
            </a:fld>
            <a:endParaRPr lang="en-US"/>
          </a:p>
        </p:txBody>
      </p:sp>
    </p:spTree>
    <p:extLst>
      <p:ext uri="{BB962C8B-B14F-4D97-AF65-F5344CB8AC3E}">
        <p14:creationId xmlns:p14="http://schemas.microsoft.com/office/powerpoint/2010/main" val="222311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As a reminder- these are thing that might need to be looked at within your school setting. Are you or your teachers providing these supports?</a:t>
            </a:r>
          </a:p>
        </p:txBody>
      </p:sp>
      <p:sp>
        <p:nvSpPr>
          <p:cNvPr id="4" name="Slide Number Placeholder 3"/>
          <p:cNvSpPr>
            <a:spLocks noGrp="1"/>
          </p:cNvSpPr>
          <p:nvPr>
            <p:ph type="sldNum" sz="quarter" idx="10"/>
          </p:nvPr>
        </p:nvSpPr>
        <p:spPr/>
        <p:txBody>
          <a:bodyPr/>
          <a:lstStyle/>
          <a:p>
            <a:fld id="{581F73AE-3D65-4428-B42E-68F7B27C2265}" type="slidenum">
              <a:rPr lang="en-US" smtClean="0"/>
              <a:t>7</a:t>
            </a:fld>
            <a:endParaRPr lang="en-US"/>
          </a:p>
        </p:txBody>
      </p:sp>
    </p:spTree>
    <p:extLst>
      <p:ext uri="{BB962C8B-B14F-4D97-AF65-F5344CB8AC3E}">
        <p14:creationId xmlns:p14="http://schemas.microsoft.com/office/powerpoint/2010/main" val="193628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a:t>
            </a:r>
          </a:p>
          <a:p>
            <a:r>
              <a:rPr lang="en-US" dirty="0"/>
              <a:t>https://ncela.ed.gov/files/english_learner_toolkit/OELA_2017_ELsToolkit_508C.pdf</a:t>
            </a:r>
          </a:p>
          <a:p>
            <a:r>
              <a:rPr lang="en-US" dirty="0"/>
              <a:t>Office of English Language Acquisition</a:t>
            </a:r>
          </a:p>
        </p:txBody>
      </p:sp>
      <p:sp>
        <p:nvSpPr>
          <p:cNvPr id="4" name="Slide Number Placeholder 3"/>
          <p:cNvSpPr>
            <a:spLocks noGrp="1"/>
          </p:cNvSpPr>
          <p:nvPr>
            <p:ph type="sldNum" sz="quarter" idx="10"/>
          </p:nvPr>
        </p:nvSpPr>
        <p:spPr/>
        <p:txBody>
          <a:bodyPr/>
          <a:lstStyle/>
          <a:p>
            <a:fld id="{581F73AE-3D65-4428-B42E-68F7B27C2265}" type="slidenum">
              <a:rPr lang="en-US" smtClean="0"/>
              <a:t>8</a:t>
            </a:fld>
            <a:endParaRPr lang="en-US"/>
          </a:p>
        </p:txBody>
      </p:sp>
    </p:spTree>
    <p:extLst>
      <p:ext uri="{BB962C8B-B14F-4D97-AF65-F5344CB8AC3E}">
        <p14:creationId xmlns:p14="http://schemas.microsoft.com/office/powerpoint/2010/main" val="301044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9</a:t>
            </a:fld>
            <a:endParaRPr lang="en-US"/>
          </a:p>
        </p:txBody>
      </p:sp>
    </p:spTree>
    <p:extLst>
      <p:ext uri="{BB962C8B-B14F-4D97-AF65-F5344CB8AC3E}">
        <p14:creationId xmlns:p14="http://schemas.microsoft.com/office/powerpoint/2010/main" val="391789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 so how do we determine if an English leaner is struggling because of language issues or because of a disability?</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10</a:t>
            </a:fld>
            <a:endParaRPr lang="en-US"/>
          </a:p>
        </p:txBody>
      </p:sp>
    </p:spTree>
    <p:extLst>
      <p:ext uri="{BB962C8B-B14F-4D97-AF65-F5344CB8AC3E}">
        <p14:creationId xmlns:p14="http://schemas.microsoft.com/office/powerpoint/2010/main" val="2537445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97634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11108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65481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63797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77981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D8A92E-5FF9-8143-81B3-CCB531513398}" type="datetimeFigureOut">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83144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D8A92E-5FF9-8143-81B3-CCB531513398}" type="datetimeFigureOut">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13583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795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1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8104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071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207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175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17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701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FCFC6A-9AE6-404D-9FDD-168B477B9C90}" type="datetimeFigureOut">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25318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010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A7B589-FD4B-7E46-869A-CBADC5FC564E}"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258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CD8A92E-5FF9-8143-81B3-CCB531513398}" type="datetimeFigureOut">
              <a:rPr lang="en-US" smtClean="0"/>
              <a:t>2/22/2018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78561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ookingweekends.blogspot.com/2013/03/buttercrunch-lettuce-and-mandarin.html" TargetMode="External"/><Relationship Id="rId5" Type="http://schemas.openxmlformats.org/officeDocument/2006/relationships/image" Target="../media/image7.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Data" Target="../diagrams/data9.xml"/><Relationship Id="rId5" Type="http://schemas.openxmlformats.org/officeDocument/2006/relationships/image" Target="../media/image2.png"/><Relationship Id="rId10" Type="http://schemas.microsoft.com/office/2007/relationships/diagramDrawing" Target="../diagrams/drawing9.xml"/><Relationship Id="rId4" Type="http://schemas.openxmlformats.org/officeDocument/2006/relationships/image" Target="../media/image3.png"/><Relationship Id="rId9" Type="http://schemas.openxmlformats.org/officeDocument/2006/relationships/diagramColors" Target="../diagrams/colors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sbcselpa.org/wp-content/uploads/2014/03/ELL-Vs-Learning-Disability-Chart-copy.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png"/><Relationship Id="rId7" Type="http://schemas.openxmlformats.org/officeDocument/2006/relationships/diagramQuickStyle" Target="../diagrams/quickStyle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hyperlink" Target="http://www.flickr.com/photos/jeffreyww/7713056594/" TargetMode="External"/><Relationship Id="rId10" Type="http://schemas.openxmlformats.org/officeDocument/2006/relationships/diagramColors" Target="../diagrams/colors2.xml"/><Relationship Id="rId4" Type="http://schemas.openxmlformats.org/officeDocument/2006/relationships/image" Target="../media/image5.jpg"/><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ED7E-21AE-4E1F-A87C-D0B397CADCC6}"/>
              </a:ext>
            </a:extLst>
          </p:cNvPr>
          <p:cNvSpPr>
            <a:spLocks noGrp="1"/>
          </p:cNvSpPr>
          <p:nvPr>
            <p:ph type="ctrTitle"/>
          </p:nvPr>
        </p:nvSpPr>
        <p:spPr>
          <a:xfrm>
            <a:off x="603682" y="399494"/>
            <a:ext cx="11443315" cy="3096199"/>
          </a:xfrm>
        </p:spPr>
        <p:txBody>
          <a:bodyPr>
            <a:normAutofit fontScale="90000"/>
          </a:bodyPr>
          <a:lstStyle/>
          <a:p>
            <a:br>
              <a:rPr lang="en-US" sz="3600" dirty="0"/>
            </a:br>
            <a:br>
              <a:rPr lang="en-US" sz="3600" dirty="0"/>
            </a:br>
            <a:r>
              <a:rPr lang="en-US" sz="3600" dirty="0"/>
              <a:t>English Learner Series:</a:t>
            </a:r>
            <a:br>
              <a:rPr lang="en-US" sz="3600" dirty="0"/>
            </a:br>
            <a:r>
              <a:rPr lang="en-US" sz="3600" dirty="0"/>
              <a:t> </a:t>
            </a:r>
            <a:br>
              <a:rPr lang="en-US" sz="3600" dirty="0"/>
            </a:br>
            <a:r>
              <a:rPr lang="en-US" sz="3600" dirty="0"/>
              <a:t>Pre-referral Strategies for English Learners </a:t>
            </a:r>
            <a:br>
              <a:rPr lang="en-US" sz="3600" dirty="0"/>
            </a:br>
            <a:r>
              <a:rPr lang="en-US" sz="3600" dirty="0"/>
              <a:t>Prior to Assessment </a:t>
            </a:r>
            <a:br>
              <a:rPr lang="en-US" sz="3600" dirty="0"/>
            </a:br>
            <a:r>
              <a:rPr lang="en-US" sz="3600" dirty="0"/>
              <a:t>for Special Education</a:t>
            </a:r>
          </a:p>
        </p:txBody>
      </p:sp>
      <p:sp>
        <p:nvSpPr>
          <p:cNvPr id="3" name="Subtitle 2">
            <a:extLst>
              <a:ext uri="{FF2B5EF4-FFF2-40B4-BE49-F238E27FC236}">
                <a16:creationId xmlns:a16="http://schemas.microsoft.com/office/drawing/2014/main" id="{52C754E6-EA87-4EE4-B14B-040AF2B380C8}"/>
              </a:ext>
            </a:extLst>
          </p:cNvPr>
          <p:cNvSpPr>
            <a:spLocks noGrp="1"/>
          </p:cNvSpPr>
          <p:nvPr>
            <p:ph type="subTitle" idx="1"/>
          </p:nvPr>
        </p:nvSpPr>
        <p:spPr>
          <a:xfrm>
            <a:off x="1660844" y="3751830"/>
            <a:ext cx="8870311" cy="1848870"/>
          </a:xfrm>
        </p:spPr>
        <p:txBody>
          <a:bodyPr>
            <a:normAutofit fontScale="70000" lnSpcReduction="20000"/>
          </a:bodyPr>
          <a:lstStyle/>
          <a:p>
            <a:r>
              <a:rPr lang="en-US" sz="2600" dirty="0">
                <a:solidFill>
                  <a:schemeClr val="tx2"/>
                </a:solidFill>
              </a:rPr>
              <a:t>February 26, 2018</a:t>
            </a:r>
          </a:p>
          <a:p>
            <a:r>
              <a:rPr lang="en-US" sz="2600" dirty="0">
                <a:solidFill>
                  <a:schemeClr val="tx2"/>
                </a:solidFill>
              </a:rPr>
              <a:t>Regina Reed, director of personnel development, VC SELPA</a:t>
            </a:r>
          </a:p>
          <a:p>
            <a:r>
              <a:rPr lang="en-US" sz="2600" dirty="0">
                <a:solidFill>
                  <a:schemeClr val="tx2"/>
                </a:solidFill>
              </a:rPr>
              <a:t>Joanna V. </a:t>
            </a:r>
            <a:r>
              <a:rPr lang="en-US" sz="2600" dirty="0" err="1">
                <a:solidFill>
                  <a:schemeClr val="tx2"/>
                </a:solidFill>
              </a:rPr>
              <a:t>della</a:t>
            </a:r>
            <a:r>
              <a:rPr lang="en-US" sz="2600" dirty="0">
                <a:solidFill>
                  <a:schemeClr val="tx2"/>
                </a:solidFill>
              </a:rPr>
              <a:t> </a:t>
            </a:r>
            <a:r>
              <a:rPr lang="en-US" sz="2600" dirty="0" err="1">
                <a:solidFill>
                  <a:schemeClr val="tx2"/>
                </a:solidFill>
              </a:rPr>
              <a:t>gatta</a:t>
            </a:r>
            <a:r>
              <a:rPr lang="en-US" sz="2600" dirty="0">
                <a:solidFill>
                  <a:schemeClr val="tx2"/>
                </a:solidFill>
              </a:rPr>
              <a:t>, director of technical support and transition, </a:t>
            </a:r>
            <a:r>
              <a:rPr lang="en-US" sz="2600" dirty="0" err="1">
                <a:solidFill>
                  <a:schemeClr val="tx2"/>
                </a:solidFill>
              </a:rPr>
              <a:t>vc</a:t>
            </a:r>
            <a:r>
              <a:rPr lang="en-US" sz="2600" dirty="0">
                <a:solidFill>
                  <a:schemeClr val="tx2"/>
                </a:solidFill>
              </a:rPr>
              <a:t> </a:t>
            </a:r>
            <a:r>
              <a:rPr lang="en-US" sz="2600" dirty="0" err="1">
                <a:solidFill>
                  <a:schemeClr val="tx2"/>
                </a:solidFill>
              </a:rPr>
              <a:t>selpa</a:t>
            </a:r>
            <a:endParaRPr lang="en-US" sz="2600" dirty="0">
              <a:solidFill>
                <a:schemeClr val="tx2"/>
              </a:solidFill>
            </a:endParaRPr>
          </a:p>
          <a:p>
            <a:r>
              <a:rPr lang="en-US" sz="2600" dirty="0">
                <a:solidFill>
                  <a:schemeClr val="tx2"/>
                </a:solidFill>
              </a:rPr>
              <a:t>Echo Lee, ELD/Dual Language Content Specialist , </a:t>
            </a:r>
            <a:r>
              <a:rPr lang="en-US" sz="2600" dirty="0" err="1">
                <a:solidFill>
                  <a:schemeClr val="tx2"/>
                </a:solidFill>
              </a:rPr>
              <a:t>vcoe</a:t>
            </a:r>
            <a:endParaRPr lang="en-US" sz="2600" dirty="0">
              <a:solidFill>
                <a:schemeClr val="tx2"/>
              </a:solidFill>
            </a:endParaRPr>
          </a:p>
          <a:p>
            <a:endParaRPr lang="en-US" dirty="0"/>
          </a:p>
          <a:p>
            <a:endParaRPr lang="en-US" dirty="0"/>
          </a:p>
        </p:txBody>
      </p:sp>
    </p:spTree>
    <p:extLst>
      <p:ext uri="{BB962C8B-B14F-4D97-AF65-F5344CB8AC3E}">
        <p14:creationId xmlns:p14="http://schemas.microsoft.com/office/powerpoint/2010/main" val="270902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120660E-F826-4655-BB97-984B17FE52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A picture containing electronics&#10;&#10;Description generated with high confidence">
            <a:extLst>
              <a:ext uri="{FF2B5EF4-FFF2-40B4-BE49-F238E27FC236}">
                <a16:creationId xmlns:a16="http://schemas.microsoft.com/office/drawing/2014/main" id="{B36D89EE-FA2B-4C32-8C00-B2C6ED2123E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318307F8-152F-4244-A9FE-8D30EFFB79F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592043" y="1609362"/>
            <a:ext cx="3893976" cy="1075849"/>
          </a:xfrm>
        </p:spPr>
        <p:txBody>
          <a:bodyPr anchor="b">
            <a:normAutofit/>
          </a:bodyPr>
          <a:lstStyle/>
          <a:p>
            <a:r>
              <a:rPr lang="en-US" sz="3200" b="1" dirty="0"/>
              <a:t>More food for thought</a:t>
            </a:r>
          </a:p>
        </p:txBody>
      </p:sp>
      <p:sp>
        <p:nvSpPr>
          <p:cNvPr id="4" name="Content Placeholder 3"/>
          <p:cNvSpPr>
            <a:spLocks noGrp="1"/>
          </p:cNvSpPr>
          <p:nvPr>
            <p:ph sz="quarter" idx="13"/>
          </p:nvPr>
        </p:nvSpPr>
        <p:spPr>
          <a:xfrm>
            <a:off x="201737" y="2685211"/>
            <a:ext cx="4674587" cy="2249296"/>
          </a:xfrm>
        </p:spPr>
        <p:txBody>
          <a:bodyPr>
            <a:normAutofit fontScale="92500" lnSpcReduction="10000"/>
          </a:bodyPr>
          <a:lstStyle/>
          <a:p>
            <a:pPr algn="ctr">
              <a:buNone/>
            </a:pPr>
            <a:endParaRPr lang="en-US" sz="1600" cap="none" dirty="0"/>
          </a:p>
          <a:p>
            <a:pPr algn="ctr">
              <a:buNone/>
            </a:pPr>
            <a:r>
              <a:rPr lang="en-US" sz="2800" cap="none" dirty="0"/>
              <a:t>Is an EL student’s academic difficulty due to a learning disorder or limited English proficiency?</a:t>
            </a:r>
          </a:p>
        </p:txBody>
      </p:sp>
      <p:pic>
        <p:nvPicPr>
          <p:cNvPr id="5" name="Picture 4" descr="A plate full of food&#10;&#10;Description generated with very high confidence">
            <a:extLst>
              <a:ext uri="{FF2B5EF4-FFF2-40B4-BE49-F238E27FC236}">
                <a16:creationId xmlns:a16="http://schemas.microsoft.com/office/drawing/2014/main" id="{0F5A654E-5158-4C71-A6B6-84A45B9AE68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798715" y="1609362"/>
            <a:ext cx="5586526" cy="4193721"/>
          </a:xfrm>
          <a:prstGeom prst="rect">
            <a:avLst/>
          </a:prstGeom>
        </p:spPr>
      </p:pic>
    </p:spTree>
    <p:extLst>
      <p:ext uri="{BB962C8B-B14F-4D97-AF65-F5344CB8AC3E}">
        <p14:creationId xmlns:p14="http://schemas.microsoft.com/office/powerpoint/2010/main" val="348678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Pre-referral Considerations for ELs</a:t>
            </a:r>
          </a:p>
        </p:txBody>
      </p:sp>
      <p:graphicFrame>
        <p:nvGraphicFramePr>
          <p:cNvPr id="7" name="Content Placeholder 2"/>
          <p:cNvGraphicFramePr>
            <a:graphicFrameLocks noGrp="1"/>
          </p:cNvGraphicFramePr>
          <p:nvPr>
            <p:ph sz="quarter" idx="13"/>
            <p:extLst>
              <p:ext uri="{D42A27DB-BD31-4B8C-83A1-F6EECF244321}">
                <p14:modId xmlns:p14="http://schemas.microsoft.com/office/powerpoint/2010/main" val="4088387713"/>
              </p:ext>
            </p:extLst>
          </p:nvPr>
        </p:nvGraphicFramePr>
        <p:xfrm>
          <a:off x="565135" y="2019476"/>
          <a:ext cx="11061427" cy="435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63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noGrp="1"/>
          </p:cNvGraphicFramePr>
          <p:nvPr>
            <p:ph sz="quarter" idx="13"/>
            <p:extLst>
              <p:ext uri="{D42A27DB-BD31-4B8C-83A1-F6EECF244321}">
                <p14:modId xmlns:p14="http://schemas.microsoft.com/office/powerpoint/2010/main" val="3679667102"/>
              </p:ext>
            </p:extLst>
          </p:nvPr>
        </p:nvGraphicFramePr>
        <p:xfrm>
          <a:off x="3485076" y="578282"/>
          <a:ext cx="7426140" cy="5378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0" y="1314450"/>
            <a:ext cx="3577701" cy="4979818"/>
          </a:xfrm>
        </p:spPr>
        <p:txBody>
          <a:bodyPr>
            <a:normAutofit/>
          </a:bodyPr>
          <a:lstStyle/>
          <a:p>
            <a:r>
              <a:rPr lang="en-US" b="1" dirty="0">
                <a:latin typeface="Bookman Old Style" panose="02050604050505020204" pitchFamily="18" charset="0"/>
              </a:rPr>
              <a:t>Integrated and Designated ELD: </a:t>
            </a:r>
            <a:br>
              <a:rPr lang="en-US" b="1" dirty="0">
                <a:latin typeface="Bookman Old Style" panose="02050604050505020204" pitchFamily="18" charset="0"/>
              </a:rPr>
            </a:br>
            <a:br>
              <a:rPr lang="en-US" b="1" dirty="0">
                <a:latin typeface="Bookman Old Style" panose="02050604050505020204" pitchFamily="18" charset="0"/>
              </a:rPr>
            </a:br>
            <a:r>
              <a:rPr lang="en-US" b="1" dirty="0">
                <a:latin typeface="Bookman Old Style" panose="02050604050505020204" pitchFamily="18" charset="0"/>
              </a:rPr>
              <a:t>Both</a:t>
            </a:r>
            <a:r>
              <a:rPr lang="en-US" dirty="0">
                <a:latin typeface="Bookman Old Style" panose="02050604050505020204" pitchFamily="18" charset="0"/>
              </a:rPr>
              <a:t> </a:t>
            </a:r>
            <a:br>
              <a:rPr lang="en-US" dirty="0">
                <a:latin typeface="Bookman Old Style" panose="02050604050505020204" pitchFamily="18" charset="0"/>
              </a:rPr>
            </a:br>
            <a:r>
              <a:rPr lang="en-US" b="1" cap="none" dirty="0">
                <a:latin typeface="Bookman Old Style" panose="02050604050505020204" pitchFamily="18" charset="0"/>
              </a:rPr>
              <a:t>not</a:t>
            </a:r>
            <a:r>
              <a:rPr lang="en-US" b="1" dirty="0">
                <a:latin typeface="Bookman Old Style" panose="02050604050505020204" pitchFamily="18" charset="0"/>
              </a:rPr>
              <a:t> </a:t>
            </a:r>
            <a:br>
              <a:rPr lang="en-US" b="1" dirty="0">
                <a:latin typeface="Bookman Old Style" panose="02050604050505020204" pitchFamily="18" charset="0"/>
              </a:rPr>
            </a:br>
            <a:r>
              <a:rPr lang="en-US" b="1" dirty="0">
                <a:latin typeface="Bookman Old Style" panose="02050604050505020204" pitchFamily="18" charset="0"/>
              </a:rPr>
              <a:t>Or</a:t>
            </a:r>
          </a:p>
        </p:txBody>
      </p:sp>
    </p:spTree>
    <p:extLst>
      <p:ext uri="{BB962C8B-B14F-4D97-AF65-F5344CB8AC3E}">
        <p14:creationId xmlns:p14="http://schemas.microsoft.com/office/powerpoint/2010/main" val="78392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F02843-45E8-4403-8955-54CA98A19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C349214-DD18-4CC5-BBAC-F9C216BE7C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ool ball&#10;&#10;Description generated with high confidence">
            <a:extLst>
              <a:ext uri="{FF2B5EF4-FFF2-40B4-BE49-F238E27FC236}">
                <a16:creationId xmlns:a16="http://schemas.microsoft.com/office/drawing/2014/main" id="{E505542F-438B-4C62-B13A-916C7F79EC1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154908BF-145E-4BE2-A6F0-0A464560144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p:cNvGraphicFramePr>
            <a:graphicFrameLocks noGrp="1"/>
          </p:cNvGraphicFramePr>
          <p:nvPr>
            <p:ph sz="quarter" idx="13"/>
            <p:extLst>
              <p:ext uri="{D42A27DB-BD31-4B8C-83A1-F6EECF244321}">
                <p14:modId xmlns:p14="http://schemas.microsoft.com/office/powerpoint/2010/main" val="395845469"/>
              </p:ext>
            </p:extLst>
          </p:nvPr>
        </p:nvGraphicFramePr>
        <p:xfrm>
          <a:off x="4412897" y="889000"/>
          <a:ext cx="7426140" cy="53786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p:cNvSpPr txBox="1">
            <a:spLocks/>
          </p:cNvSpPr>
          <p:nvPr/>
        </p:nvSpPr>
        <p:spPr>
          <a:xfrm>
            <a:off x="0" y="1314450"/>
            <a:ext cx="3577701" cy="49798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a:latin typeface="Bookman Old Style" panose="02050604050505020204" pitchFamily="18" charset="0"/>
              </a:rPr>
              <a:t>Integrated and Designated ELD: </a:t>
            </a:r>
            <a:br>
              <a:rPr lang="en-US" b="1">
                <a:latin typeface="Bookman Old Style" panose="02050604050505020204" pitchFamily="18" charset="0"/>
              </a:rPr>
            </a:br>
            <a:br>
              <a:rPr lang="en-US" b="1">
                <a:latin typeface="Bookman Old Style" panose="02050604050505020204" pitchFamily="18" charset="0"/>
              </a:rPr>
            </a:br>
            <a:r>
              <a:rPr lang="en-US" b="1">
                <a:latin typeface="Bookman Old Style" panose="02050604050505020204" pitchFamily="18" charset="0"/>
              </a:rPr>
              <a:t>Both</a:t>
            </a:r>
            <a:r>
              <a:rPr lang="en-US">
                <a:latin typeface="Bookman Old Style" panose="02050604050505020204" pitchFamily="18" charset="0"/>
              </a:rPr>
              <a:t> </a:t>
            </a:r>
            <a:br>
              <a:rPr lang="en-US">
                <a:latin typeface="Bookman Old Style" panose="02050604050505020204" pitchFamily="18" charset="0"/>
              </a:rPr>
            </a:br>
            <a:r>
              <a:rPr lang="en-US" b="1" cap="none">
                <a:latin typeface="Bookman Old Style" panose="02050604050505020204" pitchFamily="18" charset="0"/>
              </a:rPr>
              <a:t>not</a:t>
            </a:r>
            <a:r>
              <a:rPr lang="en-US" b="1">
                <a:latin typeface="Bookman Old Style" panose="02050604050505020204" pitchFamily="18" charset="0"/>
              </a:rPr>
              <a:t> </a:t>
            </a:r>
            <a:br>
              <a:rPr lang="en-US" b="1">
                <a:latin typeface="Bookman Old Style" panose="02050604050505020204" pitchFamily="18" charset="0"/>
              </a:rPr>
            </a:br>
            <a:r>
              <a:rPr lang="en-US" b="1">
                <a:latin typeface="Bookman Old Style" panose="02050604050505020204" pitchFamily="18" charset="0"/>
              </a:rPr>
              <a:t>Or</a:t>
            </a:r>
            <a:endParaRPr lang="en-US" b="1" dirty="0">
              <a:latin typeface="Bookman Old Style" panose="02050604050505020204" pitchFamily="18" charset="0"/>
            </a:endParaRPr>
          </a:p>
        </p:txBody>
      </p:sp>
    </p:spTree>
    <p:extLst>
      <p:ext uri="{BB962C8B-B14F-4D97-AF65-F5344CB8AC3E}">
        <p14:creationId xmlns:p14="http://schemas.microsoft.com/office/powerpoint/2010/main" val="147530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11734800" cy="1322388"/>
          </a:xfrm>
        </p:spPr>
        <p:txBody>
          <a:bodyPr>
            <a:noAutofit/>
          </a:bodyPr>
          <a:lstStyle/>
          <a:p>
            <a:r>
              <a:rPr lang="en-US" b="1" dirty="0">
                <a:latin typeface="Bookman Old Style" panose="02050604050505020204" pitchFamily="18" charset="0"/>
              </a:rPr>
              <a:t>A Comprehensive Program </a:t>
            </a:r>
            <a:br>
              <a:rPr lang="en-US" b="1" dirty="0">
                <a:latin typeface="Bookman Old Style" panose="02050604050505020204" pitchFamily="18" charset="0"/>
              </a:rPr>
            </a:br>
            <a:r>
              <a:rPr lang="en-US" b="1" dirty="0">
                <a:latin typeface="Bookman Old Style" panose="02050604050505020204" pitchFamily="18" charset="0"/>
              </a:rPr>
              <a:t>for English Learners</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ndParaRPr>
          </a:p>
        </p:txBody>
      </p:sp>
      <p:sp>
        <p:nvSpPr>
          <p:cNvPr id="13" name="Plus 12"/>
          <p:cNvSpPr/>
          <p:nvPr/>
        </p:nvSpPr>
        <p:spPr bwMode="auto">
          <a:xfrm>
            <a:off x="5867461" y="3233403"/>
            <a:ext cx="457081" cy="391197"/>
          </a:xfrm>
          <a:prstGeom prst="mathPlus">
            <a:avLst/>
          </a:prstGeom>
          <a:solidFill>
            <a:schemeClr val="tx1"/>
          </a:solidFill>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59" tIns="34280" rIns="68559" bIns="34280" numCol="1" rtlCol="0" anchor="ctr" anchorCtr="0" compatLnSpc="1">
            <a:prstTxWarp prst="textNoShape">
              <a:avLst/>
            </a:prstTxWarp>
          </a:bodyPr>
          <a:lstStyle/>
          <a:p>
            <a:pPr algn="ctr" defTabSz="685368" fontAlgn="base">
              <a:spcBef>
                <a:spcPct val="0"/>
              </a:spcBef>
              <a:spcAft>
                <a:spcPct val="0"/>
              </a:spcAft>
            </a:pPr>
            <a:endParaRPr lang="en-US" sz="1724" dirty="0">
              <a:solidFill>
                <a:sysClr val="windowText" lastClr="000000"/>
              </a:solidFill>
              <a:effectLst>
                <a:outerShdw blurRad="38100" dist="38100" dir="2700000" algn="tl">
                  <a:srgbClr val="000000">
                    <a:alpha val="43137"/>
                  </a:srgbClr>
                </a:outerShdw>
              </a:effectLst>
              <a:latin typeface="Segoe" pitchFamily="34" charset="0"/>
            </a:endParaRPr>
          </a:p>
        </p:txBody>
      </p:sp>
      <p:sp>
        <p:nvSpPr>
          <p:cNvPr id="9" name="TextBox 8"/>
          <p:cNvSpPr txBox="1">
            <a:spLocks/>
          </p:cNvSpPr>
          <p:nvPr/>
        </p:nvSpPr>
        <p:spPr>
          <a:xfrm>
            <a:off x="533401" y="1981201"/>
            <a:ext cx="4494989" cy="46153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399" b="1" dirty="0"/>
              <a:t>Designated ELD Instruction</a:t>
            </a:r>
          </a:p>
        </p:txBody>
      </p:sp>
      <p:sp>
        <p:nvSpPr>
          <p:cNvPr id="28" name="TextBox 27"/>
          <p:cNvSpPr txBox="1"/>
          <p:nvPr/>
        </p:nvSpPr>
        <p:spPr>
          <a:xfrm>
            <a:off x="7010401" y="1981201"/>
            <a:ext cx="4571999" cy="46153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399" b="1" dirty="0"/>
              <a:t>Integrated ELD Instruction</a:t>
            </a:r>
          </a:p>
        </p:txBody>
      </p:sp>
      <p:sp>
        <p:nvSpPr>
          <p:cNvPr id="35" name="Isosceles Triangle 34"/>
          <p:cNvSpPr/>
          <p:nvPr/>
        </p:nvSpPr>
        <p:spPr>
          <a:xfrm>
            <a:off x="8892055" y="5226688"/>
            <a:ext cx="782738" cy="674774"/>
          </a:xfrm>
          <a:prstGeom prst="triangle">
            <a:avLst/>
          </a:prstGeom>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grpSp>
        <p:nvGrpSpPr>
          <p:cNvPr id="18" name="Group 17"/>
          <p:cNvGrpSpPr/>
          <p:nvPr/>
        </p:nvGrpSpPr>
        <p:grpSpPr>
          <a:xfrm>
            <a:off x="533401" y="2923676"/>
            <a:ext cx="4873761" cy="2255513"/>
            <a:chOff x="455612" y="2974619"/>
            <a:chExt cx="4873761" cy="2255513"/>
          </a:xfrm>
        </p:grpSpPr>
        <p:sp>
          <p:nvSpPr>
            <p:cNvPr id="20" name="Rectangle 19"/>
            <p:cNvSpPr/>
            <p:nvPr/>
          </p:nvSpPr>
          <p:spPr>
            <a:xfrm rot="20589490">
              <a:off x="757373" y="4750072"/>
              <a:ext cx="4572000" cy="457200"/>
            </a:xfrm>
            <a:prstGeom prst="rect">
              <a:avLst/>
            </a:prstGeom>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sp>
          <p:nvSpPr>
            <p:cNvPr id="21" name="Left Arrow 20"/>
            <p:cNvSpPr/>
            <p:nvPr/>
          </p:nvSpPr>
          <p:spPr>
            <a:xfrm rot="20589490">
              <a:off x="894533" y="4727212"/>
              <a:ext cx="4297680" cy="502920"/>
            </a:xfrm>
            <a:prstGeom prst="lef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chemeClr val="accent5">
                      <a:lumMod val="50000"/>
                    </a:schemeClr>
                  </a:solidFill>
                </a:rPr>
                <a:t>ELD standards driving</a:t>
              </a:r>
            </a:p>
          </p:txBody>
        </p:sp>
        <p:sp>
          <p:nvSpPr>
            <p:cNvPr id="22" name="Rounded Rectangle 21"/>
            <p:cNvSpPr/>
            <p:nvPr/>
          </p:nvSpPr>
          <p:spPr>
            <a:xfrm rot="20589490">
              <a:off x="455612" y="3202795"/>
              <a:ext cx="2743200" cy="1828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Language</a:t>
              </a:r>
            </a:p>
          </p:txBody>
        </p:sp>
        <p:sp>
          <p:nvSpPr>
            <p:cNvPr id="23" name="Rounded Rectangle 22"/>
            <p:cNvSpPr/>
            <p:nvPr/>
          </p:nvSpPr>
          <p:spPr>
            <a:xfrm rot="20589490">
              <a:off x="3256474" y="2974619"/>
              <a:ext cx="1737360" cy="1371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Content</a:t>
              </a:r>
              <a:endParaRPr lang="en-US" sz="2400" b="1" dirty="0"/>
            </a:p>
          </p:txBody>
        </p:sp>
      </p:grpSp>
      <p:grpSp>
        <p:nvGrpSpPr>
          <p:cNvPr id="30" name="Group 29"/>
          <p:cNvGrpSpPr/>
          <p:nvPr/>
        </p:nvGrpSpPr>
        <p:grpSpPr>
          <a:xfrm>
            <a:off x="6731552" y="2881537"/>
            <a:ext cx="4850848" cy="2246526"/>
            <a:chOff x="6856412" y="2971800"/>
            <a:chExt cx="4850848" cy="2246526"/>
          </a:xfrm>
        </p:grpSpPr>
        <p:sp>
          <p:nvSpPr>
            <p:cNvPr id="36" name="Rectangle 35"/>
            <p:cNvSpPr/>
            <p:nvPr/>
          </p:nvSpPr>
          <p:spPr>
            <a:xfrm rot="890834">
              <a:off x="6856412" y="4738266"/>
              <a:ext cx="4572000" cy="457200"/>
            </a:xfrm>
            <a:prstGeom prst="rect">
              <a:avLst/>
            </a:prstGeom>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sp>
          <p:nvSpPr>
            <p:cNvPr id="37" name="Right Arrow 36"/>
            <p:cNvSpPr/>
            <p:nvPr/>
          </p:nvSpPr>
          <p:spPr>
            <a:xfrm rot="890834">
              <a:off x="6993572" y="4715406"/>
              <a:ext cx="4297680" cy="502920"/>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accent5">
                      <a:lumMod val="50000"/>
                    </a:schemeClr>
                  </a:solidFill>
                </a:rPr>
                <a:t>Content standards driving</a:t>
              </a:r>
            </a:p>
          </p:txBody>
        </p:sp>
        <p:sp>
          <p:nvSpPr>
            <p:cNvPr id="38" name="Rounded Rectangle 37"/>
            <p:cNvSpPr/>
            <p:nvPr/>
          </p:nvSpPr>
          <p:spPr>
            <a:xfrm rot="890834">
              <a:off x="8964060" y="3119719"/>
              <a:ext cx="2743200" cy="18288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Content</a:t>
              </a:r>
            </a:p>
          </p:txBody>
        </p:sp>
        <p:sp>
          <p:nvSpPr>
            <p:cNvPr id="39" name="Rounded Rectangle 38"/>
            <p:cNvSpPr/>
            <p:nvPr/>
          </p:nvSpPr>
          <p:spPr>
            <a:xfrm rot="890834">
              <a:off x="7154533" y="2971800"/>
              <a:ext cx="1737360" cy="13716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t>Language</a:t>
              </a:r>
              <a:endParaRPr lang="en-US" sz="2400" b="1" dirty="0"/>
            </a:p>
          </p:txBody>
        </p:sp>
      </p:grpSp>
      <p:sp>
        <p:nvSpPr>
          <p:cNvPr id="26" name="Isosceles Triangle 25">
            <a:extLst>
              <a:ext uri="{FF2B5EF4-FFF2-40B4-BE49-F238E27FC236}">
                <a16:creationId xmlns:a16="http://schemas.microsoft.com/office/drawing/2014/main" id="{671782E8-1A13-4577-9E95-99C6BFF83876}"/>
              </a:ext>
            </a:extLst>
          </p:cNvPr>
          <p:cNvSpPr/>
          <p:nvPr/>
        </p:nvSpPr>
        <p:spPr>
          <a:xfrm>
            <a:off x="2908577" y="5191005"/>
            <a:ext cx="782738" cy="674774"/>
          </a:xfrm>
          <a:prstGeom prst="triangle">
            <a:avLst/>
          </a:prstGeom>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429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249"/>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4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2CFA53-95CD-4D76-B28E-B007D137B8C5}"/>
              </a:ext>
            </a:extLst>
          </p:cNvPr>
          <p:cNvPicPr>
            <a:picLocks noChangeAspect="1"/>
          </p:cNvPicPr>
          <p:nvPr/>
        </p:nvPicPr>
        <p:blipFill>
          <a:blip r:embed="rId3"/>
          <a:stretch>
            <a:fillRect/>
          </a:stretch>
        </p:blipFill>
        <p:spPr>
          <a:xfrm>
            <a:off x="10005124" y="1703266"/>
            <a:ext cx="2186573" cy="2839706"/>
          </a:xfrm>
          <a:prstGeom prst="rect">
            <a:avLst/>
          </a:prstGeom>
        </p:spPr>
      </p:pic>
      <p:pic>
        <p:nvPicPr>
          <p:cNvPr id="5" name="Picture 4">
            <a:extLst>
              <a:ext uri="{FF2B5EF4-FFF2-40B4-BE49-F238E27FC236}">
                <a16:creationId xmlns:a16="http://schemas.microsoft.com/office/drawing/2014/main" id="{11FDCBE5-B74D-4CF2-B8E7-B8547049825A}"/>
              </a:ext>
            </a:extLst>
          </p:cNvPr>
          <p:cNvPicPr>
            <a:picLocks noChangeAspect="1"/>
          </p:cNvPicPr>
          <p:nvPr/>
        </p:nvPicPr>
        <p:blipFill>
          <a:blip r:embed="rId4"/>
          <a:stretch>
            <a:fillRect/>
          </a:stretch>
        </p:blipFill>
        <p:spPr>
          <a:xfrm>
            <a:off x="1631641" y="117757"/>
            <a:ext cx="8373483" cy="6468515"/>
          </a:xfrm>
          <a:prstGeom prst="rect">
            <a:avLst/>
          </a:prstGeom>
        </p:spPr>
      </p:pic>
      <p:sp>
        <p:nvSpPr>
          <p:cNvPr id="2" name="Title 1"/>
          <p:cNvSpPr>
            <a:spLocks noGrp="1"/>
          </p:cNvSpPr>
          <p:nvPr>
            <p:ph type="title" idx="4294967295"/>
          </p:nvPr>
        </p:nvSpPr>
        <p:spPr>
          <a:xfrm>
            <a:off x="0" y="2432482"/>
            <a:ext cx="1631641" cy="1109707"/>
          </a:xfrm>
        </p:spPr>
        <p:txBody>
          <a:bodyPr vert="horz" lIns="91440" tIns="45720" rIns="91440" bIns="0" rtlCol="0" anchor="b">
            <a:normAutofit/>
          </a:bodyPr>
          <a:lstStyle/>
          <a:p>
            <a:r>
              <a:rPr lang="en-US" sz="2000" b="1" dirty="0"/>
              <a:t>Ventura County MTSS/RtI</a:t>
            </a:r>
            <a:r>
              <a:rPr lang="en-US" sz="2000" b="1" baseline="30000" dirty="0"/>
              <a:t>2</a:t>
            </a:r>
            <a:endParaRPr lang="en-US" sz="2000" b="1" dirty="0"/>
          </a:p>
        </p:txBody>
      </p:sp>
      <p:sp>
        <p:nvSpPr>
          <p:cNvPr id="4" name="TextBox 3">
            <a:extLst>
              <a:ext uri="{FF2B5EF4-FFF2-40B4-BE49-F238E27FC236}">
                <a16:creationId xmlns:a16="http://schemas.microsoft.com/office/drawing/2014/main" id="{1D9DAFE1-C1C9-45E2-9E7C-6FABCB7C21DA}"/>
              </a:ext>
            </a:extLst>
          </p:cNvPr>
          <p:cNvSpPr txBox="1"/>
          <p:nvPr/>
        </p:nvSpPr>
        <p:spPr>
          <a:xfrm>
            <a:off x="4238171" y="4542972"/>
            <a:ext cx="3193143" cy="420914"/>
          </a:xfrm>
          <a:prstGeom prst="rect">
            <a:avLst/>
          </a:prstGeom>
          <a:noFill/>
          <a:ln w="28575">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19365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states:</a:t>
            </a:r>
          </a:p>
        </p:txBody>
      </p:sp>
      <p:sp>
        <p:nvSpPr>
          <p:cNvPr id="3" name="Content Placeholder 2"/>
          <p:cNvSpPr>
            <a:spLocks noGrp="1"/>
          </p:cNvSpPr>
          <p:nvPr>
            <p:ph sz="quarter" idx="13"/>
          </p:nvPr>
        </p:nvSpPr>
        <p:spPr>
          <a:xfrm>
            <a:off x="914400" y="2024109"/>
            <a:ext cx="10363826" cy="4530569"/>
          </a:xfrm>
        </p:spPr>
        <p:txBody>
          <a:bodyPr>
            <a:normAutofit fontScale="62500" lnSpcReduction="20000"/>
          </a:bodyPr>
          <a:lstStyle/>
          <a:p>
            <a:pPr>
              <a:spcBef>
                <a:spcPct val="20000"/>
              </a:spcBef>
              <a:defRPr/>
            </a:pPr>
            <a:r>
              <a:rPr lang="en-US" sz="4500" cap="none" dirty="0">
                <a:latin typeface="Calibri" panose="020F0502020204030204" pitchFamily="34" charset="0"/>
                <a:cs typeface="Rockwell"/>
              </a:rPr>
              <a:t>ELLs without learning difficulties or (mild learning disabilities) have been shown to demonstrate gains in phonemic awareness and phonics skills when provided systematic tier 2 instruction in foundational literacy skills </a:t>
            </a:r>
            <a:r>
              <a:rPr lang="en-US" sz="4500" dirty="0">
                <a:solidFill>
                  <a:schemeClr val="accent1"/>
                </a:solidFill>
                <a:latin typeface="Calibri" panose="020F0502020204030204" pitchFamily="34" charset="0"/>
                <a:cs typeface="Rockwell"/>
              </a:rPr>
              <a:t>(Vaughn et al., 2006)</a:t>
            </a:r>
          </a:p>
          <a:p>
            <a:pPr marL="0" indent="0">
              <a:spcBef>
                <a:spcPct val="20000"/>
              </a:spcBef>
              <a:buSzPct val="100000"/>
              <a:buNone/>
              <a:defRPr/>
            </a:pPr>
            <a:endParaRPr lang="en-US" sz="4500" cap="none" dirty="0">
              <a:latin typeface="Calibri" panose="020F0502020204030204" pitchFamily="34" charset="0"/>
              <a:cs typeface="Rockwell"/>
            </a:endParaRPr>
          </a:p>
          <a:p>
            <a:pPr>
              <a:spcBef>
                <a:spcPct val="20000"/>
              </a:spcBef>
              <a:defRPr/>
            </a:pPr>
            <a:r>
              <a:rPr lang="en-US" sz="4500" cap="none" dirty="0">
                <a:latin typeface="Calibri" panose="020F0502020204030204" pitchFamily="34" charset="0"/>
                <a:cs typeface="Rockwell"/>
              </a:rPr>
              <a:t>Students who are ELLs require ongoing and sustained instruction in English language, ELD, as part of the core areas for as long as possible </a:t>
            </a:r>
            <a:r>
              <a:rPr lang="en-US" sz="4500" dirty="0">
                <a:solidFill>
                  <a:srgbClr val="C66951"/>
                </a:solidFill>
                <a:latin typeface="Calibri" panose="020F0502020204030204" pitchFamily="34" charset="0"/>
                <a:cs typeface="Rockwell"/>
              </a:rPr>
              <a:t>(Dixon, Zhao, &amp; Shin, 2012)</a:t>
            </a:r>
          </a:p>
          <a:p>
            <a:endParaRPr lang="en-US" dirty="0"/>
          </a:p>
        </p:txBody>
      </p:sp>
    </p:spTree>
    <p:extLst>
      <p:ext uri="{BB962C8B-B14F-4D97-AF65-F5344CB8AC3E}">
        <p14:creationId xmlns:p14="http://schemas.microsoft.com/office/powerpoint/2010/main" val="17110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3341914" cy="2454483"/>
          </a:xfrm>
        </p:spPr>
        <p:txBody>
          <a:bodyPr anchor="t">
            <a:normAutofit fontScale="90000"/>
          </a:bodyPr>
          <a:lstStyle/>
          <a:p>
            <a:r>
              <a:rPr lang="en-US" b="1" dirty="0"/>
              <a:t>Considerations for selecting interventions for English Learners</a:t>
            </a:r>
            <a:br>
              <a:rPr lang="en-US" b="1" dirty="0"/>
            </a:br>
            <a:endParaRPr lang="en-US" dirty="0"/>
          </a:p>
        </p:txBody>
      </p:sp>
      <p:graphicFrame>
        <p:nvGraphicFramePr>
          <p:cNvPr id="34" name="Content Placeholder 2"/>
          <p:cNvGraphicFramePr>
            <a:graphicFrameLocks noGrp="1"/>
          </p:cNvGraphicFramePr>
          <p:nvPr>
            <p:ph sz="quarter" idx="13"/>
            <p:extLst>
              <p:ext uri="{D42A27DB-BD31-4B8C-83A1-F6EECF244321}">
                <p14:modId xmlns:p14="http://schemas.microsoft.com/office/powerpoint/2010/main" val="1469495210"/>
              </p:ext>
            </p:extLst>
          </p:nvPr>
        </p:nvGraphicFramePr>
        <p:xfrm>
          <a:off x="3473147" y="238357"/>
          <a:ext cx="8718853" cy="6381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87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E1EB769-7965-4547-B30C-A5F2F3243E0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A650263-666E-446F-A4DF-BCF884D1B0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BDF02843-45E8-4403-8955-54CA98A19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DC349214-DD18-4CC5-BBAC-F9C216BE7C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505542F-438B-4C62-B13A-916C7F79EC1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0" name="Picture 19">
            <a:extLst>
              <a:ext uri="{FF2B5EF4-FFF2-40B4-BE49-F238E27FC236}">
                <a16:creationId xmlns:a16="http://schemas.microsoft.com/office/drawing/2014/main" id="{154908BF-145E-4BE2-A6F0-0A464560144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2" name="Title 1"/>
          <p:cNvSpPr>
            <a:spLocks noGrp="1"/>
          </p:cNvSpPr>
          <p:nvPr>
            <p:ph type="title" idx="4294967295"/>
          </p:nvPr>
        </p:nvSpPr>
        <p:spPr>
          <a:xfrm>
            <a:off x="641074" y="1314450"/>
            <a:ext cx="2844002" cy="3680244"/>
          </a:xfrm>
        </p:spPr>
        <p:txBody>
          <a:bodyPr vert="horz" lIns="91440" tIns="45720" rIns="91440" bIns="45720" rtlCol="0" anchor="ctr">
            <a:normAutofit/>
          </a:bodyPr>
          <a:lstStyle/>
          <a:p>
            <a:r>
              <a:rPr lang="en-US" sz="3400" b="1" cap="none" dirty="0"/>
              <a:t>Critical </a:t>
            </a:r>
            <a:br>
              <a:rPr lang="en-US" sz="3400" b="1" cap="none" dirty="0"/>
            </a:br>
            <a:r>
              <a:rPr lang="en-US" sz="3400" b="1" cap="none" dirty="0"/>
              <a:t>Pre-Referral Information for</a:t>
            </a:r>
            <a:br>
              <a:rPr lang="en-US" sz="3400" b="1" cap="none" dirty="0"/>
            </a:br>
            <a:r>
              <a:rPr lang="en-US" sz="3400" b="1" cap="none" dirty="0"/>
              <a:t>SSTs</a:t>
            </a:r>
          </a:p>
        </p:txBody>
      </p:sp>
      <p:graphicFrame>
        <p:nvGraphicFramePr>
          <p:cNvPr id="5" name="Content Placeholder 2"/>
          <p:cNvGraphicFramePr>
            <a:graphicFrameLocks noGrp="1"/>
          </p:cNvGraphicFramePr>
          <p:nvPr>
            <p:ph sz="half" idx="4294967295"/>
            <p:extLst>
              <p:ext uri="{D42A27DB-BD31-4B8C-83A1-F6EECF244321}">
                <p14:modId xmlns:p14="http://schemas.microsoft.com/office/powerpoint/2010/main" val="1880187762"/>
              </p:ext>
            </p:extLst>
          </p:nvPr>
        </p:nvGraphicFramePr>
        <p:xfrm>
          <a:off x="4594225" y="506028"/>
          <a:ext cx="7115422" cy="60723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519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72BD80FE-B97F-4BF1-A85C-16EECAE8F69F}"/>
              </a:ext>
            </a:extLst>
          </p:cNvPr>
          <p:cNvPicPr>
            <a:picLocks noChangeAspect="1"/>
          </p:cNvPicPr>
          <p:nvPr/>
        </p:nvPicPr>
        <p:blipFill rotWithShape="1">
          <a:blip r:embed="rId3"/>
          <a:srcRect b="67339"/>
          <a:stretch/>
        </p:blipFill>
        <p:spPr>
          <a:xfrm>
            <a:off x="72189" y="401053"/>
            <a:ext cx="12047621" cy="5702556"/>
          </a:xfrm>
          <a:prstGeom prst="rect">
            <a:avLst/>
          </a:prstGeom>
        </p:spPr>
      </p:pic>
    </p:spTree>
    <p:extLst>
      <p:ext uri="{BB962C8B-B14F-4D97-AF65-F5344CB8AC3E}">
        <p14:creationId xmlns:p14="http://schemas.microsoft.com/office/powerpoint/2010/main" val="55461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952" y="734842"/>
            <a:ext cx="7010400" cy="1280890"/>
          </a:xfrm>
        </p:spPr>
        <p:txBody>
          <a:bodyPr>
            <a:normAutofit fontScale="90000"/>
          </a:bodyPr>
          <a:lstStyle/>
          <a:p>
            <a:br>
              <a:rPr lang="en-US" dirty="0"/>
            </a:br>
            <a:r>
              <a:rPr lang="en-US" sz="4400" b="1" dirty="0"/>
              <a:t>High Quality Instruction for English Learners</a:t>
            </a:r>
          </a:p>
        </p:txBody>
      </p:sp>
      <p:sp>
        <p:nvSpPr>
          <p:cNvPr id="3" name="Content Placeholder 2"/>
          <p:cNvSpPr>
            <a:spLocks noGrp="1"/>
          </p:cNvSpPr>
          <p:nvPr>
            <p:ph sz="quarter" idx="13"/>
          </p:nvPr>
        </p:nvSpPr>
        <p:spPr>
          <a:xfrm>
            <a:off x="275209" y="2938508"/>
            <a:ext cx="11141476" cy="3266983"/>
          </a:xfrm>
        </p:spPr>
        <p:txBody>
          <a:bodyPr>
            <a:normAutofit fontScale="92500" lnSpcReduction="20000"/>
          </a:bodyPr>
          <a:lstStyle/>
          <a:p>
            <a:endParaRPr lang="en-US" dirty="0"/>
          </a:p>
          <a:p>
            <a:pPr marL="0" indent="0" algn="ctr">
              <a:buNone/>
            </a:pPr>
            <a:r>
              <a:rPr lang="en-US" sz="3200" dirty="0">
                <a:latin typeface="+mj-lt"/>
              </a:rPr>
              <a:t>“It is fully expected that all English learners will receive high quality CCSS-based instruction as well as ELD standards-based instruction”</a:t>
            </a:r>
          </a:p>
          <a:p>
            <a:endParaRPr lang="en-US" dirty="0">
              <a:latin typeface="Calibri" panose="020F0502020204030204" pitchFamily="34" charset="0"/>
            </a:endParaRPr>
          </a:p>
          <a:p>
            <a:pPr marL="1371600" lvl="3" indent="0">
              <a:buNone/>
            </a:pPr>
            <a:endParaRPr lang="en-US" sz="1600" dirty="0">
              <a:latin typeface="Calibri" panose="020F0502020204030204" pitchFamily="34" charset="0"/>
            </a:endParaRPr>
          </a:p>
          <a:p>
            <a:pPr marL="1371600" lvl="3" indent="0">
              <a:buNone/>
            </a:pPr>
            <a:r>
              <a:rPr lang="en-US" sz="1600" dirty="0">
                <a:latin typeface="Calibri" panose="020F0502020204030204" pitchFamily="34" charset="0"/>
              </a:rPr>
              <a:t>				California ELD Standards, 2012 (Appendix D  (p.4)) </a:t>
            </a:r>
          </a:p>
          <a:p>
            <a:pPr marL="1371600" lvl="3" indent="0">
              <a:buNone/>
            </a:pPr>
            <a:r>
              <a:rPr lang="en-US" sz="1600" dirty="0">
                <a:latin typeface="Calibri" panose="020F0502020204030204" pitchFamily="34" charset="0"/>
              </a:rPr>
              <a:t>				as cited in ELITE 2016-VCOE Curriculum and Instruction</a:t>
            </a:r>
          </a:p>
          <a:p>
            <a:pPr lvl="3"/>
            <a:endParaRPr lang="en-US" dirty="0"/>
          </a:p>
        </p:txBody>
      </p:sp>
    </p:spTree>
    <p:extLst>
      <p:ext uri="{BB962C8B-B14F-4D97-AF65-F5344CB8AC3E}">
        <p14:creationId xmlns:p14="http://schemas.microsoft.com/office/powerpoint/2010/main" val="180401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908" y="419923"/>
            <a:ext cx="8273989" cy="1661890"/>
          </a:xfrm>
        </p:spPr>
        <p:txBody>
          <a:bodyPr>
            <a:normAutofit/>
          </a:bodyPr>
          <a:lstStyle/>
          <a:p>
            <a:r>
              <a:rPr lang="en-US" b="1" dirty="0"/>
              <a:t>Are </a:t>
            </a:r>
            <a:r>
              <a:rPr lang="en-US" b="1" u="sng" dirty="0"/>
              <a:t>typical</a:t>
            </a:r>
            <a:r>
              <a:rPr lang="en-US" b="1" dirty="0"/>
              <a:t> patterns in the language acquisition process being displayed?</a:t>
            </a:r>
          </a:p>
        </p:txBody>
      </p:sp>
      <p:sp>
        <p:nvSpPr>
          <p:cNvPr id="3" name="Content Placeholder 2"/>
          <p:cNvSpPr>
            <a:spLocks noGrp="1"/>
          </p:cNvSpPr>
          <p:nvPr>
            <p:ph sz="quarter" idx="13"/>
          </p:nvPr>
        </p:nvSpPr>
        <p:spPr>
          <a:xfrm>
            <a:off x="710213" y="2362200"/>
            <a:ext cx="10555549" cy="4233909"/>
          </a:xfrm>
        </p:spPr>
        <p:txBody>
          <a:bodyPr>
            <a:normAutofit fontScale="40000" lnSpcReduction="20000"/>
          </a:bodyPr>
          <a:lstStyle/>
          <a:p>
            <a:pPr lvl="0"/>
            <a:endParaRPr lang="en-US" dirty="0"/>
          </a:p>
          <a:p>
            <a:pPr marL="400050" indent="-400050">
              <a:buFont typeface="+mj-lt"/>
              <a:buAutoNum type="romanUcPeriod"/>
            </a:pPr>
            <a:r>
              <a:rPr lang="en-US" sz="6000" dirty="0"/>
              <a:t>Preproduction (3 months) – silent period</a:t>
            </a:r>
          </a:p>
          <a:p>
            <a:pPr marL="400050" indent="-400050">
              <a:buFont typeface="+mj-lt"/>
              <a:buAutoNum type="romanUcPeriod"/>
            </a:pPr>
            <a:r>
              <a:rPr lang="en-US" sz="6000" dirty="0"/>
              <a:t>Early production (3-6 m)-using 1-3 words</a:t>
            </a:r>
          </a:p>
          <a:p>
            <a:pPr marL="400050" indent="-400050">
              <a:buFont typeface="+mj-lt"/>
              <a:buAutoNum type="romanUcPeriod"/>
            </a:pPr>
            <a:r>
              <a:rPr lang="en-US" sz="6000" dirty="0"/>
              <a:t>Speech emergence (6m-2y)- simple sentences</a:t>
            </a:r>
          </a:p>
          <a:p>
            <a:pPr marL="400050" indent="-400050">
              <a:buFont typeface="+mj-lt"/>
              <a:buAutoNum type="romanUcPeriod"/>
            </a:pPr>
            <a:r>
              <a:rPr lang="en-US" sz="6000" dirty="0"/>
              <a:t>Intermediate fluency (2-3y)- better comprehension, BICS</a:t>
            </a:r>
          </a:p>
          <a:p>
            <a:pPr lvl="0"/>
            <a:r>
              <a:rPr lang="en-US" sz="6000" dirty="0"/>
              <a:t>Interference, Inter-language, Silent Period, Code Switching, Language Loss, Language Difference</a:t>
            </a:r>
          </a:p>
          <a:p>
            <a:pPr lvl="0"/>
            <a:endParaRPr lang="en-US" dirty="0">
              <a:latin typeface="Calibri" panose="020F0502020204030204" pitchFamily="34" charset="0"/>
            </a:endParaRPr>
          </a:p>
          <a:p>
            <a:pPr marL="0" lvl="0" indent="0">
              <a:buNone/>
            </a:pPr>
            <a:endParaRPr lang="en-US" dirty="0">
              <a:latin typeface="Calibri" panose="020F0502020204030204" pitchFamily="34" charset="0"/>
            </a:endParaRPr>
          </a:p>
          <a:p>
            <a:pPr lvl="0">
              <a:buNone/>
            </a:pPr>
            <a:r>
              <a:rPr lang="en-US" sz="4000" dirty="0">
                <a:latin typeface="Calibri" panose="020F0502020204030204" pitchFamily="34" charset="0"/>
              </a:rPr>
              <a:t>Ochoa, et al., 2005</a:t>
            </a:r>
          </a:p>
        </p:txBody>
      </p:sp>
    </p:spTree>
    <p:extLst>
      <p:ext uri="{BB962C8B-B14F-4D97-AF65-F5344CB8AC3E}">
        <p14:creationId xmlns:p14="http://schemas.microsoft.com/office/powerpoint/2010/main" val="212631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2193128" y="263328"/>
            <a:ext cx="7859253" cy="71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SzTx/>
              <a:buFontTx/>
              <a:buNone/>
            </a:pPr>
            <a:r>
              <a:rPr lang="en-US" altLang="en-US" sz="4400" b="1" dirty="0">
                <a:latin typeface="+mj-lt"/>
                <a:ea typeface="Gill Sans" charset="0"/>
                <a:cs typeface="Gill Sans" charset="0"/>
              </a:rPr>
              <a:t>Language Acquisition</a:t>
            </a:r>
          </a:p>
        </p:txBody>
      </p:sp>
      <p:sp>
        <p:nvSpPr>
          <p:cNvPr id="13319" name="Line 8"/>
          <p:cNvSpPr>
            <a:spLocks noChangeShapeType="1"/>
          </p:cNvSpPr>
          <p:nvPr/>
        </p:nvSpPr>
        <p:spPr bwMode="auto">
          <a:xfrm rot="10800000" flipH="1">
            <a:off x="3979427" y="5205494"/>
            <a:ext cx="914162" cy="91416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sz="1799"/>
          </a:p>
        </p:txBody>
      </p:sp>
      <p:sp>
        <p:nvSpPr>
          <p:cNvPr id="13320" name="Line 9"/>
          <p:cNvSpPr>
            <a:spLocks noChangeShapeType="1"/>
          </p:cNvSpPr>
          <p:nvPr/>
        </p:nvSpPr>
        <p:spPr bwMode="auto">
          <a:xfrm rot="10800000" flipH="1">
            <a:off x="7543423" y="1905397"/>
            <a:ext cx="914162" cy="91416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sz="1799"/>
          </a:p>
        </p:txBody>
      </p:sp>
      <p:sp>
        <p:nvSpPr>
          <p:cNvPr id="13321" name="Rectangle 10"/>
          <p:cNvSpPr>
            <a:spLocks/>
          </p:cNvSpPr>
          <p:nvPr/>
        </p:nvSpPr>
        <p:spPr bwMode="auto">
          <a:xfrm>
            <a:off x="1016641" y="5083053"/>
            <a:ext cx="2900017" cy="119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3200" b="1" dirty="0">
                <a:solidFill>
                  <a:srgbClr val="002060"/>
                </a:solidFill>
                <a:ea typeface="Gill Sans" charset="0"/>
                <a:cs typeface="Gill Sans" charset="0"/>
              </a:rPr>
              <a:t>Emerging</a:t>
            </a:r>
          </a:p>
          <a:p>
            <a:pPr algn="ctr">
              <a:spcBef>
                <a:spcPts val="0"/>
              </a:spcBef>
              <a:buSzTx/>
              <a:buNone/>
            </a:pPr>
            <a:r>
              <a:rPr lang="en-US" altLang="en-US" sz="2799" dirty="0">
                <a:ea typeface="Gill Sans" charset="0"/>
                <a:cs typeface="Gill Sans" charset="0"/>
              </a:rPr>
              <a:t>  </a:t>
            </a:r>
            <a:r>
              <a:rPr lang="en-US" altLang="en-US" sz="2400" dirty="0">
                <a:ea typeface="Gill Sans" charset="0"/>
                <a:cs typeface="Gill Sans" charset="0"/>
              </a:rPr>
              <a:t>Early Intermediate</a:t>
            </a:r>
          </a:p>
          <a:p>
            <a:pPr algn="ctr">
              <a:spcBef>
                <a:spcPts val="0"/>
              </a:spcBef>
              <a:buSzTx/>
              <a:buNone/>
            </a:pPr>
            <a:r>
              <a:rPr lang="en-US" altLang="en-US" sz="2400" dirty="0">
                <a:ea typeface="Gill Sans" charset="0"/>
                <a:cs typeface="Gill Sans" charset="0"/>
              </a:rPr>
              <a:t> Beginning</a:t>
            </a:r>
          </a:p>
        </p:txBody>
      </p:sp>
      <p:sp>
        <p:nvSpPr>
          <p:cNvPr id="13322" name="Rectangle 11"/>
          <p:cNvSpPr>
            <a:spLocks/>
          </p:cNvSpPr>
          <p:nvPr/>
        </p:nvSpPr>
        <p:spPr bwMode="auto">
          <a:xfrm>
            <a:off x="4893464" y="4884964"/>
            <a:ext cx="2182928" cy="88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3200" b="1" dirty="0">
                <a:solidFill>
                  <a:srgbClr val="002060"/>
                </a:solidFill>
                <a:ea typeface="Gill Sans" charset="0"/>
                <a:cs typeface="Gill Sans" charset="0"/>
              </a:rPr>
              <a:t>Expanding</a:t>
            </a:r>
          </a:p>
          <a:p>
            <a:pPr algn="ctr">
              <a:spcBef>
                <a:spcPts val="1075"/>
              </a:spcBef>
              <a:buSzTx/>
              <a:buNone/>
            </a:pPr>
            <a:r>
              <a:rPr lang="en-US" altLang="en-US" sz="2400" dirty="0">
                <a:ea typeface="Gill Sans" charset="0"/>
                <a:cs typeface="Gill Sans" charset="0"/>
              </a:rPr>
              <a:t>Intermediate</a:t>
            </a:r>
          </a:p>
        </p:txBody>
      </p:sp>
      <p:sp>
        <p:nvSpPr>
          <p:cNvPr id="13323" name="AutoShape 12"/>
          <p:cNvSpPr>
            <a:spLocks/>
          </p:cNvSpPr>
          <p:nvPr/>
        </p:nvSpPr>
        <p:spPr bwMode="auto">
          <a:xfrm>
            <a:off x="7076392" y="4895468"/>
            <a:ext cx="685621" cy="1437106"/>
          </a:xfrm>
          <a:custGeom>
            <a:avLst/>
            <a:gdLst>
              <a:gd name="T0" fmla="*/ 0 w 21600"/>
              <a:gd name="T1" fmla="*/ 0 h 21600"/>
              <a:gd name="T2" fmla="*/ 342900 w 21600"/>
              <a:gd name="T3" fmla="*/ 165100 h 21600"/>
              <a:gd name="T4" fmla="*/ 342900 w 21600"/>
              <a:gd name="T5" fmla="*/ 825500 h 21600"/>
              <a:gd name="T6" fmla="*/ 685800 w 21600"/>
              <a:gd name="T7" fmla="*/ 990600 h 21600"/>
              <a:gd name="T8" fmla="*/ 342900 w 21600"/>
              <a:gd name="T9" fmla="*/ 1155700 h 21600"/>
              <a:gd name="T10" fmla="*/ 342900 w 21600"/>
              <a:gd name="T11" fmla="*/ 1816100 h 21600"/>
              <a:gd name="T12" fmla="*/ 0 w 21600"/>
              <a:gd name="T13" fmla="*/ 19812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5715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799"/>
          </a:p>
        </p:txBody>
      </p:sp>
      <p:sp>
        <p:nvSpPr>
          <p:cNvPr id="13324" name="Rectangle 13"/>
          <p:cNvSpPr>
            <a:spLocks/>
          </p:cNvSpPr>
          <p:nvPr/>
        </p:nvSpPr>
        <p:spPr bwMode="auto">
          <a:xfrm>
            <a:off x="7022859" y="5227962"/>
            <a:ext cx="2831362" cy="110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2799" dirty="0">
                <a:ea typeface="Gill Sans" charset="0"/>
                <a:cs typeface="Gill Sans" charset="0"/>
              </a:rPr>
              <a:t>BICS</a:t>
            </a:r>
          </a:p>
          <a:p>
            <a:pPr algn="ctr">
              <a:spcBef>
                <a:spcPts val="838"/>
              </a:spcBef>
              <a:buSzTx/>
              <a:buNone/>
            </a:pPr>
            <a:r>
              <a:rPr lang="en-US" altLang="en-US" sz="1400" dirty="0">
                <a:ea typeface="Gill Sans" charset="0"/>
                <a:cs typeface="Gill Sans" charset="0"/>
              </a:rPr>
              <a:t>Context embedded</a:t>
            </a:r>
            <a:endParaRPr lang="en-US" altLang="en-US" sz="2799" dirty="0">
              <a:ea typeface="Gill Sans" charset="0"/>
              <a:cs typeface="Gill Sans" charset="0"/>
            </a:endParaRPr>
          </a:p>
          <a:p>
            <a:pPr algn="ctr">
              <a:spcBef>
                <a:spcPts val="838"/>
              </a:spcBef>
              <a:buSzTx/>
              <a:buNone/>
            </a:pPr>
            <a:r>
              <a:rPr lang="en-US" altLang="en-US" sz="1400" dirty="0">
                <a:ea typeface="Gill Sans" charset="0"/>
                <a:cs typeface="Gill Sans" charset="0"/>
              </a:rPr>
              <a:t>Survival English</a:t>
            </a:r>
          </a:p>
        </p:txBody>
      </p:sp>
      <p:sp>
        <p:nvSpPr>
          <p:cNvPr id="13325" name="AutoShape 14"/>
          <p:cNvSpPr>
            <a:spLocks/>
          </p:cNvSpPr>
          <p:nvPr/>
        </p:nvSpPr>
        <p:spPr bwMode="auto">
          <a:xfrm>
            <a:off x="8471332" y="2632584"/>
            <a:ext cx="685621" cy="1669314"/>
          </a:xfrm>
          <a:custGeom>
            <a:avLst/>
            <a:gdLst>
              <a:gd name="T0" fmla="*/ 0 w 21600"/>
              <a:gd name="T1" fmla="*/ 0 h 21600"/>
              <a:gd name="T2" fmla="*/ 342900 w 21600"/>
              <a:gd name="T3" fmla="*/ 165100 h 21600"/>
              <a:gd name="T4" fmla="*/ 342900 w 21600"/>
              <a:gd name="T5" fmla="*/ 825500 h 21600"/>
              <a:gd name="T6" fmla="*/ 685800 w 21600"/>
              <a:gd name="T7" fmla="*/ 990600 h 21600"/>
              <a:gd name="T8" fmla="*/ 342900 w 21600"/>
              <a:gd name="T9" fmla="*/ 1155700 h 21600"/>
              <a:gd name="T10" fmla="*/ 342900 w 21600"/>
              <a:gd name="T11" fmla="*/ 1816100 h 21600"/>
              <a:gd name="T12" fmla="*/ 0 w 21600"/>
              <a:gd name="T13" fmla="*/ 19812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5715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799"/>
          </a:p>
        </p:txBody>
      </p:sp>
      <p:sp>
        <p:nvSpPr>
          <p:cNvPr id="13326" name="Rectangle 15"/>
          <p:cNvSpPr>
            <a:spLocks/>
          </p:cNvSpPr>
          <p:nvPr/>
        </p:nvSpPr>
        <p:spPr bwMode="auto">
          <a:xfrm>
            <a:off x="9156953" y="2711788"/>
            <a:ext cx="1231579" cy="151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2799" dirty="0">
                <a:ea typeface="Gill Sans" charset="0"/>
                <a:cs typeface="Gill Sans" charset="0"/>
              </a:rPr>
              <a:t>CALP</a:t>
            </a:r>
          </a:p>
          <a:p>
            <a:pPr algn="ctr">
              <a:spcBef>
                <a:spcPts val="838"/>
              </a:spcBef>
              <a:buSzTx/>
              <a:buNone/>
            </a:pPr>
            <a:r>
              <a:rPr lang="en-US" altLang="en-US" sz="1400" dirty="0">
                <a:ea typeface="Gill Sans" charset="0"/>
                <a:cs typeface="Gill Sans" charset="0"/>
              </a:rPr>
              <a:t>Context reduced</a:t>
            </a:r>
            <a:endParaRPr lang="en-US" altLang="en-US" sz="2799" dirty="0">
              <a:ea typeface="Gill Sans" charset="0"/>
              <a:cs typeface="Gill Sans" charset="0"/>
            </a:endParaRPr>
          </a:p>
          <a:p>
            <a:pPr algn="ctr">
              <a:spcBef>
                <a:spcPts val="838"/>
              </a:spcBef>
              <a:buSzTx/>
              <a:buNone/>
            </a:pPr>
            <a:r>
              <a:rPr lang="en-US" altLang="en-US" sz="1400" dirty="0">
                <a:ea typeface="Gill Sans" charset="0"/>
                <a:cs typeface="Gill Sans" charset="0"/>
              </a:rPr>
              <a:t>Academic Language</a:t>
            </a:r>
          </a:p>
        </p:txBody>
      </p:sp>
      <p:sp>
        <p:nvSpPr>
          <p:cNvPr id="13327" name="Rectangle 16"/>
          <p:cNvSpPr>
            <a:spLocks/>
          </p:cNvSpPr>
          <p:nvPr/>
        </p:nvSpPr>
        <p:spPr bwMode="auto">
          <a:xfrm>
            <a:off x="6197625" y="2850507"/>
            <a:ext cx="2666205" cy="10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3200" b="1" dirty="0">
                <a:solidFill>
                  <a:srgbClr val="002060"/>
                </a:solidFill>
                <a:ea typeface="Gill Sans" charset="0"/>
                <a:cs typeface="Gill Sans" charset="0"/>
              </a:rPr>
              <a:t>Bridging </a:t>
            </a:r>
            <a:r>
              <a:rPr lang="en-US" altLang="en-US" sz="2799" dirty="0">
                <a:ea typeface="Gill Sans" charset="0"/>
                <a:cs typeface="Gill Sans" charset="0"/>
              </a:rPr>
              <a:t>     </a:t>
            </a:r>
          </a:p>
          <a:p>
            <a:pPr algn="ctr">
              <a:spcBef>
                <a:spcPts val="0"/>
              </a:spcBef>
              <a:buSzTx/>
              <a:buNone/>
            </a:pPr>
            <a:r>
              <a:rPr lang="en-US" altLang="en-US" sz="2000" dirty="0">
                <a:ea typeface="Gill Sans" charset="0"/>
                <a:cs typeface="Gill Sans" charset="0"/>
              </a:rPr>
              <a:t>Advanced</a:t>
            </a:r>
          </a:p>
          <a:p>
            <a:pPr algn="ctr">
              <a:spcBef>
                <a:spcPts val="0"/>
              </a:spcBef>
              <a:buSzTx/>
              <a:buNone/>
            </a:pPr>
            <a:r>
              <a:rPr lang="en-US" altLang="en-US" sz="2000" dirty="0">
                <a:ea typeface="Gill Sans" charset="0"/>
                <a:cs typeface="Gill Sans" charset="0"/>
              </a:rPr>
              <a:t>Early Advanced</a:t>
            </a:r>
          </a:p>
        </p:txBody>
      </p:sp>
      <p:sp>
        <p:nvSpPr>
          <p:cNvPr id="13328" name="Rectangle 17"/>
          <p:cNvSpPr>
            <a:spLocks/>
          </p:cNvSpPr>
          <p:nvPr/>
        </p:nvSpPr>
        <p:spPr bwMode="auto">
          <a:xfrm>
            <a:off x="8576178" y="959494"/>
            <a:ext cx="2221921" cy="88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2799" dirty="0">
                <a:ea typeface="Gill Sans" charset="0"/>
                <a:cs typeface="Gill Sans" charset="0"/>
              </a:rPr>
              <a:t>ELA Proficiency</a:t>
            </a:r>
          </a:p>
        </p:txBody>
      </p:sp>
      <p:sp>
        <p:nvSpPr>
          <p:cNvPr id="2" name="TextBox 1"/>
          <p:cNvSpPr txBox="1"/>
          <p:nvPr/>
        </p:nvSpPr>
        <p:spPr>
          <a:xfrm>
            <a:off x="8863830" y="6332574"/>
            <a:ext cx="3119661" cy="369332"/>
          </a:xfrm>
          <a:prstGeom prst="rect">
            <a:avLst/>
          </a:prstGeom>
          <a:noFill/>
        </p:spPr>
        <p:txBody>
          <a:bodyPr wrap="square" rtlCol="0">
            <a:spAutoFit/>
          </a:bodyPr>
          <a:lstStyle/>
          <a:p>
            <a:pPr algn="r"/>
            <a:r>
              <a:rPr lang="en-US" b="1" dirty="0"/>
              <a:t>Created by Armando Zuniga</a:t>
            </a:r>
          </a:p>
        </p:txBody>
      </p:sp>
      <p:sp>
        <p:nvSpPr>
          <p:cNvPr id="4" name="Left Brace 3"/>
          <p:cNvSpPr/>
          <p:nvPr/>
        </p:nvSpPr>
        <p:spPr>
          <a:xfrm rot="2665529">
            <a:off x="5045329" y="2753363"/>
            <a:ext cx="1123245" cy="1444350"/>
          </a:xfrm>
          <a:prstGeom prst="leftBrace">
            <a:avLst>
              <a:gd name="adj1" fmla="val 8333"/>
              <a:gd name="adj2" fmla="val 5273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ine 9"/>
          <p:cNvSpPr>
            <a:spLocks noChangeShapeType="1"/>
          </p:cNvSpPr>
          <p:nvPr/>
        </p:nvSpPr>
        <p:spPr bwMode="auto">
          <a:xfrm rot="10800000" flipH="1">
            <a:off x="5714187" y="3333748"/>
            <a:ext cx="1041580" cy="1070949"/>
          </a:xfrm>
          <a:prstGeom prst="line">
            <a:avLst/>
          </a:prstGeom>
          <a:noFill/>
          <a:ln w="5715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sz="1799"/>
          </a:p>
        </p:txBody>
      </p:sp>
      <p:sp>
        <p:nvSpPr>
          <p:cNvPr id="13317" name="Rectangle 6"/>
          <p:cNvSpPr>
            <a:spLocks/>
          </p:cNvSpPr>
          <p:nvPr/>
        </p:nvSpPr>
        <p:spPr bwMode="auto">
          <a:xfrm>
            <a:off x="1525192" y="4357446"/>
            <a:ext cx="9154315" cy="482474"/>
          </a:xfrm>
          <a:prstGeom prst="rect">
            <a:avLst/>
          </a:prstGeom>
          <a:solidFill>
            <a:srgbClr val="FF66FF"/>
          </a:solidFill>
          <a:ln>
            <a:noFill/>
          </a:ln>
          <a:extLst/>
        </p:spPr>
        <p:txBody>
          <a:bodyPr lIns="38090" tIns="38090" rIns="38090" bIns="38090"/>
          <a:lstStyle>
            <a:lvl1pPr>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1pPr>
            <a:lvl2pPr marL="10033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2pPr>
            <a:lvl3pPr marL="13462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3pPr>
            <a:lvl4pPr marL="17018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4pPr>
            <a:lvl5pPr marL="2044700" indent="-444500">
              <a:spcBef>
                <a:spcPts val="3300"/>
              </a:spcBef>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5pPr>
            <a:lvl6pPr marL="25019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6pPr>
            <a:lvl7pPr marL="29591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7pPr>
            <a:lvl8pPr marL="34163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8pPr>
            <a:lvl9pPr marL="3873500" indent="-444500" eaLnBrk="0" fontAlgn="base" hangingPunct="0">
              <a:spcBef>
                <a:spcPts val="3300"/>
              </a:spcBef>
              <a:spcAft>
                <a:spcPct val="0"/>
              </a:spcAft>
              <a:buSzPct val="171000"/>
              <a:buFont typeface="Gill Sans" charset="0"/>
              <a:buChar char="•"/>
              <a:defRPr sz="2800">
                <a:solidFill>
                  <a:schemeClr val="tx1"/>
                </a:solidFill>
                <a:latin typeface="Gill Sans" charset="0"/>
                <a:ea typeface="ヒラギノ角ゴ ProN W3" charset="0"/>
                <a:cs typeface="ヒラギノ角ゴ ProN W3" charset="0"/>
                <a:sym typeface="Gill Sans" charset="0"/>
              </a:defRPr>
            </a:lvl9pPr>
          </a:lstStyle>
          <a:p>
            <a:pPr algn="ctr">
              <a:spcBef>
                <a:spcPts val="1075"/>
              </a:spcBef>
              <a:buSzTx/>
              <a:buNone/>
            </a:pPr>
            <a:r>
              <a:rPr lang="en-US" altLang="en-US" sz="2799">
                <a:ea typeface="Gill Sans" charset="0"/>
                <a:cs typeface="Gill Sans" charset="0"/>
              </a:rPr>
              <a:t>Language Plateau</a:t>
            </a:r>
          </a:p>
        </p:txBody>
      </p:sp>
      <p:sp>
        <p:nvSpPr>
          <p:cNvPr id="5" name="Right Arrow 4"/>
          <p:cNvSpPr/>
          <p:nvPr/>
        </p:nvSpPr>
        <p:spPr>
          <a:xfrm rot="18891130">
            <a:off x="2326642" y="1551292"/>
            <a:ext cx="4554319" cy="2084672"/>
          </a:xfrm>
          <a:prstGeom prst="rightArrow">
            <a:avLst>
              <a:gd name="adj1" fmla="val 68276"/>
              <a:gd name="adj2" fmla="val 50000"/>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000" b="1" dirty="0">
                <a:solidFill>
                  <a:sysClr val="windowText" lastClr="000000"/>
                </a:solidFill>
                <a:ea typeface="Gill Sans" charset="0"/>
                <a:cs typeface="Gill Sans" charset="0"/>
              </a:rPr>
              <a:t>Explicit, Specific, Deliberate Instruction and Curriculum</a:t>
            </a:r>
          </a:p>
          <a:p>
            <a:pPr algn="ctr">
              <a:spcBef>
                <a:spcPct val="0"/>
              </a:spcBef>
            </a:pPr>
            <a:r>
              <a:rPr lang="en-US" altLang="en-US" sz="2000" b="1" dirty="0">
                <a:solidFill>
                  <a:sysClr val="windowText" lastClr="000000"/>
                </a:solidFill>
                <a:ea typeface="Gill Sans" charset="0"/>
                <a:cs typeface="Gill Sans" charset="0"/>
              </a:rPr>
              <a:t> rich in Academic language</a:t>
            </a:r>
          </a:p>
          <a:p>
            <a:pPr algn="ctr">
              <a:spcBef>
                <a:spcPct val="0"/>
              </a:spcBef>
            </a:pPr>
            <a:r>
              <a:rPr lang="en-US" altLang="en-US" sz="2000" b="1" dirty="0">
                <a:solidFill>
                  <a:sysClr val="windowText" lastClr="000000"/>
                </a:solidFill>
                <a:ea typeface="Gill Sans" charset="0"/>
                <a:cs typeface="Gill Sans" charset="0"/>
              </a:rPr>
              <a:t> and Content vocabulary</a:t>
            </a:r>
          </a:p>
        </p:txBody>
      </p:sp>
    </p:spTree>
    <p:extLst>
      <p:ext uri="{BB962C8B-B14F-4D97-AF65-F5344CB8AC3E}">
        <p14:creationId xmlns:p14="http://schemas.microsoft.com/office/powerpoint/2010/main" val="34247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0920" y="1686758"/>
            <a:ext cx="6214369" cy="4942642"/>
          </a:xfrm>
        </p:spPr>
        <p:txBody>
          <a:bodyPr>
            <a:normAutofit fontScale="85000" lnSpcReduction="10000"/>
          </a:bodyPr>
          <a:lstStyle/>
          <a:p>
            <a:pPr marL="0" indent="0" algn="ctr">
              <a:buNone/>
            </a:pPr>
            <a:r>
              <a:rPr lang="en-US" sz="3000" b="1" dirty="0">
                <a:latin typeface="Calibri" panose="020F0502020204030204" pitchFamily="34" charset="0"/>
              </a:rPr>
              <a:t>Are the language indicators the student displays possibly due to a language difference due to:</a:t>
            </a:r>
          </a:p>
          <a:p>
            <a:pPr marL="0" indent="0" algn="ctr">
              <a:buNone/>
            </a:pPr>
            <a:r>
              <a:rPr lang="en-US" sz="3000" b="1" dirty="0">
                <a:latin typeface="Calibri" panose="020F0502020204030204" pitchFamily="34" charset="0"/>
              </a:rPr>
              <a:t> THE 2</a:t>
            </a:r>
            <a:r>
              <a:rPr lang="en-US" sz="3000" b="1" baseline="30000" dirty="0">
                <a:latin typeface="Calibri" panose="020F0502020204030204" pitchFamily="34" charset="0"/>
              </a:rPr>
              <a:t>nd</a:t>
            </a:r>
            <a:r>
              <a:rPr lang="en-US" sz="3000" b="1" dirty="0">
                <a:latin typeface="Calibri" panose="020F0502020204030204" pitchFamily="34" charset="0"/>
              </a:rPr>
              <a:t> language acquisition PROCESS</a:t>
            </a:r>
          </a:p>
          <a:p>
            <a:pPr marL="0" indent="0" algn="ctr">
              <a:buNone/>
            </a:pPr>
            <a:r>
              <a:rPr lang="en-US" sz="3000" b="1" dirty="0">
                <a:latin typeface="Calibri" panose="020F0502020204030204" pitchFamily="34" charset="0"/>
              </a:rPr>
              <a:t>OR</a:t>
            </a:r>
          </a:p>
          <a:p>
            <a:pPr marL="0" indent="0" algn="ctr">
              <a:buNone/>
            </a:pPr>
            <a:r>
              <a:rPr lang="en-US" sz="3000" b="1" dirty="0">
                <a:latin typeface="Calibri" panose="020F0502020204030204" pitchFamily="34" charset="0"/>
              </a:rPr>
              <a:t>a possible disability?</a:t>
            </a:r>
          </a:p>
          <a:p>
            <a:pPr marL="0" indent="0">
              <a:buNone/>
            </a:pPr>
            <a:endParaRPr lang="en-US" sz="1900" dirty="0">
              <a:latin typeface="Calibri" panose="020F0502020204030204" pitchFamily="34" charset="0"/>
              <a:hlinkClick r:id="rId3"/>
            </a:endParaRPr>
          </a:p>
          <a:p>
            <a:pPr marL="0" indent="0">
              <a:buNone/>
            </a:pPr>
            <a:endParaRPr lang="en-US" sz="1900" dirty="0">
              <a:latin typeface="Calibri" panose="020F0502020204030204" pitchFamily="34" charset="0"/>
              <a:hlinkClick r:id="rId3"/>
            </a:endParaRPr>
          </a:p>
          <a:p>
            <a:pPr marL="0" indent="0">
              <a:buNone/>
            </a:pPr>
            <a:endParaRPr lang="en-US" sz="1900" dirty="0">
              <a:latin typeface="Calibri" panose="020F0502020204030204" pitchFamily="34" charset="0"/>
              <a:hlinkClick r:id="rId3"/>
            </a:endParaRPr>
          </a:p>
          <a:p>
            <a:pPr marL="0" indent="0">
              <a:buNone/>
            </a:pPr>
            <a:r>
              <a:rPr lang="en-US" sz="1400" dirty="0">
                <a:latin typeface="Calibri" panose="020F0502020204030204" pitchFamily="34" charset="0"/>
                <a:hlinkClick r:id="rId3"/>
              </a:rPr>
              <a:t>http://www.sbcselpa.org/wp-content/uploads/2014/03/ELL-Vs-Learning-Disability-Chart-copy.pdf</a:t>
            </a:r>
            <a:endParaRPr lang="en-US" sz="1400" dirty="0">
              <a:latin typeface="Calibri" panose="020F0502020204030204" pitchFamily="34" charset="0"/>
            </a:endParaRPr>
          </a:p>
          <a:p>
            <a:pPr marL="0" indent="0">
              <a:buNone/>
            </a:pPr>
            <a:endParaRPr lang="en-US" sz="1900" dirty="0">
              <a:latin typeface="Calibri" panose="020F0502020204030204" pitchFamily="34" charset="0"/>
            </a:endParaRPr>
          </a:p>
          <a:p>
            <a:pPr marL="0" indent="0">
              <a:buNone/>
            </a:pPr>
            <a:endParaRPr lang="en-US" sz="1400" dirty="0">
              <a:latin typeface="Calibri" panose="020F0502020204030204" pitchFamily="34" charset="0"/>
            </a:endParaRPr>
          </a:p>
        </p:txBody>
      </p:sp>
      <p:pic>
        <p:nvPicPr>
          <p:cNvPr id="5" name="Content Placeholder 4"/>
          <p:cNvPicPr>
            <a:picLocks noGrp="1" noChangeAspect="1"/>
          </p:cNvPicPr>
          <p:nvPr>
            <p:ph sz="quarter" idx="14"/>
          </p:nvPr>
        </p:nvPicPr>
        <p:blipFill>
          <a:blip r:embed="rId4"/>
          <a:stretch>
            <a:fillRect/>
          </a:stretch>
        </p:blipFill>
        <p:spPr>
          <a:xfrm>
            <a:off x="6663735" y="56595"/>
            <a:ext cx="4758243" cy="6252769"/>
          </a:xfrm>
          <a:prstGeom prst="rect">
            <a:avLst/>
          </a:prstGeom>
        </p:spPr>
      </p:pic>
    </p:spTree>
    <p:extLst>
      <p:ext uri="{BB962C8B-B14F-4D97-AF65-F5344CB8AC3E}">
        <p14:creationId xmlns:p14="http://schemas.microsoft.com/office/powerpoint/2010/main" val="365971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580814-54FF-4426-BECA-DEAF3F368FD2}"/>
              </a:ext>
            </a:extLst>
          </p:cNvPr>
          <p:cNvSpPr>
            <a:spLocks noGrp="1"/>
          </p:cNvSpPr>
          <p:nvPr>
            <p:ph type="title"/>
          </p:nvPr>
        </p:nvSpPr>
        <p:spPr/>
        <p:txBody>
          <a:bodyPr/>
          <a:lstStyle/>
          <a:p>
            <a:r>
              <a:rPr lang="en-US" b="1" dirty="0"/>
              <a:t>Student 1: language acquisition or learning disability???</a:t>
            </a:r>
          </a:p>
        </p:txBody>
      </p:sp>
      <p:graphicFrame>
        <p:nvGraphicFramePr>
          <p:cNvPr id="2" name="Table 1">
            <a:extLst>
              <a:ext uri="{FF2B5EF4-FFF2-40B4-BE49-F238E27FC236}">
                <a16:creationId xmlns:a16="http://schemas.microsoft.com/office/drawing/2014/main" id="{D7805EF8-934B-46FC-923D-F2D7FDA77C82}"/>
              </a:ext>
            </a:extLst>
          </p:cNvPr>
          <p:cNvGraphicFramePr>
            <a:graphicFrameLocks noGrp="1"/>
          </p:cNvGraphicFramePr>
          <p:nvPr>
            <p:extLst>
              <p:ext uri="{D42A27DB-BD31-4B8C-83A1-F6EECF244321}">
                <p14:modId xmlns:p14="http://schemas.microsoft.com/office/powerpoint/2010/main" val="4124525080"/>
              </p:ext>
            </p:extLst>
          </p:nvPr>
        </p:nvGraphicFramePr>
        <p:xfrm>
          <a:off x="767444" y="1997476"/>
          <a:ext cx="5252357" cy="4223710"/>
        </p:xfrm>
        <a:graphic>
          <a:graphicData uri="http://schemas.openxmlformats.org/drawingml/2006/table">
            <a:tbl>
              <a:tblPr firstRow="1" firstCol="1" bandRow="1">
                <a:tableStyleId>{5C22544A-7EE6-4342-B048-85BDC9FD1C3A}</a:tableStyleId>
              </a:tblPr>
              <a:tblGrid>
                <a:gridCol w="5252357">
                  <a:extLst>
                    <a:ext uri="{9D8B030D-6E8A-4147-A177-3AD203B41FA5}">
                      <a16:colId xmlns:a16="http://schemas.microsoft.com/office/drawing/2014/main" val="849739175"/>
                    </a:ext>
                  </a:extLst>
                </a:gridCol>
              </a:tblGrid>
              <a:tr h="4223710">
                <a:tc>
                  <a:txBody>
                    <a:bodyPr/>
                    <a:lstStyle/>
                    <a:p>
                      <a:pPr marL="342900" marR="0" lvl="0" indent="-342900">
                        <a:lnSpc>
                          <a:spcPct val="150000"/>
                        </a:lnSpc>
                        <a:spcBef>
                          <a:spcPts val="0"/>
                        </a:spcBef>
                        <a:spcAft>
                          <a:spcPts val="0"/>
                        </a:spcAft>
                        <a:buFont typeface="Arial" panose="020B0604020202020204" pitchFamily="34" charset="0"/>
                        <a:buChar char="•"/>
                      </a:pPr>
                      <a:r>
                        <a:rPr lang="en-US" sz="2400" b="0" dirty="0">
                          <a:solidFill>
                            <a:schemeClr val="tx1"/>
                          </a:solidFill>
                          <a:effectLst/>
                        </a:rPr>
                        <a:t>In U.S. three years or less</a:t>
                      </a:r>
                    </a:p>
                    <a:p>
                      <a:pPr marL="342900" marR="0" lvl="0" indent="-342900">
                        <a:lnSpc>
                          <a:spcPct val="150000"/>
                        </a:lnSpc>
                        <a:spcBef>
                          <a:spcPts val="0"/>
                        </a:spcBef>
                        <a:spcAft>
                          <a:spcPts val="0"/>
                        </a:spcAft>
                        <a:buFont typeface="Arial" panose="020B0604020202020204" pitchFamily="34" charset="0"/>
                        <a:buChar char="•"/>
                      </a:pPr>
                      <a:r>
                        <a:rPr lang="en-US" sz="2400" b="0" dirty="0">
                          <a:solidFill>
                            <a:schemeClr val="tx1"/>
                          </a:solidFill>
                          <a:effectLst/>
                        </a:rPr>
                        <a:t>Little or no English language proficiency </a:t>
                      </a:r>
                    </a:p>
                    <a:p>
                      <a:pPr marL="342900" marR="0" lvl="0" indent="-342900">
                        <a:lnSpc>
                          <a:spcPct val="150000"/>
                        </a:lnSpc>
                        <a:spcBef>
                          <a:spcPts val="0"/>
                        </a:spcBef>
                        <a:spcAft>
                          <a:spcPts val="0"/>
                        </a:spcAft>
                        <a:buFont typeface="Arial" panose="020B0604020202020204" pitchFamily="34" charset="0"/>
                        <a:buChar char="•"/>
                      </a:pPr>
                      <a:r>
                        <a:rPr lang="en-US" sz="2400" b="0" dirty="0">
                          <a:solidFill>
                            <a:schemeClr val="tx1"/>
                          </a:solidFill>
                          <a:effectLst/>
                        </a:rPr>
                        <a:t>Limited proficiency in native language</a:t>
                      </a:r>
                    </a:p>
                    <a:p>
                      <a:pPr marL="342900" marR="0" lvl="0" indent="-342900">
                        <a:lnSpc>
                          <a:spcPct val="150000"/>
                        </a:lnSpc>
                        <a:spcBef>
                          <a:spcPts val="0"/>
                        </a:spcBef>
                        <a:spcAft>
                          <a:spcPts val="0"/>
                        </a:spcAft>
                        <a:buFont typeface="Arial" panose="020B0604020202020204" pitchFamily="34" charset="0"/>
                        <a:buChar char="•"/>
                      </a:pPr>
                      <a:r>
                        <a:rPr lang="en-US" sz="2400" b="0" dirty="0">
                          <a:solidFill>
                            <a:schemeClr val="tx1"/>
                          </a:solidFill>
                          <a:effectLst/>
                        </a:rPr>
                        <a:t>Steady progress through language acquisition process </a:t>
                      </a:r>
                    </a:p>
                    <a:p>
                      <a:pPr marL="342900" marR="0" lvl="0" indent="-342900">
                        <a:lnSpc>
                          <a:spcPct val="150000"/>
                        </a:lnSpc>
                        <a:spcBef>
                          <a:spcPts val="0"/>
                        </a:spcBef>
                        <a:spcAft>
                          <a:spcPts val="0"/>
                        </a:spcAft>
                        <a:buFont typeface="Arial" panose="020B0604020202020204" pitchFamily="34" charset="0"/>
                        <a:buChar char="•"/>
                      </a:pPr>
                      <a:r>
                        <a:rPr lang="en-US" sz="2400" b="0" dirty="0">
                          <a:solidFill>
                            <a:schemeClr val="tx1"/>
                          </a:solidFill>
                          <a:effectLst/>
                        </a:rPr>
                        <a:t>Facing cultural transition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29213876"/>
                  </a:ext>
                </a:extLst>
              </a:tr>
            </a:tbl>
          </a:graphicData>
        </a:graphic>
      </p:graphicFrame>
      <p:sp>
        <p:nvSpPr>
          <p:cNvPr id="7" name="Content Placeholder 6">
            <a:extLst>
              <a:ext uri="{FF2B5EF4-FFF2-40B4-BE49-F238E27FC236}">
                <a16:creationId xmlns:a16="http://schemas.microsoft.com/office/drawing/2014/main" id="{5774326A-CF23-46F4-B013-534D8965D00C}"/>
              </a:ext>
            </a:extLst>
          </p:cNvPr>
          <p:cNvSpPr>
            <a:spLocks noGrp="1"/>
          </p:cNvSpPr>
          <p:nvPr>
            <p:ph sz="quarter" idx="14"/>
          </p:nvPr>
        </p:nvSpPr>
        <p:spPr>
          <a:xfrm>
            <a:off x="6172826" y="2214694"/>
            <a:ext cx="5105400" cy="4006492"/>
          </a:xfrm>
        </p:spPr>
        <p:txBody>
          <a:bodyPr>
            <a:normAutofit/>
          </a:bodyPr>
          <a:lstStyle/>
          <a:p>
            <a:r>
              <a:rPr lang="en-US" sz="2400" cap="none" dirty="0"/>
              <a:t>Little to no comprehension in L1 or L2</a:t>
            </a:r>
          </a:p>
          <a:p>
            <a:r>
              <a:rPr lang="en-US" sz="2400" cap="none" dirty="0"/>
              <a:t>Needs clarification in L1 and L2</a:t>
            </a:r>
          </a:p>
          <a:p>
            <a:r>
              <a:rPr lang="en-US" sz="2400" cap="none" dirty="0"/>
              <a:t>Student consistently takes a longer time period to respond in L1 &amp; L2 and it does not change over time</a:t>
            </a:r>
          </a:p>
          <a:p>
            <a:r>
              <a:rPr lang="en-US" sz="2400" cap="none" dirty="0"/>
              <a:t>Parent reports student forgets what is asked of him/her</a:t>
            </a:r>
          </a:p>
        </p:txBody>
      </p:sp>
    </p:spTree>
    <p:extLst>
      <p:ext uri="{BB962C8B-B14F-4D97-AF65-F5344CB8AC3E}">
        <p14:creationId xmlns:p14="http://schemas.microsoft.com/office/powerpoint/2010/main" val="93217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FA24-98ED-4FBE-A643-8C45FEAE0A0D}"/>
              </a:ext>
            </a:extLst>
          </p:cNvPr>
          <p:cNvSpPr>
            <a:spLocks noGrp="1"/>
          </p:cNvSpPr>
          <p:nvPr>
            <p:ph type="title"/>
          </p:nvPr>
        </p:nvSpPr>
        <p:spPr/>
        <p:txBody>
          <a:bodyPr/>
          <a:lstStyle/>
          <a:p>
            <a:r>
              <a:rPr lang="en-US" b="1" dirty="0"/>
              <a:t>Student 2: language acquisition or learning disability???</a:t>
            </a:r>
          </a:p>
        </p:txBody>
      </p:sp>
      <p:sp>
        <p:nvSpPr>
          <p:cNvPr id="3" name="Content Placeholder 2">
            <a:extLst>
              <a:ext uri="{FF2B5EF4-FFF2-40B4-BE49-F238E27FC236}">
                <a16:creationId xmlns:a16="http://schemas.microsoft.com/office/drawing/2014/main" id="{ABD7E8FC-3D12-4F2C-940F-576005780183}"/>
              </a:ext>
            </a:extLst>
          </p:cNvPr>
          <p:cNvSpPr>
            <a:spLocks noGrp="1"/>
          </p:cNvSpPr>
          <p:nvPr>
            <p:ph sz="quarter" idx="13"/>
          </p:nvPr>
        </p:nvSpPr>
        <p:spPr>
          <a:xfrm>
            <a:off x="363984" y="2214694"/>
            <a:ext cx="4900474" cy="4321573"/>
          </a:xfrm>
        </p:spPr>
        <p:txBody>
          <a:bodyPr>
            <a:noAutofit/>
          </a:bodyPr>
          <a:lstStyle/>
          <a:p>
            <a:pPr lvl="0">
              <a:lnSpc>
                <a:spcPct val="150000"/>
              </a:lnSpc>
            </a:pPr>
            <a:r>
              <a:rPr lang="en-US" sz="2400" cap="none" dirty="0"/>
              <a:t>In U.S. 7+ years </a:t>
            </a:r>
          </a:p>
          <a:p>
            <a:pPr lvl="0">
              <a:lnSpc>
                <a:spcPct val="150000"/>
              </a:lnSpc>
            </a:pPr>
            <a:r>
              <a:rPr lang="en-US" sz="2400" cap="none" dirty="0"/>
              <a:t>Usually orally fluent in </a:t>
            </a:r>
            <a:r>
              <a:rPr lang="en-US" sz="2400" cap="none" dirty="0" err="1"/>
              <a:t>english</a:t>
            </a:r>
            <a:r>
              <a:rPr lang="en-US" sz="2400" cap="none" dirty="0"/>
              <a:t> </a:t>
            </a:r>
          </a:p>
          <a:p>
            <a:pPr lvl="0">
              <a:lnSpc>
                <a:spcPct val="150000"/>
              </a:lnSpc>
            </a:pPr>
            <a:r>
              <a:rPr lang="en-US" sz="2400" cap="none" dirty="0"/>
              <a:t>Reading/writing below level of native </a:t>
            </a:r>
            <a:r>
              <a:rPr lang="en-US" sz="2400" cap="none" dirty="0" err="1"/>
              <a:t>english</a:t>
            </a:r>
            <a:r>
              <a:rPr lang="en-US" sz="2400" cap="none" dirty="0"/>
              <a:t> peers</a:t>
            </a:r>
          </a:p>
          <a:p>
            <a:pPr lvl="0">
              <a:lnSpc>
                <a:spcPct val="150000"/>
              </a:lnSpc>
            </a:pPr>
            <a:r>
              <a:rPr lang="en-US" sz="2400" cap="none" dirty="0"/>
              <a:t>Academically bi-modal</a:t>
            </a:r>
          </a:p>
          <a:p>
            <a:pPr>
              <a:lnSpc>
                <a:spcPct val="150000"/>
              </a:lnSpc>
            </a:pPr>
            <a:r>
              <a:rPr lang="en-US" sz="2400" cap="none" dirty="0"/>
              <a:t>Some literacy in primary language</a:t>
            </a:r>
          </a:p>
          <a:p>
            <a:pPr lvl="0">
              <a:lnSpc>
                <a:spcPct val="150000"/>
              </a:lnSpc>
            </a:pPr>
            <a:r>
              <a:rPr lang="en-US" sz="2400" cap="none" dirty="0"/>
              <a:t>May have been in bilingual program</a:t>
            </a:r>
          </a:p>
          <a:p>
            <a:pPr lvl="0"/>
            <a:endParaRPr lang="en-US" dirty="0"/>
          </a:p>
          <a:p>
            <a:pPr lvl="0"/>
            <a:endParaRPr lang="en-US" dirty="0"/>
          </a:p>
        </p:txBody>
      </p:sp>
      <p:sp>
        <p:nvSpPr>
          <p:cNvPr id="4" name="Content Placeholder 3">
            <a:extLst>
              <a:ext uri="{FF2B5EF4-FFF2-40B4-BE49-F238E27FC236}">
                <a16:creationId xmlns:a16="http://schemas.microsoft.com/office/drawing/2014/main" id="{29C2CDC5-FCF9-49E5-BDE3-FD36538BBBA0}"/>
              </a:ext>
            </a:extLst>
          </p:cNvPr>
          <p:cNvSpPr>
            <a:spLocks noGrp="1"/>
          </p:cNvSpPr>
          <p:nvPr>
            <p:ph sz="quarter" idx="14"/>
          </p:nvPr>
        </p:nvSpPr>
        <p:spPr>
          <a:xfrm>
            <a:off x="5921406" y="2214694"/>
            <a:ext cx="5906610" cy="4321573"/>
          </a:xfrm>
        </p:spPr>
        <p:txBody>
          <a:bodyPr>
            <a:noAutofit/>
          </a:bodyPr>
          <a:lstStyle/>
          <a:p>
            <a:pPr>
              <a:lnSpc>
                <a:spcPct val="150000"/>
              </a:lnSpc>
            </a:pPr>
            <a:r>
              <a:rPr lang="en-US" sz="2400" cap="none" dirty="0"/>
              <a:t>Student demonstrates lack of motivation</a:t>
            </a:r>
          </a:p>
          <a:p>
            <a:pPr>
              <a:lnSpc>
                <a:spcPct val="150000"/>
              </a:lnSpc>
            </a:pPr>
            <a:r>
              <a:rPr lang="en-US" sz="2400" cap="none" dirty="0"/>
              <a:t> Mainstream class – no longer receiving designated ELD but not yet reclassified</a:t>
            </a:r>
          </a:p>
          <a:p>
            <a:pPr>
              <a:lnSpc>
                <a:spcPct val="150000"/>
              </a:lnSpc>
            </a:pPr>
            <a:r>
              <a:rPr lang="en-US" sz="2400" cap="none" dirty="0"/>
              <a:t>May not understand rigorous and academic tasks/instructions</a:t>
            </a:r>
          </a:p>
          <a:p>
            <a:pPr>
              <a:lnSpc>
                <a:spcPct val="150000"/>
              </a:lnSpc>
            </a:pPr>
            <a:r>
              <a:rPr lang="en-US" sz="2400" cap="none" dirty="0"/>
              <a:t> Communicates with peers in </a:t>
            </a:r>
            <a:r>
              <a:rPr lang="en-US" sz="2400" cap="none" dirty="0" err="1"/>
              <a:t>english</a:t>
            </a:r>
            <a:endParaRPr lang="en-US" sz="2400" cap="none" dirty="0"/>
          </a:p>
          <a:p>
            <a:pPr>
              <a:lnSpc>
                <a:spcPct val="150000"/>
              </a:lnSpc>
            </a:pPr>
            <a:r>
              <a:rPr lang="en-US" sz="2400" cap="none" dirty="0"/>
              <a:t>Reads fluently but limited comprehension</a:t>
            </a:r>
          </a:p>
          <a:p>
            <a:pPr marL="0" indent="0">
              <a:lnSpc>
                <a:spcPct val="150000"/>
              </a:lnSpc>
              <a:buNone/>
            </a:pPr>
            <a:endParaRPr lang="en-US" sz="2400" dirty="0"/>
          </a:p>
        </p:txBody>
      </p:sp>
    </p:spTree>
    <p:extLst>
      <p:ext uri="{BB962C8B-B14F-4D97-AF65-F5344CB8AC3E}">
        <p14:creationId xmlns:p14="http://schemas.microsoft.com/office/powerpoint/2010/main" val="150672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F02843-45E8-4403-8955-54CA98A197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C349214-DD18-4CC5-BBAC-F9C216BE7C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505542F-438B-4C62-B13A-916C7F79EC1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7" name="Picture 16">
            <a:extLst>
              <a:ext uri="{FF2B5EF4-FFF2-40B4-BE49-F238E27FC236}">
                <a16:creationId xmlns:a16="http://schemas.microsoft.com/office/drawing/2014/main" id="{154908BF-145E-4BE2-A6F0-0A464560144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2" name="Rectangle 1">
            <a:extLst>
              <a:ext uri="{FF2B5EF4-FFF2-40B4-BE49-F238E27FC236}">
                <a16:creationId xmlns:a16="http://schemas.microsoft.com/office/drawing/2014/main" id="{684F8D41-24C4-44A6-910A-BBA658A1F896}"/>
              </a:ext>
            </a:extLst>
          </p:cNvPr>
          <p:cNvSpPr/>
          <p:nvPr/>
        </p:nvSpPr>
        <p:spPr>
          <a:xfrm>
            <a:off x="-2760171" y="3189086"/>
            <a:ext cx="11829143" cy="369332"/>
          </a:xfrm>
          <a:prstGeom prst="rect">
            <a:avLst/>
          </a:prstGeom>
        </p:spPr>
        <p:txBody>
          <a:bodyPr wrap="square">
            <a:spAutoFit/>
          </a:bodyPr>
          <a:lstStyle/>
          <a:p>
            <a:pPr marL="342900" indent="-342900">
              <a:buAutoNum type="arabicPeriod"/>
            </a:pPr>
            <a:endParaRPr lang="en-US" dirty="0"/>
          </a:p>
        </p:txBody>
      </p:sp>
      <p:sp>
        <p:nvSpPr>
          <p:cNvPr id="3" name="Title 2">
            <a:extLst>
              <a:ext uri="{FF2B5EF4-FFF2-40B4-BE49-F238E27FC236}">
                <a16:creationId xmlns:a16="http://schemas.microsoft.com/office/drawing/2014/main" id="{40ACD3BC-884E-4B50-A2F7-5146B4739F50}"/>
              </a:ext>
            </a:extLst>
          </p:cNvPr>
          <p:cNvSpPr>
            <a:spLocks noGrp="1"/>
          </p:cNvSpPr>
          <p:nvPr>
            <p:ph type="title"/>
          </p:nvPr>
        </p:nvSpPr>
        <p:spPr>
          <a:xfrm>
            <a:off x="641074" y="1314450"/>
            <a:ext cx="2844002" cy="3680244"/>
          </a:xfrm>
        </p:spPr>
        <p:txBody>
          <a:bodyPr>
            <a:normAutofit/>
          </a:bodyPr>
          <a:lstStyle/>
          <a:p>
            <a:pPr algn="l"/>
            <a:r>
              <a:rPr lang="en-US" sz="3700" b="1" cap="none" dirty="0"/>
              <a:t>Key principles for English Learner instruction </a:t>
            </a:r>
            <a:br>
              <a:rPr lang="en-US" sz="3700" dirty="0"/>
            </a:br>
            <a:endParaRPr lang="en-US" sz="3700" dirty="0"/>
          </a:p>
        </p:txBody>
      </p:sp>
      <p:graphicFrame>
        <p:nvGraphicFramePr>
          <p:cNvPr id="6" name="Content Placeholder 3"/>
          <p:cNvGraphicFramePr>
            <a:graphicFrameLocks noGrp="1"/>
          </p:cNvGraphicFramePr>
          <p:nvPr>
            <p:ph sz="quarter" idx="13"/>
            <p:extLst>
              <p:ext uri="{D42A27DB-BD31-4B8C-83A1-F6EECF244321}">
                <p14:modId xmlns:p14="http://schemas.microsoft.com/office/powerpoint/2010/main" val="114824308"/>
              </p:ext>
            </p:extLst>
          </p:nvPr>
        </p:nvGraphicFramePr>
        <p:xfrm>
          <a:off x="4059934" y="141587"/>
          <a:ext cx="8132066" cy="67142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513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2071EC-1C3D-4DD6-9287-8F5038FA0F5E}"/>
              </a:ext>
            </a:extLst>
          </p:cNvPr>
          <p:cNvSpPr/>
          <p:nvPr/>
        </p:nvSpPr>
        <p:spPr>
          <a:xfrm>
            <a:off x="541538" y="2149677"/>
            <a:ext cx="10866267" cy="4031873"/>
          </a:xfrm>
          <a:prstGeom prst="rect">
            <a:avLst/>
          </a:prstGeom>
        </p:spPr>
        <p:txBody>
          <a:bodyPr wrap="square">
            <a:spAutoFit/>
          </a:bodyPr>
          <a:lstStyle/>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Provide comprehensible access to the content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Support oral language development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Explicitly teach academic English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Value cultural diversity</a:t>
            </a:r>
          </a:p>
        </p:txBody>
      </p:sp>
      <p:sp>
        <p:nvSpPr>
          <p:cNvPr id="2" name="TextBox 1"/>
          <p:cNvSpPr txBox="1"/>
          <p:nvPr/>
        </p:nvSpPr>
        <p:spPr>
          <a:xfrm>
            <a:off x="1145220" y="426128"/>
            <a:ext cx="10449017" cy="1723549"/>
          </a:xfrm>
          <a:prstGeom prst="rect">
            <a:avLst/>
          </a:prstGeom>
          <a:noFill/>
        </p:spPr>
        <p:txBody>
          <a:bodyPr wrap="square" rtlCol="0">
            <a:spAutoFit/>
          </a:bodyPr>
          <a:lstStyle/>
          <a:p>
            <a:pPr algn="ctr"/>
            <a:r>
              <a:rPr lang="en-US" sz="4400" b="1" dirty="0"/>
              <a:t>Instructional Essentials for Teachers </a:t>
            </a:r>
          </a:p>
          <a:p>
            <a:pPr algn="ctr"/>
            <a:r>
              <a:rPr lang="en-US" sz="4400" b="1" dirty="0"/>
              <a:t>of English Learners</a:t>
            </a:r>
          </a:p>
          <a:p>
            <a:endParaRPr lang="en-US" dirty="0"/>
          </a:p>
        </p:txBody>
      </p:sp>
      <p:pic>
        <p:nvPicPr>
          <p:cNvPr id="4" name="Shape 529"/>
          <p:cNvPicPr preferRelativeResize="0"/>
          <p:nvPr/>
        </p:nvPicPr>
        <p:blipFill rotWithShape="1">
          <a:blip r:embed="rId3">
            <a:alphaModFix/>
          </a:blip>
          <a:srcRect r="1058" b="3119"/>
          <a:stretch/>
        </p:blipFill>
        <p:spPr>
          <a:xfrm>
            <a:off x="7377344" y="3383439"/>
            <a:ext cx="3844032" cy="2626743"/>
          </a:xfrm>
          <a:prstGeom prst="rect">
            <a:avLst/>
          </a:prstGeom>
          <a:noFill/>
          <a:ln>
            <a:noFill/>
          </a:ln>
        </p:spPr>
      </p:pic>
    </p:spTree>
    <p:extLst>
      <p:ext uri="{BB962C8B-B14F-4D97-AF65-F5344CB8AC3E}">
        <p14:creationId xmlns:p14="http://schemas.microsoft.com/office/powerpoint/2010/main" val="413880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6296025" y="490538"/>
            <a:ext cx="5486400" cy="5783262"/>
          </a:xfrm>
        </p:spPr>
        <p:style>
          <a:lnRef idx="2">
            <a:schemeClr val="accent1"/>
          </a:lnRef>
          <a:fillRef idx="1">
            <a:schemeClr val="lt1"/>
          </a:fillRef>
          <a:effectRef idx="0">
            <a:schemeClr val="accent1"/>
          </a:effectRef>
          <a:fontRef idx="minor">
            <a:schemeClr val="dk1"/>
          </a:fontRef>
        </p:style>
        <p:txBody>
          <a:bodyPr anchor="t">
            <a:noAutofit/>
          </a:bodyPr>
          <a:lstStyle/>
          <a:p>
            <a:pPr marL="0" indent="0" algn="ctr">
              <a:lnSpc>
                <a:spcPct val="100000"/>
              </a:lnSpc>
              <a:spcBef>
                <a:spcPts val="600"/>
              </a:spcBef>
              <a:spcAft>
                <a:spcPts val="600"/>
              </a:spcAft>
              <a:buClr>
                <a:schemeClr val="bg1"/>
              </a:buClr>
              <a:buNone/>
            </a:pPr>
            <a:endParaRPr lang="en-US" sz="900" b="1" dirty="0">
              <a:ln w="0"/>
              <a:solidFill>
                <a:schemeClr val="tx2"/>
              </a:solidFill>
              <a:effectLst>
                <a:outerShdw blurRad="38100" dist="19050" dir="2700000" algn="tl" rotWithShape="0">
                  <a:schemeClr val="dk1">
                    <a:alpha val="40000"/>
                  </a:schemeClr>
                </a:outerShdw>
              </a:effectLst>
            </a:endParaRPr>
          </a:p>
          <a:p>
            <a:pPr marL="0" indent="0" algn="ctr">
              <a:lnSpc>
                <a:spcPct val="100000"/>
              </a:lnSpc>
              <a:spcBef>
                <a:spcPts val="600"/>
              </a:spcBef>
              <a:spcAft>
                <a:spcPts val="600"/>
              </a:spcAft>
              <a:buClr>
                <a:schemeClr val="bg1"/>
              </a:buClr>
              <a:buNone/>
            </a:pPr>
            <a:r>
              <a:rPr lang="en-US" sz="4000" b="1" dirty="0">
                <a:ln w="0"/>
                <a:solidFill>
                  <a:schemeClr val="tx1"/>
                </a:solidFill>
                <a:effectLst>
                  <a:outerShdw blurRad="38100" dist="19050" dir="2700000" algn="tl" rotWithShape="0">
                    <a:schemeClr val="dk1">
                      <a:alpha val="40000"/>
                    </a:schemeClr>
                  </a:outerShdw>
                </a:effectLst>
              </a:rPr>
              <a:t>Access to the Content</a:t>
            </a:r>
            <a:endParaRPr lang="en-US" sz="4000" b="1" dirty="0">
              <a:solidFill>
                <a:schemeClr val="tx1"/>
              </a:solidFill>
            </a:endParaRP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Visuals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Labels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Home language support</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Hands-on activities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Realia</a:t>
            </a:r>
          </a:p>
        </p:txBody>
      </p:sp>
      <p:pic>
        <p:nvPicPr>
          <p:cNvPr id="8" name="Picture 7"/>
          <p:cNvPicPr>
            <a:picLocks noChangeAspect="1"/>
          </p:cNvPicPr>
          <p:nvPr/>
        </p:nvPicPr>
        <p:blipFill rotWithShape="1">
          <a:blip r:embed="rId3"/>
          <a:srcRect t="1823" r="33617" b="7296"/>
          <a:stretch/>
        </p:blipFill>
        <p:spPr>
          <a:xfrm>
            <a:off x="493449" y="490538"/>
            <a:ext cx="5486400" cy="5783579"/>
          </a:xfrm>
          <a:prstGeom prst="rect">
            <a:avLst/>
          </a:prstGeom>
        </p:spPr>
      </p:pic>
    </p:spTree>
    <p:extLst>
      <p:ext uri="{BB962C8B-B14F-4D97-AF65-F5344CB8AC3E}">
        <p14:creationId xmlns:p14="http://schemas.microsoft.com/office/powerpoint/2010/main" val="12716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5655075" y="476151"/>
            <a:ext cx="6103954" cy="6164345"/>
          </a:xfrm>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lnSpc>
                <a:spcPct val="100000"/>
              </a:lnSpc>
              <a:spcBef>
                <a:spcPts val="600"/>
              </a:spcBef>
              <a:spcAft>
                <a:spcPts val="600"/>
              </a:spcAft>
              <a:buClr>
                <a:schemeClr val="bg1"/>
              </a:buClr>
              <a:buNone/>
            </a:pPr>
            <a:r>
              <a:rPr lang="en-US" sz="3600" b="1" dirty="0">
                <a:ln w="0"/>
                <a:solidFill>
                  <a:schemeClr val="tx1"/>
                </a:solidFill>
                <a:effectLst>
                  <a:outerShdw blurRad="38100" dist="19050" dir="2700000" algn="tl" rotWithShape="0">
                    <a:schemeClr val="dk1">
                      <a:alpha val="40000"/>
                    </a:schemeClr>
                  </a:outerShdw>
                </a:effectLst>
              </a:rPr>
              <a:t>Language To Participate</a:t>
            </a:r>
            <a:endParaRPr lang="en-US" sz="3600" b="1" dirty="0">
              <a:solidFill>
                <a:schemeClr val="tx1"/>
              </a:solidFill>
            </a:endParaRP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Differentiated sentence frames and prompts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Explicit focus on vocabulary</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Language functions and the grammar and vocabulary related to those functions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Interactive, structured opportunities to use language with scaffolds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Graphic organizers with sentence structures</a:t>
            </a:r>
          </a:p>
        </p:txBody>
      </p:sp>
      <p:pic>
        <p:nvPicPr>
          <p:cNvPr id="6" name="Picture 5"/>
          <p:cNvPicPr>
            <a:picLocks noChangeAspect="1"/>
          </p:cNvPicPr>
          <p:nvPr/>
        </p:nvPicPr>
        <p:blipFill rotWithShape="1">
          <a:blip r:embed="rId3"/>
          <a:srcRect t="6383" r="38698" b="2431"/>
          <a:stretch/>
        </p:blipFill>
        <p:spPr>
          <a:xfrm>
            <a:off x="312935" y="1127463"/>
            <a:ext cx="5120199" cy="5020547"/>
          </a:xfrm>
          <a:prstGeom prst="rect">
            <a:avLst/>
          </a:prstGeom>
        </p:spPr>
      </p:pic>
    </p:spTree>
    <p:extLst>
      <p:ext uri="{BB962C8B-B14F-4D97-AF65-F5344CB8AC3E}">
        <p14:creationId xmlns:p14="http://schemas.microsoft.com/office/powerpoint/2010/main" val="62688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6267450" y="852213"/>
            <a:ext cx="5069334" cy="5069194"/>
          </a:xfrm>
        </p:spPr>
        <p:style>
          <a:lnRef idx="2">
            <a:schemeClr val="accent1"/>
          </a:lnRef>
          <a:fillRef idx="1">
            <a:schemeClr val="lt1"/>
          </a:fillRef>
          <a:effectRef idx="0">
            <a:schemeClr val="accent1"/>
          </a:effectRef>
          <a:fontRef idx="minor">
            <a:schemeClr val="dk1"/>
          </a:fontRef>
        </p:style>
        <p:txBody>
          <a:bodyPr anchor="t">
            <a:normAutofit/>
          </a:bodyPr>
          <a:lstStyle/>
          <a:p>
            <a:pPr marL="0" indent="0">
              <a:lnSpc>
                <a:spcPct val="100000"/>
              </a:lnSpc>
              <a:spcBef>
                <a:spcPts val="600"/>
              </a:spcBef>
              <a:spcAft>
                <a:spcPts val="600"/>
              </a:spcAft>
              <a:buClr>
                <a:schemeClr val="bg1"/>
              </a:buClr>
              <a:buNone/>
            </a:pPr>
            <a:endParaRPr lang="en-US" sz="1400" b="1" dirty="0">
              <a:solidFill>
                <a:schemeClr val="tx1"/>
              </a:solidFill>
            </a:endParaRPr>
          </a:p>
          <a:p>
            <a:pPr marL="0" indent="0" algn="ctr">
              <a:lnSpc>
                <a:spcPct val="100000"/>
              </a:lnSpc>
              <a:spcBef>
                <a:spcPts val="600"/>
              </a:spcBef>
              <a:spcAft>
                <a:spcPts val="600"/>
              </a:spcAft>
              <a:buClr>
                <a:schemeClr val="bg1"/>
              </a:buClr>
              <a:buNone/>
            </a:pPr>
            <a:r>
              <a:rPr lang="en-US" sz="3600" b="1" dirty="0">
                <a:ln w="0"/>
                <a:solidFill>
                  <a:schemeClr val="tx1"/>
                </a:solidFill>
                <a:effectLst>
                  <a:outerShdw blurRad="38100" dist="19050" dir="2700000" algn="tl" rotWithShape="0">
                    <a:schemeClr val="dk1">
                      <a:alpha val="40000"/>
                    </a:schemeClr>
                  </a:outerShdw>
                </a:effectLst>
              </a:rPr>
              <a:t>How English Works</a:t>
            </a:r>
            <a:endParaRPr lang="en-US" sz="3600" b="1" dirty="0">
              <a:solidFill>
                <a:schemeClr val="tx1"/>
              </a:solidFill>
            </a:endParaRP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Grammar</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Text Structures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Expand and enrich expressions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Contrast analysis</a:t>
            </a:r>
          </a:p>
          <a:p>
            <a:pPr marL="285750" indent="-285750">
              <a:lnSpc>
                <a:spcPct val="100000"/>
              </a:lnSpc>
              <a:spcBef>
                <a:spcPts val="600"/>
              </a:spcBef>
              <a:spcAft>
                <a:spcPts val="600"/>
              </a:spcAft>
              <a:buClrTx/>
              <a:buFont typeface="Arial" panose="020B0604020202020204" pitchFamily="34" charset="0"/>
              <a:buChar char="•"/>
            </a:pPr>
            <a:r>
              <a:rPr lang="en-US" sz="2800" b="1" dirty="0">
                <a:solidFill>
                  <a:schemeClr val="tx1"/>
                </a:solidFill>
              </a:rPr>
              <a:t>Oral practice</a:t>
            </a:r>
          </a:p>
        </p:txBody>
      </p:sp>
      <p:pic>
        <p:nvPicPr>
          <p:cNvPr id="6" name="Picture 5"/>
          <p:cNvPicPr>
            <a:picLocks noChangeAspect="1"/>
          </p:cNvPicPr>
          <p:nvPr/>
        </p:nvPicPr>
        <p:blipFill rotWithShape="1">
          <a:blip r:embed="rId3"/>
          <a:srcRect r="35507" b="11040"/>
          <a:stretch/>
        </p:blipFill>
        <p:spPr>
          <a:xfrm>
            <a:off x="499534" y="852212"/>
            <a:ext cx="5486400" cy="5330825"/>
          </a:xfrm>
          <a:prstGeom prst="rect">
            <a:avLst/>
          </a:prstGeom>
        </p:spPr>
      </p:pic>
    </p:spTree>
    <p:extLst>
      <p:ext uri="{BB962C8B-B14F-4D97-AF65-F5344CB8AC3E}">
        <p14:creationId xmlns:p14="http://schemas.microsoft.com/office/powerpoint/2010/main" val="8536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147119-2FF3-4E24-BEAE-12F0711AA9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474E1CC-1624-4E5E-8E46-07272611AE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B881301-ECA9-4403-B094-4172E790557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sp>
        <p:nvSpPr>
          <p:cNvPr id="2" name="Title 1">
            <a:extLst>
              <a:ext uri="{FF2B5EF4-FFF2-40B4-BE49-F238E27FC236}">
                <a16:creationId xmlns:a16="http://schemas.microsoft.com/office/drawing/2014/main" id="{E3D821E0-EA91-4455-BB84-3C53F9241915}"/>
              </a:ext>
            </a:extLst>
          </p:cNvPr>
          <p:cNvSpPr>
            <a:spLocks noGrp="1"/>
          </p:cNvSpPr>
          <p:nvPr>
            <p:ph type="title"/>
          </p:nvPr>
        </p:nvSpPr>
        <p:spPr>
          <a:xfrm>
            <a:off x="549075" y="488272"/>
            <a:ext cx="3145305" cy="2325950"/>
          </a:xfrm>
        </p:spPr>
        <p:txBody>
          <a:bodyPr>
            <a:normAutofit/>
          </a:bodyPr>
          <a:lstStyle/>
          <a:p>
            <a:r>
              <a:rPr lang="en-US" sz="4400" b="1" dirty="0"/>
              <a:t>EL Data</a:t>
            </a:r>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900434672"/>
              </p:ext>
            </p:extLst>
          </p:nvPr>
        </p:nvGraphicFramePr>
        <p:xfrm>
          <a:off x="4964770" y="1625717"/>
          <a:ext cx="6305371" cy="3593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lh4.googleusercontent.com/ScL0aT-j9J5mzK7NKDdeBaNeF1xLlW5wTP0A71XO8cLrpWKUhIJGL1Pm0uBzOdS2EZ_5NXAY8b3Zk4oLsQqfbM0FXd14NEUtNhMCV8j_dGybiHhgmEj2vOebwBT574mRDfxoCFMkUp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699" y="2261655"/>
            <a:ext cx="3808898" cy="333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0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Culturally responsive teaching:</a:t>
            </a:r>
          </a:p>
        </p:txBody>
      </p:sp>
      <p:sp>
        <p:nvSpPr>
          <p:cNvPr id="3" name="Content Placeholder 2"/>
          <p:cNvSpPr>
            <a:spLocks noGrp="1"/>
          </p:cNvSpPr>
          <p:nvPr>
            <p:ph sz="quarter" idx="13"/>
          </p:nvPr>
        </p:nvSpPr>
        <p:spPr>
          <a:xfrm>
            <a:off x="337351" y="2214695"/>
            <a:ext cx="10775796" cy="4168350"/>
          </a:xfrm>
        </p:spPr>
        <p:txBody>
          <a:bodyPr/>
          <a:lstStyle/>
          <a:p>
            <a:r>
              <a:rPr lang="en-US" sz="3200" cap="none" dirty="0">
                <a:solidFill>
                  <a:prstClr val="black"/>
                </a:solidFill>
                <a:ea typeface="+mj-ea"/>
                <a:cs typeface="+mj-cs"/>
              </a:rPr>
              <a:t>Recognizes the importance of including students' cultural references in all aspects of learning </a:t>
            </a:r>
          </a:p>
          <a:p>
            <a:r>
              <a:rPr lang="en-US" sz="3200" cap="none" dirty="0">
                <a:solidFill>
                  <a:prstClr val="black"/>
                </a:solidFill>
                <a:ea typeface="+mj-ea"/>
                <a:cs typeface="+mj-cs"/>
              </a:rPr>
              <a:t>Enriches classroom experiences </a:t>
            </a:r>
          </a:p>
          <a:p>
            <a:r>
              <a:rPr lang="en-US" sz="3200" cap="none" dirty="0">
                <a:solidFill>
                  <a:prstClr val="black"/>
                </a:solidFill>
                <a:ea typeface="+mj-ea"/>
                <a:cs typeface="+mj-cs"/>
              </a:rPr>
              <a:t>Keeps students engaged</a:t>
            </a:r>
            <a:endParaRPr lang="en-US" cap="none" dirty="0"/>
          </a:p>
        </p:txBody>
      </p:sp>
      <p:pic>
        <p:nvPicPr>
          <p:cNvPr id="1028" name="Picture 4" descr="Image result for value culture iceberg in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460" y="3204839"/>
            <a:ext cx="4344767" cy="284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DD0099-CA04-4441-A153-059BAE90121B}"/>
              </a:ext>
            </a:extLst>
          </p:cNvPr>
          <p:cNvSpPr/>
          <p:nvPr/>
        </p:nvSpPr>
        <p:spPr>
          <a:xfrm>
            <a:off x="2654422" y="1519572"/>
            <a:ext cx="9022857" cy="4893647"/>
          </a:xfrm>
          <a:prstGeom prst="rect">
            <a:avLst/>
          </a:prstGeom>
        </p:spPr>
        <p:txBody>
          <a:bodyPr wrap="square">
            <a:spAutoFit/>
          </a:bodyPr>
          <a:lstStyle/>
          <a:p>
            <a:pPr marL="342900" indent="-342900">
              <a:buFont typeface="Arial" panose="020B0604020202020204" pitchFamily="34" charset="0"/>
              <a:buChar char="•"/>
            </a:pPr>
            <a:r>
              <a:rPr lang="en-US" sz="2400" dirty="0"/>
              <a:t>UDL is a research based, proven framework found to assist educators in providing instruction to ELs (especially ELs with disabilities) that incorporates specially designed academic instruction in English (SDAIE). </a:t>
            </a:r>
          </a:p>
          <a:p>
            <a:endParaRPr lang="en-US" sz="2400" dirty="0"/>
          </a:p>
          <a:p>
            <a:pPr marL="342900" indent="-342900">
              <a:buFont typeface="Arial" panose="020B0604020202020204" pitchFamily="34" charset="0"/>
              <a:buChar char="•"/>
            </a:pPr>
            <a:r>
              <a:rPr lang="en-US" sz="2400" dirty="0"/>
              <a:t>UDL improves educational outcomes for ALL students by ensuring meaningful access to the curriculum within an inclusive learning environment.</a:t>
            </a:r>
          </a:p>
          <a:p>
            <a:r>
              <a:rPr lang="en-US" sz="2400" dirty="0"/>
              <a:t> </a:t>
            </a:r>
          </a:p>
          <a:p>
            <a:pPr marL="342900" indent="-342900">
              <a:buFont typeface="Arial" panose="020B0604020202020204" pitchFamily="34" charset="0"/>
              <a:buChar char="•"/>
            </a:pPr>
            <a:r>
              <a:rPr lang="en-US" sz="2400" dirty="0"/>
              <a:t>UDL is a set of principles for delivering instruction and designing curricular materials in order to ensure that all individuals are provided equal  opportunities to learn regardless of their disabilities or language differences. </a:t>
            </a:r>
          </a:p>
        </p:txBody>
      </p:sp>
      <p:sp>
        <p:nvSpPr>
          <p:cNvPr id="2" name="Rectangle 1">
            <a:extLst>
              <a:ext uri="{FF2B5EF4-FFF2-40B4-BE49-F238E27FC236}">
                <a16:creationId xmlns:a16="http://schemas.microsoft.com/office/drawing/2014/main" id="{A9A8DFE4-BB7A-4209-A3A7-098983D19A41}"/>
              </a:ext>
            </a:extLst>
          </p:cNvPr>
          <p:cNvSpPr/>
          <p:nvPr/>
        </p:nvSpPr>
        <p:spPr>
          <a:xfrm>
            <a:off x="2654422" y="444781"/>
            <a:ext cx="7498356" cy="646331"/>
          </a:xfrm>
          <a:prstGeom prst="rect">
            <a:avLst/>
          </a:prstGeom>
        </p:spPr>
        <p:txBody>
          <a:bodyPr wrap="square">
            <a:spAutoFit/>
          </a:bodyPr>
          <a:lstStyle/>
          <a:p>
            <a:r>
              <a:rPr lang="en-US" sz="3600" b="1" dirty="0"/>
              <a:t>Universal Design for Learning (UDL) </a:t>
            </a:r>
          </a:p>
        </p:txBody>
      </p:sp>
      <p:sp>
        <p:nvSpPr>
          <p:cNvPr id="6" name="Rectangle 5"/>
          <p:cNvSpPr/>
          <p:nvPr/>
        </p:nvSpPr>
        <p:spPr>
          <a:xfrm>
            <a:off x="5971607" y="3244334"/>
            <a:ext cx="248786" cy="369332"/>
          </a:xfrm>
          <a:prstGeom prst="rect">
            <a:avLst/>
          </a:prstGeom>
        </p:spPr>
        <p:txBody>
          <a:bodyPr wrap="none">
            <a:spAutoFit/>
          </a:bodyPr>
          <a:lstStyle/>
          <a:p>
            <a:r>
              <a:rPr lang="en-US" dirty="0"/>
              <a:t> </a:t>
            </a:r>
          </a:p>
        </p:txBody>
      </p:sp>
      <p:pic>
        <p:nvPicPr>
          <p:cNvPr id="7" name="Picture 6" descr="Dynamode C-USB-&lt;strong&gt;MULTI&lt;/strong&gt; 10-into-1 &lt;strong&gt;Multiple&lt;/strong&gt; Charger and USB Sync Adaptor Cable - C-USB-&lt;strong&gt;MULTI&lt;/strong&gt; - CC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86" y="2237173"/>
            <a:ext cx="2379216" cy="3153051"/>
          </a:xfrm>
          <a:prstGeom prst="rect">
            <a:avLst/>
          </a:prstGeom>
        </p:spPr>
      </p:pic>
    </p:spTree>
    <p:extLst>
      <p:ext uri="{BB962C8B-B14F-4D97-AF65-F5344CB8AC3E}">
        <p14:creationId xmlns:p14="http://schemas.microsoft.com/office/powerpoint/2010/main" val="1088675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331-E757-44CC-8915-FD0BF8D34477}"/>
              </a:ext>
            </a:extLst>
          </p:cNvPr>
          <p:cNvSpPr>
            <a:spLocks noGrp="1"/>
          </p:cNvSpPr>
          <p:nvPr>
            <p:ph type="title"/>
          </p:nvPr>
        </p:nvSpPr>
        <p:spPr/>
        <p:txBody>
          <a:bodyPr>
            <a:normAutofit/>
          </a:bodyPr>
          <a:lstStyle/>
          <a:p>
            <a:r>
              <a:rPr lang="en-US" b="1" dirty="0"/>
              <a:t>UDL Principles</a:t>
            </a:r>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412095246"/>
              </p:ext>
            </p:extLst>
          </p:nvPr>
        </p:nvGraphicFramePr>
        <p:xfrm>
          <a:off x="913775" y="2214694"/>
          <a:ext cx="10141575" cy="3697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804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1D42F-315A-468D-8642-58C1FD8748BF}"/>
              </a:ext>
            </a:extLst>
          </p:cNvPr>
          <p:cNvPicPr>
            <a:picLocks noChangeAspect="1"/>
          </p:cNvPicPr>
          <p:nvPr/>
        </p:nvPicPr>
        <p:blipFill>
          <a:blip r:embed="rId3"/>
          <a:stretch>
            <a:fillRect/>
          </a:stretch>
        </p:blipFill>
        <p:spPr>
          <a:xfrm>
            <a:off x="128697" y="1244729"/>
            <a:ext cx="11886590" cy="4197283"/>
          </a:xfrm>
          <a:prstGeom prst="rect">
            <a:avLst/>
          </a:prstGeom>
        </p:spPr>
      </p:pic>
    </p:spTree>
    <p:extLst>
      <p:ext uri="{BB962C8B-B14F-4D97-AF65-F5344CB8AC3E}">
        <p14:creationId xmlns:p14="http://schemas.microsoft.com/office/powerpoint/2010/main" val="704366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5A02DE-EFB2-415C-BAEA-2A93EAAE87BE}"/>
              </a:ext>
            </a:extLst>
          </p:cNvPr>
          <p:cNvSpPr/>
          <p:nvPr/>
        </p:nvSpPr>
        <p:spPr>
          <a:xfrm>
            <a:off x="186430" y="2669259"/>
            <a:ext cx="11700769" cy="4124206"/>
          </a:xfrm>
          <a:prstGeom prst="rect">
            <a:avLst/>
          </a:prstGeom>
        </p:spPr>
        <p:txBody>
          <a:bodyPr wrap="square">
            <a:spAutoFit/>
          </a:bodyPr>
          <a:lstStyle/>
          <a:p>
            <a:r>
              <a:rPr lang="en-US" sz="2800" dirty="0"/>
              <a:t>• </a:t>
            </a:r>
            <a:r>
              <a:rPr lang="en-US" sz="2400" dirty="0"/>
              <a:t>Establish meaningful and engaging content learning goals around the essential ideas of a discipline as well as the specific learning processes students use to access those ideas. </a:t>
            </a:r>
          </a:p>
          <a:p>
            <a:endParaRPr lang="en-US" sz="2400" dirty="0"/>
          </a:p>
          <a:p>
            <a:r>
              <a:rPr lang="en-US" sz="2400" dirty="0"/>
              <a:t>• Provide a positive learning environment that promotes students’ autonomy in learning.</a:t>
            </a:r>
          </a:p>
          <a:p>
            <a:r>
              <a:rPr lang="en-US" sz="2400" dirty="0"/>
              <a:t> </a:t>
            </a:r>
          </a:p>
          <a:p>
            <a:r>
              <a:rPr lang="en-US" sz="2400" dirty="0"/>
              <a:t>• Make literacy experiences more relevant to students’ interests, everyday life, or important current events. </a:t>
            </a:r>
          </a:p>
          <a:p>
            <a:endParaRPr lang="en-US" sz="2400" dirty="0"/>
          </a:p>
          <a:p>
            <a:r>
              <a:rPr lang="en-US" sz="2400" dirty="0"/>
              <a:t>• Build in certain instructional conditions, such as student goal setting, self-directed learning, and collaborative learning, to increase reading engagement and conceptual learning. </a:t>
            </a:r>
          </a:p>
          <a:p>
            <a:endParaRPr lang="en-US" dirty="0"/>
          </a:p>
        </p:txBody>
      </p:sp>
      <p:sp>
        <p:nvSpPr>
          <p:cNvPr id="3" name="Title 1">
            <a:extLst>
              <a:ext uri="{FF2B5EF4-FFF2-40B4-BE49-F238E27FC236}">
                <a16:creationId xmlns:a16="http://schemas.microsoft.com/office/drawing/2014/main" id="{476919BA-E5E9-4F7A-8A39-8E85BFBBBD0D}"/>
              </a:ext>
            </a:extLst>
          </p:cNvPr>
          <p:cNvSpPr txBox="1">
            <a:spLocks/>
          </p:cNvSpPr>
          <p:nvPr/>
        </p:nvSpPr>
        <p:spPr>
          <a:xfrm>
            <a:off x="1694385" y="307799"/>
            <a:ext cx="9163006" cy="565658"/>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cap="none" dirty="0"/>
              <a:t>L2: Motivating and Engaging English Learners</a:t>
            </a:r>
            <a:r>
              <a:rPr lang="en-US" cap="none" dirty="0"/>
              <a:t> </a:t>
            </a:r>
            <a:br>
              <a:rPr lang="en-US" dirty="0"/>
            </a:br>
            <a:endParaRPr lang="en-US" dirty="0"/>
          </a:p>
        </p:txBody>
      </p:sp>
      <p:pic>
        <p:nvPicPr>
          <p:cNvPr id="5" name="Shape 501"/>
          <p:cNvPicPr preferRelativeResize="0"/>
          <p:nvPr/>
        </p:nvPicPr>
        <p:blipFill>
          <a:blip r:embed="rId3">
            <a:alphaModFix/>
          </a:blip>
          <a:stretch>
            <a:fillRect/>
          </a:stretch>
        </p:blipFill>
        <p:spPr>
          <a:xfrm>
            <a:off x="2583400" y="959313"/>
            <a:ext cx="6906828" cy="1624089"/>
          </a:xfrm>
          <a:prstGeom prst="rect">
            <a:avLst/>
          </a:prstGeom>
          <a:noFill/>
          <a:ln>
            <a:noFill/>
          </a:ln>
        </p:spPr>
      </p:pic>
    </p:spTree>
    <p:extLst>
      <p:ext uri="{BB962C8B-B14F-4D97-AF65-F5344CB8AC3E}">
        <p14:creationId xmlns:p14="http://schemas.microsoft.com/office/powerpoint/2010/main" val="1353049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19BA-E5E9-4F7A-8A39-8E85BFBBBD0D}"/>
              </a:ext>
            </a:extLst>
          </p:cNvPr>
          <p:cNvSpPr>
            <a:spLocks noGrp="1"/>
          </p:cNvSpPr>
          <p:nvPr>
            <p:ph type="title"/>
          </p:nvPr>
        </p:nvSpPr>
        <p:spPr>
          <a:xfrm>
            <a:off x="949286" y="665826"/>
            <a:ext cx="10364451" cy="1127464"/>
          </a:xfrm>
        </p:spPr>
        <p:txBody>
          <a:bodyPr/>
          <a:lstStyle/>
          <a:p>
            <a:r>
              <a:rPr lang="en-US" b="1" cap="none" dirty="0"/>
              <a:t>Reading: Motivating and Engaging English Learners</a:t>
            </a:r>
            <a:r>
              <a:rPr lang="en-US" cap="none" dirty="0"/>
              <a:t> </a:t>
            </a:r>
            <a:br>
              <a:rPr lang="en-US" dirty="0"/>
            </a:br>
            <a:endParaRPr lang="en-US" dirty="0"/>
          </a:p>
        </p:txBody>
      </p:sp>
      <p:sp>
        <p:nvSpPr>
          <p:cNvPr id="3" name="Content Placeholder 2">
            <a:extLst>
              <a:ext uri="{FF2B5EF4-FFF2-40B4-BE49-F238E27FC236}">
                <a16:creationId xmlns:a16="http://schemas.microsoft.com/office/drawing/2014/main" id="{7A739DCD-C13F-45B2-8762-D37ABB163A2C}"/>
              </a:ext>
            </a:extLst>
          </p:cNvPr>
          <p:cNvSpPr>
            <a:spLocks noGrp="1"/>
          </p:cNvSpPr>
          <p:nvPr>
            <p:ph sz="quarter" idx="13"/>
          </p:nvPr>
        </p:nvSpPr>
        <p:spPr>
          <a:xfrm>
            <a:off x="133166" y="1793289"/>
            <a:ext cx="8814892" cy="5064711"/>
          </a:xfrm>
        </p:spPr>
        <p:txBody>
          <a:bodyPr>
            <a:normAutofit fontScale="85000" lnSpcReduction="10000"/>
          </a:bodyPr>
          <a:lstStyle/>
          <a:p>
            <a:r>
              <a:rPr lang="en-US" sz="3000" cap="none" dirty="0"/>
              <a:t>Help students discover the purpose and benefits of reading. </a:t>
            </a:r>
          </a:p>
          <a:p>
            <a:r>
              <a:rPr lang="en-US" sz="3000" cap="none" dirty="0"/>
              <a:t>Create opportunities for students to see themselves as successful readers. Texts and tasks should be challenging, but within reach given appropriate teaching and scaffolding. </a:t>
            </a:r>
          </a:p>
          <a:p>
            <a:r>
              <a:rPr lang="en-US" sz="3000" cap="none" dirty="0"/>
              <a:t>Provide students reading choices. </a:t>
            </a:r>
          </a:p>
          <a:p>
            <a:r>
              <a:rPr lang="en-US" sz="3000" cap="none" dirty="0"/>
              <a:t>Provide students the opportunity to learn by collaborating with their peers to read texts, talk about texts, and engage in meaningful interactions with texts.</a:t>
            </a:r>
          </a:p>
          <a:p>
            <a:pPr marL="0" indent="0">
              <a:buNone/>
            </a:pPr>
            <a:r>
              <a:rPr lang="en-US" sz="4200" cap="none" dirty="0"/>
              <a:t> </a:t>
            </a:r>
          </a:p>
          <a:p>
            <a:endParaRPr lang="en-US" dirty="0"/>
          </a:p>
        </p:txBody>
      </p:sp>
      <p:pic>
        <p:nvPicPr>
          <p:cNvPr id="6" name="Picture 5" descr="&lt;strong&gt;Read&lt;/strong&gt; alouds for end-of-year timelines | Other School: RC, quotes, 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707" y="2159706"/>
            <a:ext cx="3211291" cy="3473651"/>
          </a:xfrm>
          <a:prstGeom prst="rect">
            <a:avLst/>
          </a:prstGeom>
        </p:spPr>
      </p:pic>
    </p:spTree>
    <p:extLst>
      <p:ext uri="{BB962C8B-B14F-4D97-AF65-F5344CB8AC3E}">
        <p14:creationId xmlns:p14="http://schemas.microsoft.com/office/powerpoint/2010/main" val="2709941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2E283-A6F8-4169-9F41-CECDDFFB45F3}"/>
              </a:ext>
            </a:extLst>
          </p:cNvPr>
          <p:cNvSpPr/>
          <p:nvPr/>
        </p:nvSpPr>
        <p:spPr>
          <a:xfrm>
            <a:off x="452761" y="1594694"/>
            <a:ext cx="11514338" cy="5170646"/>
          </a:xfrm>
          <a:prstGeom prst="rect">
            <a:avLst/>
          </a:prstGeom>
        </p:spPr>
        <p:txBody>
          <a:bodyPr wrap="square">
            <a:spAutoFit/>
          </a:bodyPr>
          <a:lstStyle/>
          <a:p>
            <a:r>
              <a:rPr lang="en-US" sz="2400" dirty="0"/>
              <a:t>LEAs must provide the personnel necessary to effectively implement EL programs. </a:t>
            </a:r>
          </a:p>
          <a:p>
            <a:endParaRPr lang="en-US" sz="2400" dirty="0"/>
          </a:p>
          <a:p>
            <a:pPr marL="342900" indent="-342900">
              <a:buFont typeface="Arial" panose="020B0604020202020204" pitchFamily="34" charset="0"/>
              <a:buChar char="•"/>
            </a:pPr>
            <a:r>
              <a:rPr lang="en-US" sz="2400" dirty="0"/>
              <a:t>Teachers who are </a:t>
            </a:r>
            <a:r>
              <a:rPr lang="en-US" sz="2400" b="1" dirty="0"/>
              <a:t>qualified to provide </a:t>
            </a:r>
            <a:r>
              <a:rPr lang="en-US" sz="2400" dirty="0"/>
              <a:t>EL services, core-content teachers who are </a:t>
            </a:r>
            <a:r>
              <a:rPr lang="en-US" sz="2400" b="1" dirty="0"/>
              <a:t>highly qualified </a:t>
            </a:r>
            <a:r>
              <a:rPr lang="en-US" sz="2400" dirty="0"/>
              <a:t>in their field as well as trained to support EL students, </a:t>
            </a:r>
            <a:r>
              <a:rPr lang="en-US" sz="2400" b="1" dirty="0"/>
              <a:t>and trained administrators </a:t>
            </a:r>
            <a:r>
              <a:rPr lang="en-US" sz="2400" dirty="0"/>
              <a:t>who can evaluate these teachers.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Adequate professional development </a:t>
            </a:r>
            <a:r>
              <a:rPr lang="en-US" sz="2400" dirty="0"/>
              <a:t>and </a:t>
            </a:r>
            <a:r>
              <a:rPr lang="en-US" sz="2400" b="1" dirty="0"/>
              <a:t>follow-up training </a:t>
            </a:r>
            <a:r>
              <a:rPr lang="en-US" sz="2400" dirty="0"/>
              <a:t>in order to prepare EL program teachers and administrators to </a:t>
            </a:r>
            <a:r>
              <a:rPr lang="en-US" sz="2400" b="1" dirty="0"/>
              <a:t>implement the EL program effectively.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Ensure that administrators who evaluate EL program staff are </a:t>
            </a:r>
            <a:r>
              <a:rPr lang="en-US" sz="2400" b="1" dirty="0"/>
              <a:t>adequately trained </a:t>
            </a:r>
            <a:r>
              <a:rPr lang="en-US" sz="2400" dirty="0"/>
              <a:t>to meaningfully evaluate whether EL teachers are appropriately employing their training in the classroom in order for the EL program model to successfully achieve its educational objectives. </a:t>
            </a:r>
          </a:p>
          <a:p>
            <a:endParaRPr lang="en-US" dirty="0"/>
          </a:p>
        </p:txBody>
      </p:sp>
      <p:sp>
        <p:nvSpPr>
          <p:cNvPr id="3" name="Rectangle 2">
            <a:extLst>
              <a:ext uri="{FF2B5EF4-FFF2-40B4-BE49-F238E27FC236}">
                <a16:creationId xmlns:a16="http://schemas.microsoft.com/office/drawing/2014/main" id="{DD7AE7B1-2E6A-48D5-8831-E48EB53628C6}"/>
              </a:ext>
            </a:extLst>
          </p:cNvPr>
          <p:cNvSpPr/>
          <p:nvPr/>
        </p:nvSpPr>
        <p:spPr>
          <a:xfrm>
            <a:off x="2423604" y="283418"/>
            <a:ext cx="5575177" cy="646331"/>
          </a:xfrm>
          <a:prstGeom prst="rect">
            <a:avLst/>
          </a:prstGeom>
        </p:spPr>
        <p:txBody>
          <a:bodyPr wrap="square">
            <a:spAutoFit/>
          </a:bodyPr>
          <a:lstStyle/>
          <a:p>
            <a:pPr algn="ctr"/>
            <a:r>
              <a:rPr lang="en-US" sz="3600" b="1" dirty="0"/>
              <a:t>Equity For English Learners</a:t>
            </a:r>
          </a:p>
        </p:txBody>
      </p:sp>
      <p:pic>
        <p:nvPicPr>
          <p:cNvPr id="4" name="Picture 3" descr="Free vector graphic: Circle, Hands, Teamwork, Community - Free Image on Pixabay - 3123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154" y="122468"/>
            <a:ext cx="2503502" cy="1491449"/>
          </a:xfrm>
          <a:prstGeom prst="rect">
            <a:avLst/>
          </a:prstGeom>
        </p:spPr>
      </p:pic>
    </p:spTree>
    <p:extLst>
      <p:ext uri="{BB962C8B-B14F-4D97-AF65-F5344CB8AC3E}">
        <p14:creationId xmlns:p14="http://schemas.microsoft.com/office/powerpoint/2010/main" val="23015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19B2C-5FCA-4069-B8B8-882472B0DE0D}"/>
              </a:ext>
            </a:extLst>
          </p:cNvPr>
          <p:cNvSpPr>
            <a:spLocks noGrp="1"/>
          </p:cNvSpPr>
          <p:nvPr>
            <p:ph type="title"/>
          </p:nvPr>
        </p:nvSpPr>
        <p:spPr>
          <a:xfrm>
            <a:off x="1117962" y="363984"/>
            <a:ext cx="5957541" cy="1478886"/>
          </a:xfrm>
        </p:spPr>
        <p:txBody>
          <a:bodyPr/>
          <a:lstStyle/>
          <a:p>
            <a:r>
              <a:rPr lang="en-US" b="1" cap="none" dirty="0"/>
              <a:t>Equity for English Learners</a:t>
            </a:r>
          </a:p>
        </p:txBody>
      </p:sp>
      <p:sp>
        <p:nvSpPr>
          <p:cNvPr id="4" name="Content Placeholder 3">
            <a:extLst>
              <a:ext uri="{FF2B5EF4-FFF2-40B4-BE49-F238E27FC236}">
                <a16:creationId xmlns:a16="http://schemas.microsoft.com/office/drawing/2014/main" id="{7AF1BA84-503B-428F-A2BE-6D6F51BD71FC}"/>
              </a:ext>
            </a:extLst>
          </p:cNvPr>
          <p:cNvSpPr>
            <a:spLocks noGrp="1"/>
          </p:cNvSpPr>
          <p:nvPr>
            <p:ph sz="quarter" idx="13"/>
          </p:nvPr>
        </p:nvSpPr>
        <p:spPr>
          <a:xfrm>
            <a:off x="506437" y="1704514"/>
            <a:ext cx="11247598" cy="4875900"/>
          </a:xfrm>
        </p:spPr>
        <p:txBody>
          <a:bodyPr>
            <a:noAutofit/>
          </a:bodyPr>
          <a:lstStyle/>
          <a:p>
            <a:pPr marL="0" indent="0">
              <a:buNone/>
            </a:pPr>
            <a:r>
              <a:rPr lang="en-US" sz="2400" cap="none" dirty="0"/>
              <a:t>LEAs must also:</a:t>
            </a:r>
          </a:p>
          <a:p>
            <a:pPr lvl="1"/>
            <a:r>
              <a:rPr lang="en-US" sz="2400" b="1" cap="none" dirty="0"/>
              <a:t>Design and implement services and programs </a:t>
            </a:r>
            <a:r>
              <a:rPr lang="en-US" sz="2400" cap="none" dirty="0"/>
              <a:t>that enable ELs to attain </a:t>
            </a:r>
            <a:r>
              <a:rPr lang="en-US" sz="2400" b="1" cap="none" dirty="0"/>
              <a:t>both</a:t>
            </a:r>
            <a:r>
              <a:rPr lang="en-US" sz="2400" cap="none" dirty="0"/>
              <a:t> English proficiency and parity of participation in the standard instructional program, within a reasonable length of time. </a:t>
            </a:r>
          </a:p>
          <a:p>
            <a:pPr lvl="1"/>
            <a:r>
              <a:rPr lang="en-US" sz="2400" b="1" cap="none" dirty="0"/>
              <a:t>Provide equal opportunities </a:t>
            </a:r>
            <a:r>
              <a:rPr lang="en-US" sz="2400" cap="none" dirty="0"/>
              <a:t>for EL students to meaningfully participate in curricular, co-curricular, and extracurricular programs and activities.</a:t>
            </a:r>
          </a:p>
          <a:p>
            <a:pPr lvl="1"/>
            <a:r>
              <a:rPr lang="en-US" sz="2400" cap="none" dirty="0"/>
              <a:t>Use appropriate, reliable, and valid evaluations and testing methods to </a:t>
            </a:r>
            <a:r>
              <a:rPr lang="en-US" sz="2400" b="1" cap="none" dirty="0"/>
              <a:t>measure ELs’ acquisition</a:t>
            </a:r>
            <a:r>
              <a:rPr lang="en-US" sz="2400" cap="none" dirty="0"/>
              <a:t> of English and core-content knowledge.</a:t>
            </a:r>
          </a:p>
          <a:p>
            <a:pPr lvl="1"/>
            <a:r>
              <a:rPr lang="en-US" sz="2400" cap="none" dirty="0"/>
              <a:t>Provide adequate and appropriate </a:t>
            </a:r>
            <a:r>
              <a:rPr lang="en-US" sz="2400" b="1" cap="none" dirty="0"/>
              <a:t>resources and materials </a:t>
            </a:r>
            <a:r>
              <a:rPr lang="en-US" sz="2400" cap="none" dirty="0"/>
              <a:t>for the EL programs. </a:t>
            </a:r>
          </a:p>
          <a:p>
            <a:pPr lvl="1"/>
            <a:endParaRPr lang="en-US" sz="2400" cap="none" dirty="0"/>
          </a:p>
        </p:txBody>
      </p:sp>
      <p:pic>
        <p:nvPicPr>
          <p:cNvPr id="2" name="Picture 1" descr="Help me, Obi-Wan Kenobi. You’re my only hope. – WIL WHEATON dot 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425" y="363984"/>
            <a:ext cx="3755254" cy="1478886"/>
          </a:xfrm>
          <a:prstGeom prst="rect">
            <a:avLst/>
          </a:prstGeom>
        </p:spPr>
      </p:pic>
    </p:spTree>
    <p:extLst>
      <p:ext uri="{BB962C8B-B14F-4D97-AF65-F5344CB8AC3E}">
        <p14:creationId xmlns:p14="http://schemas.microsoft.com/office/powerpoint/2010/main" val="217060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5CB6BEE0-CAE2-4719-B299-8C07BC78CDDB}"/>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180730" y="914400"/>
            <a:ext cx="9898602" cy="4876800"/>
          </a:xfrm>
        </p:spPr>
      </p:pic>
      <p:sp>
        <p:nvSpPr>
          <p:cNvPr id="6" name="TextBox 5">
            <a:extLst>
              <a:ext uri="{FF2B5EF4-FFF2-40B4-BE49-F238E27FC236}">
                <a16:creationId xmlns:a16="http://schemas.microsoft.com/office/drawing/2014/main" id="{4C3A0195-2C73-4688-8C13-05C06FE135C2}"/>
              </a:ext>
            </a:extLst>
          </p:cNvPr>
          <p:cNvSpPr txBox="1"/>
          <p:nvPr/>
        </p:nvSpPr>
        <p:spPr>
          <a:xfrm>
            <a:off x="3879553" y="5791200"/>
            <a:ext cx="4432893" cy="230832"/>
          </a:xfrm>
          <a:prstGeom prst="rect">
            <a:avLst/>
          </a:prstGeom>
          <a:noFill/>
        </p:spPr>
        <p:txBody>
          <a:bodyPr wrap="square" rtlCol="0">
            <a:spAutoFit/>
          </a:bodyPr>
          <a:lstStyle/>
          <a:p>
            <a:r>
              <a:rPr lang="en-US" sz="900">
                <a:hlinkClick r:id="rId3" tooltip="http://evergreenleaf.blogspot.com/2013/04/my-first-blog-award-liebster.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00176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1B1FB5C-02AC-4A11-9B9E-D6FAE4AA10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picture containing electronics&#10;&#10;Description generated with high confidence">
            <a:extLst>
              <a:ext uri="{FF2B5EF4-FFF2-40B4-BE49-F238E27FC236}">
                <a16:creationId xmlns:a16="http://schemas.microsoft.com/office/drawing/2014/main" id="{3F72C88A-0506-4B12-8C66-DC95352609D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late of food on a table&#10;&#10;Description generated with very high confidence">
            <a:extLst>
              <a:ext uri="{FF2B5EF4-FFF2-40B4-BE49-F238E27FC236}">
                <a16:creationId xmlns:a16="http://schemas.microsoft.com/office/drawing/2014/main" id="{27DB4C11-6297-4A9B-B3EE-1D524FDF0AD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21445" y="2298235"/>
            <a:ext cx="3427091" cy="227044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8" name="Picture 17">
            <a:extLst>
              <a:ext uri="{FF2B5EF4-FFF2-40B4-BE49-F238E27FC236}">
                <a16:creationId xmlns:a16="http://schemas.microsoft.com/office/drawing/2014/main" id="{BE8C338B-9565-4F98-872C-2008B624B53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441136-8169-4A65-A60C-AB1573B727DE}"/>
              </a:ext>
            </a:extLst>
          </p:cNvPr>
          <p:cNvSpPr>
            <a:spLocks noGrp="1"/>
          </p:cNvSpPr>
          <p:nvPr>
            <p:ph type="title"/>
          </p:nvPr>
        </p:nvSpPr>
        <p:spPr>
          <a:xfrm>
            <a:off x="2813897" y="8917"/>
            <a:ext cx="6564205" cy="1573863"/>
          </a:xfrm>
        </p:spPr>
        <p:txBody>
          <a:bodyPr>
            <a:normAutofit/>
          </a:bodyPr>
          <a:lstStyle/>
          <a:p>
            <a:r>
              <a:rPr lang="en-US" b="1" dirty="0"/>
              <a:t>Food for Thought…</a:t>
            </a:r>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661696684"/>
              </p:ext>
            </p:extLst>
          </p:nvPr>
        </p:nvGraphicFramePr>
        <p:xfrm>
          <a:off x="913774" y="1488343"/>
          <a:ext cx="6854187" cy="52498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906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6FEB-DCA9-4363-B778-0E9276F6257C}"/>
              </a:ext>
            </a:extLst>
          </p:cNvPr>
          <p:cNvSpPr>
            <a:spLocks noGrp="1"/>
          </p:cNvSpPr>
          <p:nvPr>
            <p:ph type="title"/>
          </p:nvPr>
        </p:nvSpPr>
        <p:spPr/>
        <p:txBody>
          <a:bodyPr>
            <a:normAutofit/>
          </a:bodyPr>
          <a:lstStyle/>
          <a:p>
            <a:r>
              <a:rPr lang="en-US" sz="3200" b="1" dirty="0"/>
              <a:t>There are three categories of English learners who may experience academic difficulties: </a:t>
            </a:r>
            <a:br>
              <a:rPr lang="en-US" sz="2200" dirty="0"/>
            </a:br>
            <a:endParaRPr lang="en-US" sz="2200" dirty="0"/>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2024003286"/>
              </p:ext>
            </p:extLst>
          </p:nvPr>
        </p:nvGraphicFramePr>
        <p:xfrm>
          <a:off x="1138144" y="1882051"/>
          <a:ext cx="9915712" cy="432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95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1E0034-D419-4D63-B092-CFAD0D1F4F1E}"/>
              </a:ext>
            </a:extLst>
          </p:cNvPr>
          <p:cNvSpPr/>
          <p:nvPr/>
        </p:nvSpPr>
        <p:spPr>
          <a:xfrm>
            <a:off x="506028" y="2359468"/>
            <a:ext cx="11079204" cy="3970318"/>
          </a:xfrm>
          <a:prstGeom prst="rect">
            <a:avLst/>
          </a:prstGeom>
        </p:spPr>
        <p:txBody>
          <a:bodyPr wrap="square">
            <a:spAutoFit/>
          </a:bodyPr>
          <a:lstStyle/>
          <a:p>
            <a:r>
              <a:rPr lang="en-US" sz="2800" dirty="0"/>
              <a:t>Early intervention means that "supplementary instructional services are provided early in students' schooling, and that they are intense enough to bring at-risk students quickly to a level at which they can profit from high-quality classroom instruction" (Madden, Slavin, </a:t>
            </a:r>
            <a:r>
              <a:rPr lang="en-US" sz="2800" dirty="0" err="1"/>
              <a:t>Karweit</a:t>
            </a:r>
            <a:r>
              <a:rPr lang="en-US" sz="2800" dirty="0"/>
              <a:t>, Dolan, &amp; </a:t>
            </a:r>
            <a:r>
              <a:rPr lang="en-US" sz="2800" dirty="0" err="1"/>
              <a:t>Wasik</a:t>
            </a:r>
            <a:r>
              <a:rPr lang="en-US" sz="2800" dirty="0"/>
              <a:t>, 1991). </a:t>
            </a:r>
          </a:p>
          <a:p>
            <a:endParaRPr lang="en-US" sz="2800" dirty="0"/>
          </a:p>
          <a:p>
            <a:r>
              <a:rPr lang="en-US" sz="2800" dirty="0"/>
              <a:t>Provision of intervention services above and beyond the “core” to include English language development (ELD) services may be what many ELs require to be successful.</a:t>
            </a:r>
          </a:p>
        </p:txBody>
      </p:sp>
      <p:sp>
        <p:nvSpPr>
          <p:cNvPr id="3" name="Title 2">
            <a:extLst>
              <a:ext uri="{FF2B5EF4-FFF2-40B4-BE49-F238E27FC236}">
                <a16:creationId xmlns:a16="http://schemas.microsoft.com/office/drawing/2014/main" id="{5D0C6B2F-05A6-4F99-AE05-06E29E758843}"/>
              </a:ext>
            </a:extLst>
          </p:cNvPr>
          <p:cNvSpPr>
            <a:spLocks noGrp="1"/>
          </p:cNvSpPr>
          <p:nvPr>
            <p:ph type="title"/>
          </p:nvPr>
        </p:nvSpPr>
        <p:spPr>
          <a:xfrm>
            <a:off x="1505667" y="624115"/>
            <a:ext cx="9520158" cy="1594856"/>
          </a:xfrm>
        </p:spPr>
        <p:txBody>
          <a:bodyPr>
            <a:normAutofit fontScale="90000"/>
          </a:bodyPr>
          <a:lstStyle/>
          <a:p>
            <a:r>
              <a:rPr lang="en-US" b="1" dirty="0"/>
              <a:t>Research-based, intensive early intervention services for ELs with disabilities can minimize their being at risk for later school failure.</a:t>
            </a:r>
            <a:r>
              <a:rPr lang="en-US" dirty="0"/>
              <a:t> </a:t>
            </a:r>
            <a:br>
              <a:rPr lang="en-US" dirty="0"/>
            </a:br>
            <a:endParaRPr lang="en-US" dirty="0"/>
          </a:p>
        </p:txBody>
      </p:sp>
    </p:spTree>
    <p:extLst>
      <p:ext uri="{BB962C8B-B14F-4D97-AF65-F5344CB8AC3E}">
        <p14:creationId xmlns:p14="http://schemas.microsoft.com/office/powerpoint/2010/main" val="326320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3369-3407-48D0-BF35-6A75CC935A71}"/>
              </a:ext>
            </a:extLst>
          </p:cNvPr>
          <p:cNvSpPr>
            <a:spLocks noGrp="1"/>
          </p:cNvSpPr>
          <p:nvPr>
            <p:ph type="title"/>
          </p:nvPr>
        </p:nvSpPr>
        <p:spPr/>
        <p:txBody>
          <a:bodyPr>
            <a:normAutofit/>
          </a:bodyPr>
          <a:lstStyle/>
          <a:p>
            <a:r>
              <a:rPr lang="en-US" b="1" dirty="0"/>
              <a:t>When an EL student is struggling academically:</a:t>
            </a:r>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4220617458"/>
              </p:ext>
            </p:extLst>
          </p:nvPr>
        </p:nvGraphicFramePr>
        <p:xfrm>
          <a:off x="1335881" y="2336353"/>
          <a:ext cx="9520237" cy="331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77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4E8A7-CF5D-4E30-9CB3-5D4B05EEC810}"/>
              </a:ext>
            </a:extLst>
          </p:cNvPr>
          <p:cNvSpPr/>
          <p:nvPr/>
        </p:nvSpPr>
        <p:spPr>
          <a:xfrm>
            <a:off x="807867" y="1411906"/>
            <a:ext cx="10466773" cy="5262979"/>
          </a:xfrm>
          <a:prstGeom prst="rect">
            <a:avLst/>
          </a:prstGeom>
        </p:spPr>
        <p:txBody>
          <a:bodyPr wrap="square">
            <a:spAutoFit/>
          </a:bodyPr>
          <a:lstStyle/>
          <a:p>
            <a:r>
              <a:rPr lang="en-US" sz="2400" dirty="0"/>
              <a:t>• EL services and programs must be educationally sound in theory and effective in practice. </a:t>
            </a:r>
          </a:p>
          <a:p>
            <a:endParaRPr lang="en-US" sz="2400" dirty="0"/>
          </a:p>
          <a:p>
            <a:r>
              <a:rPr lang="en-US" sz="2400" dirty="0"/>
              <a:t>• EL programs must be designed to enable ELs to attain both English proficiency and parity of participation in the standard instructional program within a reasonable length of time. </a:t>
            </a:r>
          </a:p>
          <a:p>
            <a:endParaRPr lang="en-US" sz="2400" dirty="0"/>
          </a:p>
          <a:p>
            <a:r>
              <a:rPr lang="en-US" sz="2400" dirty="0"/>
              <a:t>• LEAs must offer EL services and programs until ELs are proficient in English and can participate meaningfully in educational programs without EL support. </a:t>
            </a:r>
          </a:p>
          <a:p>
            <a:endParaRPr lang="en-US" sz="2400" dirty="0"/>
          </a:p>
          <a:p>
            <a:r>
              <a:rPr lang="en-US" sz="2400" dirty="0"/>
              <a:t>•LEAs must provide appropriate special education services to ELs with disabilities who are found to be eligible for special education and related services.</a:t>
            </a:r>
          </a:p>
          <a:p>
            <a:endParaRPr lang="en-US" sz="2400" dirty="0"/>
          </a:p>
          <a:p>
            <a:r>
              <a:rPr lang="en-US" sz="2400" dirty="0"/>
              <a:t>English Learner Tool Kit OELA 2017</a:t>
            </a:r>
          </a:p>
        </p:txBody>
      </p:sp>
      <p:sp>
        <p:nvSpPr>
          <p:cNvPr id="2" name="Title 1">
            <a:extLst>
              <a:ext uri="{FF2B5EF4-FFF2-40B4-BE49-F238E27FC236}">
                <a16:creationId xmlns:a16="http://schemas.microsoft.com/office/drawing/2014/main" id="{62907A52-1BEA-44E0-A874-B13A333D3804}"/>
              </a:ext>
            </a:extLst>
          </p:cNvPr>
          <p:cNvSpPr>
            <a:spLocks noGrp="1"/>
          </p:cNvSpPr>
          <p:nvPr>
            <p:ph type="title"/>
          </p:nvPr>
        </p:nvSpPr>
        <p:spPr>
          <a:xfrm>
            <a:off x="1572627" y="285235"/>
            <a:ext cx="9520158" cy="1126671"/>
          </a:xfrm>
        </p:spPr>
        <p:txBody>
          <a:bodyPr>
            <a:normAutofit fontScale="90000"/>
          </a:bodyPr>
          <a:lstStyle/>
          <a:p>
            <a:r>
              <a:rPr lang="en-US" sz="3100" b="1" dirty="0"/>
              <a:t>PROVIDING ENGLISH LEARNERS WITH A LANGUAGE ASSISTANCE PROGRAM</a:t>
            </a:r>
            <a:br>
              <a:rPr lang="en-US" dirty="0"/>
            </a:br>
            <a:endParaRPr lang="en-US" dirty="0"/>
          </a:p>
        </p:txBody>
      </p:sp>
    </p:spTree>
    <p:extLst>
      <p:ext uri="{BB962C8B-B14F-4D97-AF65-F5344CB8AC3E}">
        <p14:creationId xmlns:p14="http://schemas.microsoft.com/office/powerpoint/2010/main" val="24541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2490" y="130205"/>
            <a:ext cx="6589200" cy="1981200"/>
          </a:xfrm>
        </p:spPr>
        <p:txBody>
          <a:bodyPr>
            <a:normAutofit fontScale="90000"/>
          </a:bodyPr>
          <a:lstStyle/>
          <a:p>
            <a:br>
              <a:rPr lang="en-US" dirty="0"/>
            </a:br>
            <a:r>
              <a:rPr lang="en-US" b="1" dirty="0"/>
              <a:t>General Education Practices and Interventions</a:t>
            </a:r>
          </a:p>
        </p:txBody>
      </p:sp>
      <p:pic>
        <p:nvPicPr>
          <p:cNvPr id="5" name="Picture 4" descr="&lt;strong&gt;Teacher&lt;/strong&gt;’s Appreciation Week May 4 – May 8 : &lt;strong&gt;To Teach is to Touch a Life Forever&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142" y="2439879"/>
            <a:ext cx="4887896" cy="3195961"/>
          </a:xfrm>
          <a:prstGeom prst="rect">
            <a:avLst/>
          </a:prstGeom>
        </p:spPr>
      </p:pic>
    </p:spTree>
    <p:extLst>
      <p:ext uri="{BB962C8B-B14F-4D97-AF65-F5344CB8AC3E}">
        <p14:creationId xmlns:p14="http://schemas.microsoft.com/office/powerpoint/2010/main" val="1695395851"/>
      </p:ext>
    </p:extLst>
  </p:cSld>
  <p:clrMapOvr>
    <a:masterClrMapping/>
  </p:clrMapOvr>
</p:sld>
</file>

<file path=ppt/theme/theme1.xml><?xml version="1.0" encoding="utf-8"?>
<a:theme xmlns:a="http://schemas.openxmlformats.org/drawingml/2006/main" name="Drop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793</TotalTime>
  <Words>4387</Words>
  <Application>Microsoft Office PowerPoint</Application>
  <PresentationFormat>Widescreen</PresentationFormat>
  <Paragraphs>373</Paragraphs>
  <Slides>38</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Bookman Old Style</vt:lpstr>
      <vt:lpstr>Calibri</vt:lpstr>
      <vt:lpstr>Gill Sans</vt:lpstr>
      <vt:lpstr>Rockwell</vt:lpstr>
      <vt:lpstr>Segoe</vt:lpstr>
      <vt:lpstr>Times New Roman</vt:lpstr>
      <vt:lpstr>Tw Cen MT</vt:lpstr>
      <vt:lpstr>Droplet</vt:lpstr>
      <vt:lpstr>  English Learner Series:   Pre-referral Strategies for English Learners  Prior to Assessment  for Special Education</vt:lpstr>
      <vt:lpstr> High Quality Instruction for English Learners</vt:lpstr>
      <vt:lpstr>EL Data</vt:lpstr>
      <vt:lpstr>Food for Thought…</vt:lpstr>
      <vt:lpstr>There are three categories of English learners who may experience academic difficulties:  </vt:lpstr>
      <vt:lpstr>Research-based, intensive early intervention services for ELs with disabilities can minimize their being at risk for later school failure.  </vt:lpstr>
      <vt:lpstr>When an EL student is struggling academically:</vt:lpstr>
      <vt:lpstr>PROVIDING ENGLISH LEARNERS WITH A LANGUAGE ASSISTANCE PROGRAM </vt:lpstr>
      <vt:lpstr> General Education Practices and Interventions</vt:lpstr>
      <vt:lpstr>More food for thought</vt:lpstr>
      <vt:lpstr>Pre-referral Considerations for ELs</vt:lpstr>
      <vt:lpstr>Integrated and Designated ELD:   Both  not  Or</vt:lpstr>
      <vt:lpstr>PowerPoint Presentation</vt:lpstr>
      <vt:lpstr>A Comprehensive Program  for English Learners</vt:lpstr>
      <vt:lpstr>Ventura County MTSS/RtI2</vt:lpstr>
      <vt:lpstr>Research states:</vt:lpstr>
      <vt:lpstr>Considerations for selecting interventions for English Learners </vt:lpstr>
      <vt:lpstr>Critical  Pre-Referral Information for SSTs</vt:lpstr>
      <vt:lpstr>PowerPoint Presentation</vt:lpstr>
      <vt:lpstr>Are typical patterns in the language acquisition process being displayed?</vt:lpstr>
      <vt:lpstr>PowerPoint Presentation</vt:lpstr>
      <vt:lpstr>PowerPoint Presentation</vt:lpstr>
      <vt:lpstr>Student 1: language acquisition or learning disability???</vt:lpstr>
      <vt:lpstr>Student 2: language acquisition or learning disability???</vt:lpstr>
      <vt:lpstr>Key principles for English Learner instruction  </vt:lpstr>
      <vt:lpstr>PowerPoint Presentation</vt:lpstr>
      <vt:lpstr>PowerPoint Presentation</vt:lpstr>
      <vt:lpstr>PowerPoint Presentation</vt:lpstr>
      <vt:lpstr>PowerPoint Presentation</vt:lpstr>
      <vt:lpstr>Culturally responsive teaching:</vt:lpstr>
      <vt:lpstr>PowerPoint Presentation</vt:lpstr>
      <vt:lpstr>UDL Principles</vt:lpstr>
      <vt:lpstr>PowerPoint Presentation</vt:lpstr>
      <vt:lpstr>PowerPoint Presentation</vt:lpstr>
      <vt:lpstr>Reading: Motivating and Engaging English Learners  </vt:lpstr>
      <vt:lpstr>PowerPoint Presentation</vt:lpstr>
      <vt:lpstr>Equity for English Learners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learner series Pre-referral Strategies</dc:title>
  <dc:creator>Joanna Della Gatta</dc:creator>
  <cp:lastModifiedBy>Regina Reed</cp:lastModifiedBy>
  <cp:revision>79</cp:revision>
  <dcterms:created xsi:type="dcterms:W3CDTF">2017-07-12T16:29:57Z</dcterms:created>
  <dcterms:modified xsi:type="dcterms:W3CDTF">2018-02-23T00:09:51Z</dcterms:modified>
</cp:coreProperties>
</file>