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8"/>
  </p:notesMasterIdLst>
  <p:sldIdLst>
    <p:sldId id="267" r:id="rId2"/>
    <p:sldId id="266" r:id="rId3"/>
    <p:sldId id="268" r:id="rId4"/>
    <p:sldId id="265" r:id="rId5"/>
    <p:sldId id="258" r:id="rId6"/>
    <p:sldId id="272" r:id="rId7"/>
    <p:sldId id="269" r:id="rId8"/>
    <p:sldId id="257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D70C-3617-44E9-B07C-0227A2D6020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D390B-55A3-4A51-8D85-B4CB3EA1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Information can be found under the Families tab of the SELPA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390B-55A3-4A51-8D85-B4CB3EA13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390B-55A3-4A51-8D85-B4CB3EA138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https://www.cde.ca.gov/ta/tg/ca/documents/sbsummativepgtu.pdf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390B-55A3-4A51-8D85-B4CB3EA138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6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0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5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9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4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3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selp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://www.vcselpa.org/Portals/0/Families/Spanish/Alert%206%20How%20Will%20My%20Child%20With%20Sp%20Needs%20Participate%20in%20Standardized%20Achievement%20Testing%20spn.pdf?ver=2019-02-22-144340-7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ca.gov/ls/pf/c19/documents/summ17pgtusp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ca.gov/ls/pf/c19/documents/caa17pgtusp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jupiter\SELPA-DATA\Group\Selpa\CAC%20presentation\caaparentguid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ls/pf/c19/documents/elpac17pgtuspa.pdf" TargetMode="Externa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7F805-432D-436C-BC59-872E2D9D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230" y="177282"/>
            <a:ext cx="9966960" cy="3750906"/>
          </a:xfrm>
        </p:spPr>
        <p:txBody>
          <a:bodyPr anchor="b">
            <a:normAutofit/>
          </a:bodyPr>
          <a:lstStyle/>
          <a:p>
            <a:pPr algn="ctr"/>
            <a:r>
              <a:rPr lang="es-ES" sz="6100" dirty="0">
                <a:solidFill>
                  <a:srgbClr val="FFFFFF"/>
                </a:solidFill>
              </a:rPr>
              <a:t>¿Cómo participará </a:t>
            </a:r>
            <a:br>
              <a:rPr lang="es-ES" sz="6100" dirty="0">
                <a:solidFill>
                  <a:srgbClr val="FFFFFF"/>
                </a:solidFill>
              </a:rPr>
            </a:br>
            <a:r>
              <a:rPr lang="es-ES" sz="6100" dirty="0">
                <a:solidFill>
                  <a:srgbClr val="FFFFFF"/>
                </a:solidFill>
              </a:rPr>
              <a:t>mi hijo en las </a:t>
            </a:r>
            <a:br>
              <a:rPr lang="es-ES" sz="6100" dirty="0">
                <a:solidFill>
                  <a:srgbClr val="FFFFFF"/>
                </a:solidFill>
              </a:rPr>
            </a:br>
            <a:r>
              <a:rPr lang="es-ES" sz="6100" dirty="0">
                <a:solidFill>
                  <a:srgbClr val="FFFFFF"/>
                </a:solidFill>
              </a:rPr>
              <a:t>pruebas estatales de 2018-2019?</a:t>
            </a:r>
            <a:endParaRPr lang="en-US" sz="6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0C87-C001-4DE6-8B97-4A5E9CD6C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49148"/>
            <a:ext cx="9948672" cy="148615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Joanna V. Della Gatta, Director</a:t>
            </a:r>
          </a:p>
          <a:p>
            <a:pPr algn="ctr"/>
            <a:r>
              <a:rPr lang="en-US" dirty="0">
                <a:solidFill>
                  <a:srgbClr val="FFFFFF">
                    <a:alpha val="60000"/>
                  </a:srgbClr>
                </a:solidFill>
                <a:hlinkClick r:id="rId2"/>
              </a:rPr>
              <a:t>Ventura County SELPA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7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B55A-90A9-42F3-A624-0EC26952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20" y="0"/>
            <a:ext cx="864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1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4A1BD-5662-464A-9D53-50ACFD2D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15" y="0"/>
            <a:ext cx="8829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CBD36-1202-4022-A8ED-4F41B8F4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52" y="0"/>
            <a:ext cx="8566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110D72-43DE-4ABD-BE95-E2AADCB7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79" y="0"/>
            <a:ext cx="863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1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98335-F3ED-4F12-B85A-1BD91821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76" y="0"/>
            <a:ext cx="8700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5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6D5D6-C60B-41B6-8B50-B6A11822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08" y="0"/>
            <a:ext cx="855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1AAA-E85C-4D1F-B5A5-A2CCF246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18" y="2624328"/>
            <a:ext cx="4539147" cy="1609344"/>
          </a:xfrm>
        </p:spPr>
        <p:txBody>
          <a:bodyPr>
            <a:normAutofit/>
          </a:bodyPr>
          <a:lstStyle/>
          <a:p>
            <a:r>
              <a:rPr lang="en-US" dirty="0"/>
              <a:t>Preguntas?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C2E8829B-4595-4DB6-BD8F-6ED80B09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2BC10F2-2F80-47BD-8877-A00F4501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96B4A9D-86A6-4478-9C25-401649C5F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F12ACD-E18E-4547-BCF1-2E319C6B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1799D-2767-4BC6-83BC-DD9A1D7E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300" b="1" u="sng" kern="1200" cap="none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  <a:hlinkClick r:id="rId7"/>
              </a:rPr>
              <a:t>¿Cómo participará </a:t>
            </a:r>
            <a:br>
              <a:rPr lang="en-US" sz="3300" b="1" u="sng" kern="1200" cap="none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  <a:hlinkClick r:id="rId7"/>
              </a:rPr>
            </a:br>
            <a:r>
              <a:rPr lang="en-US" sz="3300" b="1" u="sng" kern="1200" cap="none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  <a:hlinkClick r:id="rId7"/>
              </a:rPr>
              <a:t>mi hijo en las </a:t>
            </a:r>
            <a:br>
              <a:rPr lang="en-US" sz="3300" b="1" u="sng" kern="1200" cap="none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  <a:hlinkClick r:id="rId7"/>
              </a:rPr>
            </a:br>
            <a:r>
              <a:rPr lang="en-US" sz="3300" b="1" u="sng" kern="1200" cap="none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  <a:hlinkClick r:id="rId7"/>
              </a:rPr>
              <a:t>pruebas estatales?</a:t>
            </a:r>
            <a:endParaRPr lang="en-US" sz="3300" b="1" u="sng" kern="1200" cap="none" baseline="0">
              <a:blipFill dpi="0" rotWithShape="1">
                <a:blip r:embed="rId5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BEB992-76A0-4846-B3E7-5AAAB2DCA2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/>
          </a:blip>
          <a:srcRect l="2034" r="2031" b="-2"/>
          <a:stretch/>
        </p:blipFill>
        <p:spPr>
          <a:xfrm>
            <a:off x="217547" y="972706"/>
            <a:ext cx="7613878" cy="474215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953CF86-986D-488F-A3AF-B94B80BB7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4A1979-18ED-43FF-928C-D885BA3AF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43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6CB18-D5A5-4B12-B171-1F7127A2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¿Qué examen (s) tomará mi estudiante?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193E-6FE2-44C1-9D99-876FDFF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8" y="725394"/>
            <a:ext cx="5292927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/>
              <a:t>Evaluación </a:t>
            </a:r>
            <a:r>
              <a:rPr lang="es-ES" b="1" dirty="0" err="1"/>
              <a:t>Smarter</a:t>
            </a:r>
            <a:r>
              <a:rPr lang="es-ES" b="1" dirty="0"/>
              <a:t> </a:t>
            </a:r>
            <a:r>
              <a:rPr lang="es-ES" b="1" dirty="0" err="1"/>
              <a:t>Balanced</a:t>
            </a:r>
            <a:r>
              <a:rPr lang="es-ES" b="1" dirty="0"/>
              <a:t> de California (SBAC) o Evaluación Alternativa de California (CAA); </a:t>
            </a:r>
            <a:r>
              <a:rPr lang="es-ES" dirty="0"/>
              <a:t>Grados 3-8 y 11</a:t>
            </a:r>
          </a:p>
          <a:p>
            <a:pPr marL="0" indent="0">
              <a:buNone/>
            </a:pPr>
            <a:endParaRPr lang="en-US" dirty="0"/>
          </a:p>
          <a:p>
            <a:r>
              <a:rPr lang="es-ES" dirty="0"/>
              <a:t>Inglés/Artes del lenguaje (grados 3-8 y 11)</a:t>
            </a:r>
          </a:p>
          <a:p>
            <a:r>
              <a:rPr lang="es-ES" dirty="0"/>
              <a:t>Matemáticas (grados 3-8 y 11)</a:t>
            </a:r>
          </a:p>
          <a:p>
            <a:r>
              <a:rPr lang="es-ES" dirty="0"/>
              <a:t>Ciencias (Grados 5, 8 y una vez en la escuela secundaria)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s-ES" dirty="0"/>
              <a:t>Evaluaciones de dominio del idioma inglés de California (ELPAC) o </a:t>
            </a:r>
            <a:r>
              <a:rPr lang="en-US" dirty="0"/>
              <a:t>Encuesta de competencia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del </a:t>
            </a:r>
            <a:r>
              <a:rPr lang="en-US" dirty="0" err="1"/>
              <a:t>condado</a:t>
            </a:r>
            <a:r>
              <a:rPr lang="en-US" dirty="0"/>
              <a:t> de Ventura (VCCALPS)</a:t>
            </a:r>
          </a:p>
        </p:txBody>
      </p:sp>
    </p:spTree>
    <p:extLst>
      <p:ext uri="{BB962C8B-B14F-4D97-AF65-F5344CB8AC3E}">
        <p14:creationId xmlns:p14="http://schemas.microsoft.com/office/powerpoint/2010/main" val="329561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A03DE-C5EE-4D37-BF45-3C78864F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s-ES">
                <a:solidFill>
                  <a:srgbClr val="FFFFFF"/>
                </a:solidFill>
              </a:rPr>
              <a:t>Las pruebas sumativas Smarter Balanced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3EB4-FCA7-4EE9-A062-A4612BA3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GUÍA DE PADRES PARA COMPRENDER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s-ES" dirty="0"/>
              <a:t>Las Pruebas sumativas </a:t>
            </a:r>
            <a:r>
              <a:rPr lang="es-ES" dirty="0" err="1"/>
              <a:t>Smarter</a:t>
            </a:r>
            <a:r>
              <a:rPr lang="es-ES" dirty="0"/>
              <a:t> </a:t>
            </a:r>
            <a:r>
              <a:rPr lang="es-ES" dirty="0" err="1"/>
              <a:t>Balanced</a:t>
            </a:r>
            <a:r>
              <a:rPr lang="es-ES" dirty="0"/>
              <a:t> (</a:t>
            </a:r>
            <a:r>
              <a:rPr lang="es-ES" dirty="0" err="1"/>
              <a:t>Smarter</a:t>
            </a:r>
            <a:r>
              <a:rPr lang="es-ES" dirty="0"/>
              <a:t> </a:t>
            </a:r>
            <a:r>
              <a:rPr lang="es-ES" dirty="0" err="1"/>
              <a:t>Balanced</a:t>
            </a:r>
            <a:r>
              <a:rPr lang="es-ES" dirty="0"/>
              <a:t> </a:t>
            </a:r>
            <a:r>
              <a:rPr lang="es-ES" dirty="0" err="1"/>
              <a:t>Summative</a:t>
            </a:r>
            <a:r>
              <a:rPr lang="es-ES" dirty="0"/>
              <a:t> </a:t>
            </a:r>
            <a:r>
              <a:rPr lang="es-ES" dirty="0" err="1"/>
              <a:t>Assessments</a:t>
            </a:r>
            <a:r>
              <a:rPr lang="es-ES" dirty="0"/>
              <a:t>) forman parte del programa de evaluaciones estatales llamado Evaluación de Desempeño y Progreso Estudiantil de California (California </a:t>
            </a:r>
            <a:r>
              <a:rPr lang="es-ES" dirty="0" err="1"/>
              <a:t>Assessment</a:t>
            </a:r>
            <a:r>
              <a:rPr lang="es-ES" dirty="0"/>
              <a:t> of </a:t>
            </a:r>
            <a:r>
              <a:rPr lang="es-ES" dirty="0" err="1"/>
              <a:t>Student</a:t>
            </a:r>
            <a:r>
              <a:rPr lang="es-ES" dirty="0"/>
              <a:t> Performance and </a:t>
            </a:r>
            <a:r>
              <a:rPr lang="es-ES" dirty="0" err="1"/>
              <a:t>Progress</a:t>
            </a:r>
            <a:r>
              <a:rPr lang="es-ES" dirty="0"/>
              <a:t> o CAASPP). </a:t>
            </a:r>
          </a:p>
          <a:p>
            <a:r>
              <a:rPr lang="es-ES" dirty="0"/>
              <a:t>El sistema CAASPP está diseñado para brindar información a los maestros, estudiantes y sus familias sobre lo que los estudiantes saben y pueden hacer, y si están en camino a tener éxito en la universidad o su carrera profesional cuando se gradúen de la escuela preparatoria.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3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393EC-4804-4FF1-BC21-0932622B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s-ES" sz="3700" dirty="0">
                <a:solidFill>
                  <a:srgbClr val="FFFFFF"/>
                </a:solidFill>
              </a:rPr>
              <a:t>Las Pruebas alternas de California </a:t>
            </a:r>
            <a:r>
              <a:rPr lang="es-ES" sz="3700" b="0" dirty="0">
                <a:solidFill>
                  <a:srgbClr val="FFFFFF"/>
                </a:solidFill>
              </a:rPr>
              <a:t>para artes/lectoescritura de lenguaje inglés (ELA), matemáticas y prueba piloto de ciencias</a:t>
            </a:r>
            <a:br>
              <a:rPr lang="en-US" sz="3700" b="0" dirty="0">
                <a:solidFill>
                  <a:srgbClr val="FFFFFF"/>
                </a:solidFill>
              </a:rPr>
            </a:br>
            <a:endParaRPr lang="en-US" sz="3700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C536-08C3-4A15-8E13-2DFA28BF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GUÍA DE PADRES PARA COMPRENDER</a:t>
            </a:r>
            <a:endParaRPr lang="en-US" dirty="0"/>
          </a:p>
          <a:p>
            <a:endParaRPr lang="en-US" dirty="0"/>
          </a:p>
          <a:p>
            <a:r>
              <a:rPr lang="es-ES" dirty="0"/>
              <a:t>Las Pruebas alternas de California (California </a:t>
            </a:r>
            <a:r>
              <a:rPr lang="es-ES" dirty="0" err="1"/>
              <a:t>Alternate</a:t>
            </a:r>
            <a:r>
              <a:rPr lang="es-ES" dirty="0"/>
              <a:t> </a:t>
            </a:r>
            <a:r>
              <a:rPr lang="es-ES" dirty="0" err="1"/>
              <a:t>Assessments</a:t>
            </a:r>
            <a:r>
              <a:rPr lang="es-ES" dirty="0"/>
              <a:t> o CAA) forman parte del programa de evaluaciones estatales llamado Evaluación de Desempeño y Progreso Estudiantil de California (California </a:t>
            </a:r>
            <a:r>
              <a:rPr lang="es-ES" dirty="0" err="1"/>
              <a:t>Assessment</a:t>
            </a:r>
            <a:r>
              <a:rPr lang="es-ES" dirty="0"/>
              <a:t> of </a:t>
            </a:r>
            <a:r>
              <a:rPr lang="es-ES" dirty="0" err="1"/>
              <a:t>Student</a:t>
            </a:r>
            <a:r>
              <a:rPr lang="es-ES" dirty="0"/>
              <a:t> Performance and </a:t>
            </a:r>
            <a:r>
              <a:rPr lang="es-ES" dirty="0" err="1"/>
              <a:t>Progress</a:t>
            </a:r>
            <a:r>
              <a:rPr lang="es-ES" dirty="0"/>
              <a:t> o CAASPP).</a:t>
            </a:r>
          </a:p>
          <a:p>
            <a:r>
              <a:rPr lang="es-ES" dirty="0"/>
              <a:t>Las Pruebas alternas de California están diseñadas para estudiantes con las discapacidades cognitivas más significativas. Esta prueba solo se puede tomar cuando el equipo del Programa de Educación Individual (</a:t>
            </a:r>
            <a:r>
              <a:rPr lang="es-ES" dirty="0" err="1"/>
              <a:t>Individualized</a:t>
            </a:r>
            <a:r>
              <a:rPr lang="es-ES" dirty="0"/>
              <a:t> Education </a:t>
            </a:r>
            <a:r>
              <a:rPr lang="es-ES" dirty="0" err="1"/>
              <a:t>Program</a:t>
            </a:r>
            <a:r>
              <a:rPr lang="es-ES" dirty="0"/>
              <a:t> o IEP) del estudiante determinó que este debe tomar una prueba alterna.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3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85142-B252-4AB1-B83E-41A8849C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6" y="643466"/>
            <a:ext cx="4175234" cy="5528734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LAS PRUEBAS ALTERNAS DE CALIFORNIA</a:t>
            </a:r>
            <a:r>
              <a:rPr lang="en-US" sz="3000" dirty="0">
                <a:solidFill>
                  <a:srgbClr val="FFFFFF"/>
                </a:solidFill>
              </a:rPr>
              <a:t>;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s-ES" sz="3000" dirty="0">
                <a:solidFill>
                  <a:srgbClr val="FFFFFF"/>
                </a:solidFill>
              </a:rPr>
              <a:t>La decisión de participar "¿Cuál es la prueba correcta para mi hijo?"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B048-DFFF-486F-8FAE-7B0F8953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408" y="186612"/>
            <a:ext cx="6074467" cy="5952930"/>
          </a:xfrm>
        </p:spPr>
        <p:txBody>
          <a:bodyPr anchor="ctr">
            <a:normAutofit lnSpcReduction="10000"/>
          </a:bodyPr>
          <a:lstStyle/>
          <a:p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dirty="0">
                <a:hlinkClick r:id="rId4" action="ppaction://hlinkfile"/>
              </a:rPr>
              <a:t>GUÍA DE PADRES 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s-ES" dirty="0"/>
              <a:t>Esta decisión es tomada por el equipo del IEP y no es solo la identificación de una discapacidad específica.</a:t>
            </a:r>
          </a:p>
          <a:p>
            <a:pPr marL="0" indent="0">
              <a:buNone/>
            </a:pPr>
            <a:r>
              <a:rPr lang="es-ES" dirty="0"/>
              <a:t>El equipo debe hablar sobre la capacidad del niño para vivir de manera independiente y para funcionar de manera segura en la vida diaria.</a:t>
            </a:r>
          </a:p>
          <a:p>
            <a:pPr marL="0" indent="0">
              <a:buNone/>
            </a:pPr>
            <a:r>
              <a:rPr lang="es-ES" dirty="0"/>
              <a:t>Una puntuación de CI por sí sola no determina una discapacidad cognitiva significativa; más bien, se requiere una comprensión general del estudiante para tomar la decisión.</a:t>
            </a:r>
          </a:p>
          <a:p>
            <a:pPr marL="0" indent="0">
              <a:buNone/>
            </a:pPr>
            <a:r>
              <a:rPr lang="es-ES" dirty="0"/>
              <a:t>Una consideración del comportamiento adaptativo del estudiante es fundamental para identificar la necesidad de una evaluación alternativa.</a:t>
            </a:r>
          </a:p>
          <a:p>
            <a:pPr marL="0" indent="0">
              <a:buNone/>
            </a:pPr>
            <a:r>
              <a:rPr lang="es-ES" dirty="0"/>
              <a:t>El comportamiento adaptativo es el conjunto de habilidades conceptuales, sociales y prácticas que las personas aprenden y realizan en su vida diaria.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7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A2F80-F4C7-47C6-A60D-317F17E7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606144"/>
            <a:ext cx="4544386" cy="5528734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Las Evaluaciones de Suficiencia del Idioma Inglés para California</a:t>
            </a:r>
            <a:br>
              <a:rPr lang="es-ES" dirty="0">
                <a:solidFill>
                  <a:srgbClr val="FFFFFF"/>
                </a:solidFill>
              </a:rPr>
            </a:br>
            <a:r>
              <a:rPr lang="es-ES" dirty="0">
                <a:solidFill>
                  <a:srgbClr val="FFFFFF"/>
                </a:solidFill>
              </a:rPr>
              <a:t>(ELPAC)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799B-1BBE-455B-A10A-8FE59D84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dirty="0">
                <a:hlinkClick r:id="rId5"/>
              </a:rPr>
              <a:t>GUÍA DE PADRES PARA COMPRENDER LAS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Las Evaluaciones de Suficiencia del Idioma Inglés de California (English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Proficiency</a:t>
            </a:r>
            <a:r>
              <a:rPr lang="es-ES" dirty="0"/>
              <a:t> </a:t>
            </a:r>
            <a:r>
              <a:rPr lang="es-ES" dirty="0" err="1"/>
              <a:t>Assessments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California, ELPAC) se usan para medir qué tan bien comprenden inglés los estudiantes de jardín de niños al 12º grado cuando su lengua materna no es el inglés. </a:t>
            </a:r>
          </a:p>
          <a:p>
            <a:pPr marL="0" indent="0">
              <a:buNone/>
            </a:pPr>
            <a:r>
              <a:rPr lang="es-ES" dirty="0"/>
              <a:t>Las pruebas ELPAC reemplazan las Pruebas para Medir el Desarrollo del Inglés en California (California English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Test o CELDT). </a:t>
            </a:r>
          </a:p>
          <a:p>
            <a:pPr marL="0" indent="0">
              <a:buNone/>
            </a:pPr>
            <a:r>
              <a:rPr lang="es-ES" dirty="0"/>
              <a:t>La información de ELPAC ayudará al maestro de su hijo a determinar en qué áreas le tiene que proporcionar apoyo.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1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7583F4-22C1-4792-A2B1-9D4C79392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84431"/>
              </p:ext>
            </p:extLst>
          </p:nvPr>
        </p:nvGraphicFramePr>
        <p:xfrm>
          <a:off x="3272032" y="307109"/>
          <a:ext cx="8428133" cy="633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915">
                  <a:extLst>
                    <a:ext uri="{9D8B030D-6E8A-4147-A177-3AD203B41FA5}">
                      <a16:colId xmlns:a16="http://schemas.microsoft.com/office/drawing/2014/main" val="409509459"/>
                    </a:ext>
                  </a:extLst>
                </a:gridCol>
                <a:gridCol w="1345580">
                  <a:extLst>
                    <a:ext uri="{9D8B030D-6E8A-4147-A177-3AD203B41FA5}">
                      <a16:colId xmlns:a16="http://schemas.microsoft.com/office/drawing/2014/main" val="3578774543"/>
                    </a:ext>
                  </a:extLst>
                </a:gridCol>
                <a:gridCol w="1627365">
                  <a:extLst>
                    <a:ext uri="{9D8B030D-6E8A-4147-A177-3AD203B41FA5}">
                      <a16:colId xmlns:a16="http://schemas.microsoft.com/office/drawing/2014/main" val="4000990152"/>
                    </a:ext>
                  </a:extLst>
                </a:gridCol>
                <a:gridCol w="1764308">
                  <a:extLst>
                    <a:ext uri="{9D8B030D-6E8A-4147-A177-3AD203B41FA5}">
                      <a16:colId xmlns:a16="http://schemas.microsoft.com/office/drawing/2014/main" val="2268428508"/>
                    </a:ext>
                  </a:extLst>
                </a:gridCol>
                <a:gridCol w="2098965">
                  <a:extLst>
                    <a:ext uri="{9D8B030D-6E8A-4147-A177-3AD203B41FA5}">
                      <a16:colId xmlns:a16="http://schemas.microsoft.com/office/drawing/2014/main" val="3132919699"/>
                    </a:ext>
                  </a:extLst>
                </a:gridCol>
              </a:tblGrid>
              <a:tr h="1519386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Artes del </a:t>
                      </a:r>
                      <a:r>
                        <a:rPr lang="en-US" sz="1600" dirty="0" err="1"/>
                        <a:t>lenguaje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inglés</a:t>
                      </a:r>
                      <a:endParaRPr lang="en-US" sz="1600" dirty="0"/>
                    </a:p>
                    <a:p>
                      <a:r>
                        <a:rPr lang="en-US" sz="1600" b="0" dirty="0">
                          <a:latin typeface="+mn-lt"/>
                        </a:rPr>
                        <a:t>(SBAC o CAA)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Matemática</a:t>
                      </a:r>
                      <a:endParaRPr lang="en-US" sz="1600" dirty="0"/>
                    </a:p>
                    <a:p>
                      <a:r>
                        <a:rPr lang="en-US" sz="1600" b="0" dirty="0">
                          <a:latin typeface="+mn-lt"/>
                        </a:rPr>
                        <a:t>(SBAC o CAA)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Ciencia</a:t>
                      </a:r>
                      <a:endParaRPr lang="en-US" sz="1600" dirty="0"/>
                    </a:p>
                    <a:p>
                      <a:r>
                        <a:rPr lang="en-US" sz="1600" b="0" dirty="0">
                          <a:latin typeface="+mn-lt"/>
                        </a:rPr>
                        <a:t>(CAST o CAA)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Dominio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idioma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Inglés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0" dirty="0">
                          <a:latin typeface="+mn-lt"/>
                        </a:rPr>
                        <a:t>(ELPAC)</a:t>
                      </a:r>
                    </a:p>
                    <a:p>
                      <a:r>
                        <a:rPr lang="es-ES" sz="1600" dirty="0"/>
                        <a:t>SOLO para estudiantes de inglés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1133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15112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31989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91471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40993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68440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36165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107999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433058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331043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83112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Decisión</a:t>
                      </a:r>
                      <a:r>
                        <a:rPr lang="en-US" sz="1300" dirty="0"/>
                        <a:t> del </a:t>
                      </a:r>
                      <a:r>
                        <a:rPr lang="en-US" sz="1300" dirty="0" err="1"/>
                        <a:t>distrito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754749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n-lt"/>
                        </a:rPr>
                        <a:t>Decisión</a:t>
                      </a:r>
                      <a:r>
                        <a:rPr lang="en-US" sz="1300" dirty="0">
                          <a:latin typeface="+mn-lt"/>
                        </a:rPr>
                        <a:t> del </a:t>
                      </a:r>
                      <a:r>
                        <a:rPr lang="en-US" sz="1300" dirty="0" err="1">
                          <a:latin typeface="+mn-lt"/>
                        </a:rPr>
                        <a:t>distrito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256392"/>
                  </a:ext>
                </a:extLst>
              </a:tr>
              <a:tr h="3702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Decisión</a:t>
                      </a:r>
                      <a:r>
                        <a:rPr lang="en-US" sz="1300" dirty="0"/>
                        <a:t> del </a:t>
                      </a:r>
                      <a:r>
                        <a:rPr lang="en-US" sz="1300" dirty="0" err="1"/>
                        <a:t>distrito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5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64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383D-46FC-42BC-9CA2-35334D62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847" y="2064730"/>
            <a:ext cx="2942706" cy="272853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s-ES" sz="2800" dirty="0">
                <a:solidFill>
                  <a:schemeClr val="tx2"/>
                </a:solidFill>
              </a:rPr>
              <a:t>Los apoyos para pruebas deben reflejar los apoyos en la instrucción y la evaluación diarias.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B5B6FA-7B4F-437A-9C78-144C7DCD1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1770" y="720071"/>
            <a:ext cx="5417868" cy="5417858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199C21-6AE0-4F6F-AA96-6FFF97BB9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8390" y="1006688"/>
            <a:ext cx="4844628" cy="4844620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211F1-0DDC-4C4C-A2AB-F1DFDF63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FFFFFF"/>
                </a:solidFill>
              </a:rPr>
              <a:t>¿Qué apoyos tendrá mi hijo para las pruebas?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685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692</Words>
  <Application>Microsoft Office PowerPoint</Application>
  <PresentationFormat>Widescreen</PresentationFormat>
  <Paragraphs>99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Georgia</vt:lpstr>
      <vt:lpstr>Rockwell Extra Bold</vt:lpstr>
      <vt:lpstr>Trebuchet MS</vt:lpstr>
      <vt:lpstr>Wingdings</vt:lpstr>
      <vt:lpstr>Wood Type</vt:lpstr>
      <vt:lpstr>¿Cómo participará  mi hijo en las  pruebas estatales de 2018-2019?</vt:lpstr>
      <vt:lpstr>¿Cómo participará  mi hijo en las  pruebas estatales?</vt:lpstr>
      <vt:lpstr>¿Qué examen (s) tomará mi estudiante?</vt:lpstr>
      <vt:lpstr>Las pruebas sumativas Smarter Balanced</vt:lpstr>
      <vt:lpstr>Las Pruebas alternas de California para artes/lectoescritura de lenguaje inglés (ELA), matemáticas y prueba piloto de ciencias </vt:lpstr>
      <vt:lpstr>LAS PRUEBAS ALTERNAS DE CALIFORNIA;   La decisión de participar "¿Cuál es la prueba correcta para mi hijo?"</vt:lpstr>
      <vt:lpstr>Las Evaluaciones de Suficiencia del Idioma Inglés para California (ELPAC)</vt:lpstr>
      <vt:lpstr>PowerPoint Presentation</vt:lpstr>
      <vt:lpstr>¿Qué apoyos tendrá mi hijo para las pruebas?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participará  mi hijo en las  pruebas estatales de 2018-2019?</dc:title>
  <dc:creator>Joanna Della Gatta</dc:creator>
  <cp:lastModifiedBy>Joanna Della Gatta</cp:lastModifiedBy>
  <cp:revision>1</cp:revision>
  <dcterms:created xsi:type="dcterms:W3CDTF">2019-02-26T00:39:46Z</dcterms:created>
  <dcterms:modified xsi:type="dcterms:W3CDTF">2019-02-26T00:41:13Z</dcterms:modified>
</cp:coreProperties>
</file>